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sldIdLst>
    <p:sldId id="256" r:id="rId2"/>
    <p:sldId id="267" r:id="rId3"/>
    <p:sldId id="268" r:id="rId4"/>
    <p:sldId id="257" r:id="rId5"/>
    <p:sldId id="258" r:id="rId6"/>
    <p:sldId id="259" r:id="rId7"/>
    <p:sldId id="269" r:id="rId8"/>
    <p:sldId id="260" r:id="rId9"/>
    <p:sldId id="27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6133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832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538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95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094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70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29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217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109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043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02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346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AlgoritMA</a:t>
            </a:r>
            <a:r>
              <a:rPr lang="en-US" dirty="0" smtClean="0"/>
              <a:t> HUFFMAN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58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5522" y="249988"/>
            <a:ext cx="7729728" cy="7274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POHON BERAKAR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867" y="1124555"/>
            <a:ext cx="7333278" cy="5265735"/>
          </a:xfrm>
        </p:spPr>
        <p:txBody>
          <a:bodyPr/>
          <a:lstStyle/>
          <a:p>
            <a:r>
              <a:rPr lang="en-US" dirty="0" err="1" smtClean="0"/>
              <a:t>Pohon</a:t>
            </a:r>
            <a:r>
              <a:rPr lang="en-US" dirty="0" smtClean="0"/>
              <a:t> </a:t>
            </a:r>
            <a:r>
              <a:rPr lang="en-US" dirty="0" err="1" smtClean="0"/>
              <a:t>berakar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pohon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akar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Misal</a:t>
            </a:r>
            <a:r>
              <a:rPr lang="en-US" dirty="0" smtClean="0"/>
              <a:t> r </a:t>
            </a:r>
            <a:r>
              <a:rPr lang="en-US" dirty="0" err="1" smtClean="0"/>
              <a:t>akar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pohon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x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leluhur</a:t>
            </a:r>
            <a:r>
              <a:rPr lang="en-US" dirty="0" smtClean="0"/>
              <a:t> (ancestor)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y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y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keturunan</a:t>
            </a:r>
            <a:r>
              <a:rPr lang="en-US" dirty="0" smtClean="0"/>
              <a:t> (descendant) </a:t>
            </a:r>
            <a:r>
              <a:rPr lang="en-US" dirty="0" err="1" smtClean="0"/>
              <a:t>dari</a:t>
            </a:r>
            <a:r>
              <a:rPr lang="en-US" dirty="0" smtClean="0"/>
              <a:t> x </a:t>
            </a:r>
            <a:r>
              <a:rPr lang="en-US" dirty="0" err="1" smtClean="0"/>
              <a:t>jika</a:t>
            </a:r>
            <a:r>
              <a:rPr lang="en-US" dirty="0" smtClean="0"/>
              <a:t> x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lintasan</a:t>
            </a:r>
            <a:r>
              <a:rPr lang="en-US" dirty="0" smtClean="0"/>
              <a:t> </a:t>
            </a:r>
            <a:r>
              <a:rPr lang="en-US" dirty="0" err="1" smtClean="0"/>
              <a:t>tunggal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akar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y.</a:t>
            </a:r>
          </a:p>
          <a:p>
            <a:r>
              <a:rPr lang="en-US" dirty="0" err="1" smtClean="0"/>
              <a:t>Titik</a:t>
            </a:r>
            <a:r>
              <a:rPr lang="en-US" dirty="0" smtClean="0"/>
              <a:t> x </a:t>
            </a:r>
            <a:r>
              <a:rPr lang="en-US" dirty="0" err="1" smtClean="0"/>
              <a:t>disebut</a:t>
            </a:r>
            <a:r>
              <a:rPr lang="en-US" dirty="0"/>
              <a:t> </a:t>
            </a:r>
            <a:r>
              <a:rPr lang="en-US" dirty="0" smtClean="0"/>
              <a:t>orang </a:t>
            </a:r>
            <a:r>
              <a:rPr lang="en-US" dirty="0" err="1" smtClean="0"/>
              <a:t>tua</a:t>
            </a:r>
            <a:r>
              <a:rPr lang="en-US" dirty="0" smtClean="0"/>
              <a:t> (parent)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y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(child).</a:t>
            </a:r>
          </a:p>
          <a:p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daun</a:t>
            </a:r>
            <a:r>
              <a:rPr lang="en-US" dirty="0" smtClean="0"/>
              <a:t> (leaf)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titik-titik</a:t>
            </a:r>
            <a:r>
              <a:rPr lang="en-US" dirty="0" smtClean="0"/>
              <a:t> lain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internal.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Titik</a:t>
            </a:r>
            <a:r>
              <a:rPr lang="en-US" dirty="0" smtClean="0"/>
              <a:t> 1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akar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parent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3 </a:t>
            </a:r>
            <a:r>
              <a:rPr lang="en-US" dirty="0" err="1" smtClean="0"/>
              <a:t>dan</a:t>
            </a:r>
            <a:r>
              <a:rPr lang="en-US" dirty="0" smtClean="0"/>
              <a:t> 4</a:t>
            </a:r>
          </a:p>
          <a:p>
            <a:r>
              <a:rPr lang="en-US" dirty="0" err="1" smtClean="0"/>
              <a:t>Titik</a:t>
            </a:r>
            <a:r>
              <a:rPr lang="en-US" dirty="0" smtClean="0"/>
              <a:t> 3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/</a:t>
            </a:r>
            <a:r>
              <a:rPr lang="en-US" dirty="0" err="1" smtClean="0"/>
              <a:t>keturunan</a:t>
            </a:r>
            <a:r>
              <a:rPr lang="en-US" dirty="0" smtClean="0"/>
              <a:t> 5,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4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/</a:t>
            </a:r>
            <a:r>
              <a:rPr lang="en-US" dirty="0" err="1" smtClean="0"/>
              <a:t>keturunan</a:t>
            </a:r>
            <a:r>
              <a:rPr lang="en-US" dirty="0" smtClean="0"/>
              <a:t> 6 </a:t>
            </a:r>
            <a:r>
              <a:rPr lang="en-US" dirty="0" err="1" smtClean="0"/>
              <a:t>dan</a:t>
            </a:r>
            <a:r>
              <a:rPr lang="en-US" dirty="0" smtClean="0"/>
              <a:t> 7</a:t>
            </a:r>
          </a:p>
          <a:p>
            <a:r>
              <a:rPr lang="en-US" dirty="0" err="1" smtClean="0"/>
              <a:t>Titik</a:t>
            </a:r>
            <a:r>
              <a:rPr lang="en-US" dirty="0" smtClean="0"/>
              <a:t> 5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2 </a:t>
            </a:r>
            <a:r>
              <a:rPr lang="en-US" dirty="0" err="1" smtClean="0"/>
              <a:t>dan</a:t>
            </a:r>
            <a:r>
              <a:rPr lang="en-US" dirty="0" smtClean="0"/>
              <a:t> 8.</a:t>
            </a:r>
          </a:p>
          <a:p>
            <a:r>
              <a:rPr lang="en-US" dirty="0" err="1" smtClean="0"/>
              <a:t>Titik</a:t>
            </a:r>
            <a:r>
              <a:rPr lang="en-US" dirty="0" smtClean="0"/>
              <a:t> 2,8,6,7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daun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4584" y="1948032"/>
            <a:ext cx="3801802" cy="3828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980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POHON BINER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tree T  yang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root,  subtree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kiri</a:t>
            </a:r>
            <a:r>
              <a:rPr lang="en-US" dirty="0" smtClean="0"/>
              <a:t> root, </a:t>
            </a:r>
            <a:r>
              <a:rPr lang="en-US" dirty="0" err="1" smtClean="0"/>
              <a:t>atau</a:t>
            </a:r>
            <a:r>
              <a:rPr lang="en-US" dirty="0" smtClean="0"/>
              <a:t> subtree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 root,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keduanya</a:t>
            </a:r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pohon</a:t>
            </a:r>
            <a:r>
              <a:rPr lang="en-US" dirty="0" smtClean="0"/>
              <a:t> </a:t>
            </a:r>
            <a:r>
              <a:rPr lang="en-US" dirty="0" err="1" smtClean="0"/>
              <a:t>biner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akar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pohon</a:t>
            </a:r>
            <a:r>
              <a:rPr lang="en-US" dirty="0" smtClean="0"/>
              <a:t> </a:t>
            </a:r>
            <a:r>
              <a:rPr lang="en-US" dirty="0" err="1" smtClean="0"/>
              <a:t>biner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kiri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8789" y="3762705"/>
            <a:ext cx="4867275" cy="13651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8730" y="5612524"/>
            <a:ext cx="4371975" cy="1194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541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5218" y="397133"/>
            <a:ext cx="7729728" cy="1188720"/>
          </a:xfrm>
        </p:spPr>
        <p:txBody>
          <a:bodyPr/>
          <a:lstStyle/>
          <a:p>
            <a:r>
              <a:rPr lang="en-US" i="1" dirty="0" err="1" smtClean="0"/>
              <a:t>ALGORITma</a:t>
            </a:r>
            <a:r>
              <a:rPr lang="en-US" i="1" dirty="0" smtClean="0"/>
              <a:t> </a:t>
            </a:r>
            <a:r>
              <a:rPr lang="en-US" i="1" dirty="0" err="1" smtClean="0"/>
              <a:t>huffman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6528" y="2007423"/>
            <a:ext cx="9824229" cy="4677155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Digunakan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membentuk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sebuah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pohon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biner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LANGKAH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buFont typeface="+mj-lt"/>
              <a:buAutoNum type="arabicPeriod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Menyusun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frekuensi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simbol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buFont typeface="+mj-lt"/>
              <a:buAutoNum type="arabicPeriod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terdapat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satu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pohon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a)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Dicari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pohon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jumlah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bobot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terkecil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b)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Gabungkan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bobot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satu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jumlahkan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bobotnya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Atur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alah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satunya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bobot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paling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kecil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kiri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lainnya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kanan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/>
              <a:t>3)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Ulangi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langkah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hingga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membentuk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pohon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biner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tunggal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kiri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diberi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symbol 0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kanan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diberi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symbol 1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184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295" y="366193"/>
            <a:ext cx="7729728" cy="1188720"/>
          </a:xfrm>
        </p:spPr>
        <p:txBody>
          <a:bodyPr/>
          <a:lstStyle/>
          <a:p>
            <a:r>
              <a:rPr lang="en-US" dirty="0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6018" y="1975892"/>
            <a:ext cx="10044947" cy="3153155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Diberikan</a:t>
            </a:r>
            <a:r>
              <a:rPr lang="en-US" sz="2400" dirty="0"/>
              <a:t> </a:t>
            </a:r>
            <a:r>
              <a:rPr lang="en-US" sz="2400" dirty="0" err="1" smtClean="0"/>
              <a:t>karakter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</a:t>
            </a:r>
            <a:r>
              <a:rPr lang="en-US" sz="2400" dirty="0" err="1" smtClean="0"/>
              <a:t>frekuensi</a:t>
            </a:r>
            <a:r>
              <a:rPr lang="en-US" sz="2400" dirty="0" smtClean="0"/>
              <a:t> </a:t>
            </a:r>
            <a:r>
              <a:rPr lang="en-US" sz="2400" dirty="0" err="1" smtClean="0"/>
              <a:t>sbb</a:t>
            </a:r>
            <a:r>
              <a:rPr lang="en-US" sz="2400" dirty="0" smtClean="0"/>
              <a:t>: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Akan </a:t>
            </a:r>
            <a:r>
              <a:rPr lang="en-US" sz="2400" dirty="0" err="1" smtClean="0"/>
              <a:t>dibentuk</a:t>
            </a:r>
            <a:r>
              <a:rPr lang="en-US" sz="2400" dirty="0" smtClean="0"/>
              <a:t> </a:t>
            </a:r>
            <a:r>
              <a:rPr lang="en-US" sz="2400" dirty="0" err="1" smtClean="0"/>
              <a:t>pohon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code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karakter-karakter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Huffmann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691310"/>
              </p:ext>
            </p:extLst>
          </p:nvPr>
        </p:nvGraphicFramePr>
        <p:xfrm>
          <a:off x="1884295" y="3252951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115459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50372913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0827218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50200437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44420098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163954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197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016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189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054" y="481216"/>
            <a:ext cx="7729728" cy="1188720"/>
          </a:xfrm>
        </p:spPr>
        <p:txBody>
          <a:bodyPr/>
          <a:lstStyle/>
          <a:p>
            <a:r>
              <a:rPr lang="en-US" dirty="0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6018" y="1975893"/>
            <a:ext cx="9813719" cy="4761238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Gabungkan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yaitu</a:t>
            </a:r>
            <a:r>
              <a:rPr lang="en-US" sz="2400" dirty="0" smtClean="0"/>
              <a:t> a </a:t>
            </a:r>
            <a:r>
              <a:rPr lang="en-US" sz="2400" dirty="0" err="1" smtClean="0"/>
              <a:t>dan</a:t>
            </a:r>
            <a:r>
              <a:rPr lang="en-US" sz="2400" dirty="0" smtClean="0"/>
              <a:t> b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frekuensi</a:t>
            </a:r>
            <a:r>
              <a:rPr lang="en-US" sz="2400" dirty="0" smtClean="0"/>
              <a:t> </a:t>
            </a:r>
            <a:r>
              <a:rPr lang="en-US" sz="2400" dirty="0" err="1" smtClean="0"/>
              <a:t>terkecil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internal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frekuensi</a:t>
            </a:r>
            <a:r>
              <a:rPr lang="en-US" sz="2400" dirty="0" smtClean="0"/>
              <a:t> = 5 + 9 = 14.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/>
              <a:t>Gabungkan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smtClean="0"/>
              <a:t>c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smtClean="0"/>
              <a:t>d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frekuensi</a:t>
            </a:r>
            <a:r>
              <a:rPr lang="en-US" sz="2400" dirty="0"/>
              <a:t> </a:t>
            </a:r>
            <a:r>
              <a:rPr lang="en-US" sz="2400" dirty="0" err="1"/>
              <a:t>terkecil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internal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frekuensi</a:t>
            </a:r>
            <a:r>
              <a:rPr lang="en-US" sz="2400" dirty="0"/>
              <a:t> = 12 + 13 = 25.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925217"/>
              </p:ext>
            </p:extLst>
          </p:nvPr>
        </p:nvGraphicFramePr>
        <p:xfrm>
          <a:off x="1938877" y="3105806"/>
          <a:ext cx="8128000" cy="835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115459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50372913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0827218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50200437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442009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Titik</a:t>
                      </a:r>
                      <a:r>
                        <a:rPr lang="en-US" baseline="0" dirty="0" smtClean="0"/>
                        <a:t> internal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197780"/>
                  </a:ext>
                </a:extLst>
              </a:tr>
              <a:tr h="464733"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01679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915514"/>
              </p:ext>
            </p:extLst>
          </p:nvPr>
        </p:nvGraphicFramePr>
        <p:xfrm>
          <a:off x="2028215" y="5402317"/>
          <a:ext cx="8128000" cy="835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115459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50372913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08272187"/>
                    </a:ext>
                  </a:extLst>
                </a:gridCol>
                <a:gridCol w="3251200">
                  <a:extLst>
                    <a:ext uri="{9D8B030D-6E8A-4147-A177-3AD203B41FA5}">
                      <a16:colId xmlns:a16="http://schemas.microsoft.com/office/drawing/2014/main" val="15020043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Titik</a:t>
                      </a:r>
                      <a:r>
                        <a:rPr lang="en-US" baseline="0" dirty="0" smtClean="0"/>
                        <a:t> internal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Titik</a:t>
                      </a:r>
                      <a:r>
                        <a:rPr lang="en-US" baseline="0" dirty="0" smtClean="0"/>
                        <a:t> internal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197780"/>
                  </a:ext>
                </a:extLst>
              </a:tr>
              <a:tr h="464733"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016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289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054" y="481216"/>
            <a:ext cx="7729728" cy="1188720"/>
          </a:xfrm>
        </p:spPr>
        <p:txBody>
          <a:bodyPr/>
          <a:lstStyle/>
          <a:p>
            <a:r>
              <a:rPr lang="en-US" dirty="0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6018" y="1975893"/>
            <a:ext cx="9813719" cy="4761238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Gabungkan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internal  </a:t>
            </a:r>
            <a:r>
              <a:rPr lang="en-US" sz="2400" dirty="0" err="1" smtClean="0"/>
              <a:t>dan</a:t>
            </a:r>
            <a:r>
              <a:rPr lang="en-US" sz="2400" dirty="0" smtClean="0"/>
              <a:t> e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frekuensi</a:t>
            </a:r>
            <a:r>
              <a:rPr lang="en-US" sz="2400" dirty="0" smtClean="0"/>
              <a:t> </a:t>
            </a:r>
            <a:r>
              <a:rPr lang="en-US" sz="2400" dirty="0" err="1" smtClean="0"/>
              <a:t>terkecil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internal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frekuensi</a:t>
            </a:r>
            <a:r>
              <a:rPr lang="en-US" sz="2400" dirty="0" smtClean="0"/>
              <a:t> = 14+16 = 30.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err="1"/>
              <a:t>Gabungkan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smtClean="0"/>
              <a:t>internal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/>
              <a:t>frekuensi</a:t>
            </a:r>
            <a:r>
              <a:rPr lang="en-US" sz="2400" dirty="0"/>
              <a:t> </a:t>
            </a:r>
            <a:r>
              <a:rPr lang="en-US" sz="2400" dirty="0" err="1"/>
              <a:t>terkecil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internal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frekuensi</a:t>
            </a:r>
            <a:r>
              <a:rPr lang="en-US" sz="2400" dirty="0"/>
              <a:t> = </a:t>
            </a:r>
            <a:r>
              <a:rPr lang="en-US" sz="2400" dirty="0" smtClean="0"/>
              <a:t>25+30=55.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err="1" smtClean="0"/>
              <a:t>Gabungkan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di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frekuensi</a:t>
            </a:r>
            <a:r>
              <a:rPr lang="en-US" sz="2400" dirty="0" smtClean="0"/>
              <a:t> 100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terbentuklah</a:t>
            </a:r>
            <a:r>
              <a:rPr lang="en-US" sz="2400" dirty="0" smtClean="0"/>
              <a:t> </a:t>
            </a:r>
            <a:r>
              <a:rPr lang="en-US" sz="2400" dirty="0" err="1" smtClean="0"/>
              <a:t>pohon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 </a:t>
            </a:r>
            <a:r>
              <a:rPr lang="en-US" sz="2400" dirty="0" err="1" smtClean="0"/>
              <a:t>tunggal</a:t>
            </a:r>
            <a:endParaRPr lang="en-US" sz="2400" dirty="0" smtClean="0"/>
          </a:p>
          <a:p>
            <a:endParaRPr lang="en-US" sz="24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489629"/>
              </p:ext>
            </p:extLst>
          </p:nvPr>
        </p:nvGraphicFramePr>
        <p:xfrm>
          <a:off x="2147054" y="2895599"/>
          <a:ext cx="4871715" cy="762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3905">
                  <a:extLst>
                    <a:ext uri="{9D8B030D-6E8A-4147-A177-3AD203B41FA5}">
                      <a16:colId xmlns:a16="http://schemas.microsoft.com/office/drawing/2014/main" val="21154592"/>
                    </a:ext>
                  </a:extLst>
                </a:gridCol>
                <a:gridCol w="1623905">
                  <a:extLst>
                    <a:ext uri="{9D8B030D-6E8A-4147-A177-3AD203B41FA5}">
                      <a16:colId xmlns:a16="http://schemas.microsoft.com/office/drawing/2014/main" val="503729139"/>
                    </a:ext>
                  </a:extLst>
                </a:gridCol>
                <a:gridCol w="1623905">
                  <a:extLst>
                    <a:ext uri="{9D8B030D-6E8A-4147-A177-3AD203B41FA5}">
                      <a16:colId xmlns:a16="http://schemas.microsoft.com/office/drawing/2014/main" val="25082721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Titik</a:t>
                      </a:r>
                      <a:r>
                        <a:rPr lang="en-US" baseline="0" dirty="0" smtClean="0"/>
                        <a:t> internal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Titik</a:t>
                      </a:r>
                      <a:r>
                        <a:rPr lang="en-US" baseline="0" dirty="0" smtClean="0"/>
                        <a:t> internal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197780"/>
                  </a:ext>
                </a:extLst>
              </a:tr>
              <a:tr h="391161"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01679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271970"/>
              </p:ext>
            </p:extLst>
          </p:nvPr>
        </p:nvGraphicFramePr>
        <p:xfrm>
          <a:off x="2243677" y="4656081"/>
          <a:ext cx="3251200" cy="777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115459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5037291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Titik</a:t>
                      </a:r>
                      <a:r>
                        <a:rPr lang="en-US" baseline="0" dirty="0" smtClean="0"/>
                        <a:t> internal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Titik</a:t>
                      </a:r>
                      <a:r>
                        <a:rPr lang="en-US" baseline="0" dirty="0" smtClean="0"/>
                        <a:t> internal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197780"/>
                  </a:ext>
                </a:extLst>
              </a:tr>
              <a:tr h="406926"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016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942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5797" y="226175"/>
            <a:ext cx="7729728" cy="6124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CONTOH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211639" y="1576552"/>
            <a:ext cx="210207" cy="2102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</p:cNvCxnSpPr>
          <p:nvPr/>
        </p:nvCxnSpPr>
        <p:spPr>
          <a:xfrm flipH="1">
            <a:off x="1591529" y="1755975"/>
            <a:ext cx="650894" cy="5037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316742" y="1681655"/>
            <a:ext cx="904637" cy="5037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080235" y="2090436"/>
            <a:ext cx="210207" cy="2102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517210" y="2154620"/>
            <a:ext cx="210207" cy="2102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332507" y="2694682"/>
            <a:ext cx="210207" cy="2102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30219" y="2715041"/>
            <a:ext cx="210207" cy="2102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725503" y="3384212"/>
            <a:ext cx="210207" cy="2102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014546" y="4288215"/>
            <a:ext cx="210207" cy="2102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72108" y="4230675"/>
            <a:ext cx="210207" cy="2102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11" idx="6"/>
          </p:cNvCxnSpPr>
          <p:nvPr/>
        </p:nvCxnSpPr>
        <p:spPr>
          <a:xfrm flipH="1">
            <a:off x="2421846" y="2195540"/>
            <a:ext cx="868596" cy="579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159809" y="2170953"/>
            <a:ext cx="1380617" cy="684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1484933" y="2768715"/>
            <a:ext cx="981969" cy="595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376803" y="2779643"/>
            <a:ext cx="888872" cy="710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3787056" y="2744829"/>
            <a:ext cx="740978" cy="744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4" idx="1"/>
          </p:cNvCxnSpPr>
          <p:nvPr/>
        </p:nvCxnSpPr>
        <p:spPr>
          <a:xfrm>
            <a:off x="4361003" y="2745825"/>
            <a:ext cx="1003739" cy="6186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5" idx="6"/>
            <a:endCxn id="16" idx="7"/>
          </p:cNvCxnSpPr>
          <p:nvPr/>
        </p:nvCxnSpPr>
        <p:spPr>
          <a:xfrm flipH="1">
            <a:off x="3193969" y="3489316"/>
            <a:ext cx="741741" cy="829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5" idx="1"/>
            <a:endCxn id="17" idx="6"/>
          </p:cNvCxnSpPr>
          <p:nvPr/>
        </p:nvCxnSpPr>
        <p:spPr>
          <a:xfrm>
            <a:off x="3756287" y="3414996"/>
            <a:ext cx="926028" cy="920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5244633" y="3259414"/>
            <a:ext cx="210207" cy="2102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070457" y="3354425"/>
            <a:ext cx="210207" cy="2102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408701" y="3259413"/>
            <a:ext cx="210207" cy="2102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916976" y="1303283"/>
            <a:ext cx="852084" cy="378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097542" y="1933529"/>
            <a:ext cx="521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45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159809" y="1786759"/>
            <a:ext cx="491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55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031059" y="2391215"/>
            <a:ext cx="491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327949" y="2345211"/>
            <a:ext cx="491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162827" y="3555751"/>
            <a:ext cx="491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715537" y="3546870"/>
            <a:ext cx="491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921652" y="3310511"/>
            <a:ext cx="491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398914" y="3409753"/>
            <a:ext cx="491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913935" y="4583735"/>
            <a:ext cx="491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371125" y="4516144"/>
            <a:ext cx="491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727417" y="1755975"/>
            <a:ext cx="549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715537" y="1576552"/>
            <a:ext cx="299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2715537" y="2300643"/>
            <a:ext cx="299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3651556" y="2118195"/>
            <a:ext cx="420414" cy="366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727417" y="2855248"/>
            <a:ext cx="303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769060" y="2855248"/>
            <a:ext cx="350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3935710" y="2925248"/>
            <a:ext cx="49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4862872" y="2760547"/>
            <a:ext cx="291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3265675" y="3779085"/>
            <a:ext cx="596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327949" y="3731536"/>
            <a:ext cx="534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282057"/>
              </p:ext>
            </p:extLst>
          </p:nvPr>
        </p:nvGraphicFramePr>
        <p:xfrm>
          <a:off x="1162826" y="5285626"/>
          <a:ext cx="9400071" cy="955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9625">
                  <a:extLst>
                    <a:ext uri="{9D8B030D-6E8A-4147-A177-3AD203B41FA5}">
                      <a16:colId xmlns:a16="http://schemas.microsoft.com/office/drawing/2014/main" val="21154592"/>
                    </a:ext>
                  </a:extLst>
                </a:gridCol>
                <a:gridCol w="1789625">
                  <a:extLst>
                    <a:ext uri="{9D8B030D-6E8A-4147-A177-3AD203B41FA5}">
                      <a16:colId xmlns:a16="http://schemas.microsoft.com/office/drawing/2014/main" val="503729139"/>
                    </a:ext>
                  </a:extLst>
                </a:gridCol>
                <a:gridCol w="1789625">
                  <a:extLst>
                    <a:ext uri="{9D8B030D-6E8A-4147-A177-3AD203B41FA5}">
                      <a16:colId xmlns:a16="http://schemas.microsoft.com/office/drawing/2014/main" val="2508272187"/>
                    </a:ext>
                  </a:extLst>
                </a:gridCol>
                <a:gridCol w="1789625">
                  <a:extLst>
                    <a:ext uri="{9D8B030D-6E8A-4147-A177-3AD203B41FA5}">
                      <a16:colId xmlns:a16="http://schemas.microsoft.com/office/drawing/2014/main" val="1502004372"/>
                    </a:ext>
                  </a:extLst>
                </a:gridCol>
                <a:gridCol w="1350283">
                  <a:extLst>
                    <a:ext uri="{9D8B030D-6E8A-4147-A177-3AD203B41FA5}">
                      <a16:colId xmlns:a16="http://schemas.microsoft.com/office/drawing/2014/main" val="2444200982"/>
                    </a:ext>
                  </a:extLst>
                </a:gridCol>
                <a:gridCol w="891288">
                  <a:extLst>
                    <a:ext uri="{9D8B030D-6E8A-4147-A177-3AD203B41FA5}">
                      <a16:colId xmlns:a16="http://schemas.microsoft.com/office/drawing/2014/main" val="4163954592"/>
                    </a:ext>
                  </a:extLst>
                </a:gridCol>
              </a:tblGrid>
              <a:tr h="341413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197780"/>
                  </a:ext>
                </a:extLst>
              </a:tr>
              <a:tr h="589288">
                <a:tc>
                  <a:txBody>
                    <a:bodyPr/>
                    <a:lstStyle/>
                    <a:p>
                      <a:r>
                        <a:rPr lang="en-US" dirty="0" smtClean="0"/>
                        <a:t>1100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016793"/>
                  </a:ext>
                </a:extLst>
              </a:tr>
            </a:tbl>
          </a:graphicData>
        </a:graphic>
      </p:graphicFrame>
      <p:sp>
        <p:nvSpPr>
          <p:cNvPr id="62" name="TextBox 61"/>
          <p:cNvSpPr txBox="1"/>
          <p:nvPr/>
        </p:nvSpPr>
        <p:spPr>
          <a:xfrm>
            <a:off x="3290442" y="4440882"/>
            <a:ext cx="361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4682315" y="4230675"/>
            <a:ext cx="562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1097542" y="3224580"/>
            <a:ext cx="387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2715537" y="3294580"/>
            <a:ext cx="444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5398914" y="3679843"/>
            <a:ext cx="676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1282262" y="2345211"/>
            <a:ext cx="445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791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295" y="366193"/>
            <a:ext cx="7729728" cy="1188720"/>
          </a:xfrm>
        </p:spPr>
        <p:txBody>
          <a:bodyPr/>
          <a:lstStyle/>
          <a:p>
            <a:r>
              <a:rPr lang="en-US" dirty="0" err="1" smtClean="0"/>
              <a:t>sOAL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6018" y="1975892"/>
            <a:ext cx="10044947" cy="3153155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Diberikan</a:t>
            </a:r>
            <a:r>
              <a:rPr lang="en-US" sz="2400" dirty="0"/>
              <a:t> </a:t>
            </a:r>
            <a:r>
              <a:rPr lang="en-US" sz="2400" dirty="0" err="1" smtClean="0"/>
              <a:t>karakter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</a:t>
            </a:r>
            <a:r>
              <a:rPr lang="en-US" sz="2400" dirty="0" err="1" smtClean="0"/>
              <a:t>frekuensi</a:t>
            </a:r>
            <a:r>
              <a:rPr lang="en-US" sz="2400" dirty="0" smtClean="0"/>
              <a:t> </a:t>
            </a:r>
            <a:r>
              <a:rPr lang="en-US" sz="2400" dirty="0" err="1" smtClean="0"/>
              <a:t>sbb</a:t>
            </a:r>
            <a:r>
              <a:rPr lang="en-US" sz="2400" dirty="0" smtClean="0"/>
              <a:t>: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err="1" smtClean="0"/>
              <a:t>Bentuklah</a:t>
            </a:r>
            <a:r>
              <a:rPr lang="en-US" sz="2400" dirty="0" smtClean="0"/>
              <a:t> </a:t>
            </a:r>
            <a:r>
              <a:rPr lang="en-US" sz="2400" dirty="0" err="1" smtClean="0"/>
              <a:t>pohon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code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karakter-karakter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di </a:t>
            </a:r>
            <a:r>
              <a:rPr lang="en-US" sz="2400" dirty="0" err="1" smtClean="0"/>
              <a:t>atas</a:t>
            </a:r>
            <a:r>
              <a:rPr lang="en-US" sz="2400" dirty="0" smtClean="0"/>
              <a:t> 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Huffmann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849284"/>
              </p:ext>
            </p:extLst>
          </p:nvPr>
        </p:nvGraphicFramePr>
        <p:xfrm>
          <a:off x="1884295" y="3252951"/>
          <a:ext cx="7315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115459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50372913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0827218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50200437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4442009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197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016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695427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348</TotalTime>
  <Words>507</Words>
  <Application>Microsoft Office PowerPoint</Application>
  <PresentationFormat>Widescreen</PresentationFormat>
  <Paragraphs>147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Parcel</vt:lpstr>
      <vt:lpstr>AlgoritMA HUFFMAN</vt:lpstr>
      <vt:lpstr>POHON BERAKAR</vt:lpstr>
      <vt:lpstr>POHON BINER</vt:lpstr>
      <vt:lpstr>ALGORITma huffman</vt:lpstr>
      <vt:lpstr>CONTOH</vt:lpstr>
      <vt:lpstr>CONTOH</vt:lpstr>
      <vt:lpstr>CONTOH</vt:lpstr>
      <vt:lpstr>CONTOH</vt:lpstr>
      <vt:lpstr>sOAL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Coloring Algorithm</dc:title>
  <dc:creator>HP PAV</dc:creator>
  <cp:lastModifiedBy>HP PAV</cp:lastModifiedBy>
  <cp:revision>20</cp:revision>
  <dcterms:created xsi:type="dcterms:W3CDTF">2020-11-29T20:19:53Z</dcterms:created>
  <dcterms:modified xsi:type="dcterms:W3CDTF">2021-12-06T02:30:56Z</dcterms:modified>
</cp:coreProperties>
</file>