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7A86-4D66-49AA-BF55-B62114D6A27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3A37-D201-42DE-B607-673458F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LINTASAN TERPENDEK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28" y="142369"/>
            <a:ext cx="9603275" cy="498764"/>
          </a:xfrm>
        </p:spPr>
        <p:txBody>
          <a:bodyPr>
            <a:normAutofit fontScale="90000"/>
          </a:bodyPr>
          <a:lstStyle/>
          <a:p>
            <a:r>
              <a:rPr lang="en-US" dirty="0"/>
              <a:t>LINTASAN TERPENDEK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39643"/>
          </a:xfrm>
        </p:spPr>
        <p:txBody>
          <a:bodyPr/>
          <a:lstStyle/>
          <a:p>
            <a:pPr lvl="0"/>
            <a:r>
              <a:rPr lang="en-US" sz="1800" dirty="0"/>
              <a:t>Step 2	: 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/>
              <a:t>u = d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label minimum</a:t>
            </a:r>
            <a:endParaRPr lang="en-US" sz="1800" dirty="0"/>
          </a:p>
          <a:p>
            <a:r>
              <a:rPr lang="en-US" sz="1800" dirty="0"/>
              <a:t>Step 3	: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/>
              <a:t>u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z,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/>
              <a:t>step 4</a:t>
            </a:r>
          </a:p>
          <a:p>
            <a:r>
              <a:rPr lang="en-US" sz="1800" dirty="0"/>
              <a:t>Step 4	: </a:t>
            </a:r>
            <a:r>
              <a:rPr lang="en-US" sz="1800" dirty="0" err="1" smtClean="0"/>
              <a:t>Titik</a:t>
            </a:r>
            <a:r>
              <a:rPr lang="en-US" sz="1800" dirty="0" smtClean="0"/>
              <a:t> di T yang adjacent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d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z</a:t>
            </a:r>
            <a:r>
              <a:rPr lang="en-US" sz="1800" dirty="0"/>
              <a:t>, </a:t>
            </a:r>
            <a:r>
              <a:rPr lang="en-US" sz="1800" dirty="0" err="1" smtClean="0"/>
              <a:t>maka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L(z) = Min { L(z), L(d) + W(</a:t>
            </a:r>
            <a:r>
              <a:rPr lang="en-US" sz="1800" dirty="0" err="1"/>
              <a:t>dz</a:t>
            </a:r>
            <a:r>
              <a:rPr lang="en-US" sz="1800" dirty="0"/>
              <a:t>) } = </a:t>
            </a:r>
            <a:r>
              <a:rPr lang="en-US" sz="1800" dirty="0" err="1"/>
              <a:t>Mim</a:t>
            </a:r>
            <a:r>
              <a:rPr lang="en-US" sz="1800" dirty="0"/>
              <a:t> { 10, 7+2 } = 9</a:t>
            </a:r>
          </a:p>
          <a:p>
            <a:r>
              <a:rPr lang="en-US" sz="1800" dirty="0"/>
              <a:t>Step 5	: </a:t>
            </a:r>
            <a:r>
              <a:rPr lang="en-US" sz="1800" dirty="0" err="1" smtClean="0"/>
              <a:t>Ubah</a:t>
            </a:r>
            <a:r>
              <a:rPr lang="en-US" sz="1800" dirty="0" smtClean="0"/>
              <a:t>  T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T </a:t>
            </a:r>
            <a:r>
              <a:rPr lang="en-US" sz="1800" dirty="0"/>
              <a:t>– {d},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 </a:t>
            </a:r>
            <a:r>
              <a:rPr lang="en-US" sz="1800" dirty="0"/>
              <a:t>step 2.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24251"/>
              </p:ext>
            </p:extLst>
          </p:nvPr>
        </p:nvGraphicFramePr>
        <p:xfrm>
          <a:off x="4063971" y="4555375"/>
          <a:ext cx="244983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351004785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550278711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3091938396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288400820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2735140270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3311939205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4276890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0634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23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82663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3804" y="725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 </a:t>
            </a:r>
            <a:r>
              <a:rPr lang="fr-FR" dirty="0"/>
              <a:t>W(</a:t>
            </a:r>
            <a:r>
              <a:rPr lang="fr-FR" dirty="0" err="1"/>
              <a:t>a,b</a:t>
            </a:r>
            <a:r>
              <a:rPr lang="fr-FR" dirty="0"/>
              <a:t>) = 1, W(</a:t>
            </a:r>
            <a:r>
              <a:rPr lang="fr-FR" dirty="0" err="1"/>
              <a:t>a,c</a:t>
            </a:r>
            <a:r>
              <a:rPr lang="fr-FR" dirty="0"/>
              <a:t>) = 4, W(</a:t>
            </a:r>
            <a:r>
              <a:rPr lang="fr-FR" dirty="0" err="1"/>
              <a:t>b,c</a:t>
            </a:r>
            <a:r>
              <a:rPr lang="fr-FR" dirty="0"/>
              <a:t>) = 2, W(</a:t>
            </a:r>
            <a:r>
              <a:rPr lang="fr-FR" dirty="0" err="1"/>
              <a:t>b,d</a:t>
            </a:r>
            <a:r>
              <a:rPr lang="fr-FR" dirty="0"/>
              <a:t>) = 7, W(</a:t>
            </a:r>
            <a:r>
              <a:rPr lang="fr-FR" dirty="0" err="1"/>
              <a:t>b,e</a:t>
            </a:r>
            <a:r>
              <a:rPr lang="fr-FR" dirty="0"/>
              <a:t>) = 5, W(</a:t>
            </a:r>
            <a:r>
              <a:rPr lang="fr-FR" dirty="0" err="1"/>
              <a:t>c,e</a:t>
            </a:r>
            <a:r>
              <a:rPr lang="fr-FR" dirty="0"/>
              <a:t>) = 1, W(</a:t>
            </a:r>
            <a:r>
              <a:rPr lang="fr-FR" dirty="0" err="1"/>
              <a:t>d,e</a:t>
            </a:r>
            <a:r>
              <a:rPr lang="fr-FR" dirty="0"/>
              <a:t>) = 3, W(</a:t>
            </a:r>
            <a:r>
              <a:rPr lang="fr-FR" dirty="0" err="1"/>
              <a:t>d,z</a:t>
            </a:r>
            <a:r>
              <a:rPr lang="fr-FR" dirty="0"/>
              <a:t>) = 2, W(</a:t>
            </a:r>
            <a:r>
              <a:rPr lang="fr-FR" dirty="0" err="1"/>
              <a:t>e,z</a:t>
            </a:r>
            <a:r>
              <a:rPr lang="fr-FR" dirty="0"/>
              <a:t>) =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LINTASAN TERPENDEK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448203"/>
          </a:xfrm>
        </p:spPr>
        <p:txBody>
          <a:bodyPr/>
          <a:lstStyle/>
          <a:p>
            <a:pPr lvl="0"/>
            <a:r>
              <a:rPr lang="en-US" dirty="0"/>
              <a:t>Step 2	: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u = z </a:t>
            </a:r>
          </a:p>
          <a:p>
            <a:r>
              <a:rPr lang="en-US" dirty="0"/>
              <a:t>Step 3	: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/>
              <a:t>u = z,  </a:t>
            </a:r>
            <a:r>
              <a:rPr lang="en-US" dirty="0" smtClean="0"/>
              <a:t>stop.</a:t>
            </a:r>
            <a:endParaRPr lang="en-US" dirty="0"/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L(z) = 9,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L(z) = W(ab) + W(</a:t>
            </a:r>
            <a:r>
              <a:rPr lang="en-US" dirty="0" err="1"/>
              <a:t>bc</a:t>
            </a:r>
            <a:r>
              <a:rPr lang="en-US" dirty="0"/>
              <a:t>) + W(</a:t>
            </a:r>
            <a:r>
              <a:rPr lang="en-US" dirty="0" err="1"/>
              <a:t>ce</a:t>
            </a:r>
            <a:r>
              <a:rPr lang="en-US" dirty="0"/>
              <a:t>) + W(</a:t>
            </a:r>
            <a:r>
              <a:rPr lang="en-US" dirty="0" err="1"/>
              <a:t>ed</a:t>
            </a:r>
            <a:r>
              <a:rPr lang="en-US" dirty="0"/>
              <a:t>) + W(</a:t>
            </a:r>
            <a:r>
              <a:rPr lang="en-US" dirty="0" err="1"/>
              <a:t>dz</a:t>
            </a:r>
            <a:r>
              <a:rPr lang="en-US" dirty="0"/>
              <a:t>),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lintasannya</a:t>
            </a:r>
            <a:r>
              <a:rPr lang="en-US" dirty="0" smtClean="0"/>
              <a:t> : </a:t>
            </a:r>
            <a:r>
              <a:rPr lang="en-US" dirty="0"/>
              <a:t>(</a:t>
            </a:r>
            <a:r>
              <a:rPr lang="en-US" dirty="0" err="1"/>
              <a:t>a,b,c,e,d,z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21" y="4625913"/>
            <a:ext cx="2543396" cy="12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1617D8-014D-4F4D-B3D6-50CA66FE92AD}" type="slidenum"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75020" y="798973"/>
            <a:ext cx="8229600" cy="45259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200" dirty="0" err="1" smtClean="0">
                <a:sym typeface="Symbol" pitchFamily="18" charset="2"/>
              </a:rPr>
              <a:t>Cari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err="1" smtClean="0">
                <a:sym typeface="Symbol" pitchFamily="18" charset="2"/>
              </a:rPr>
              <a:t>lintasan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err="1" smtClean="0">
                <a:sym typeface="Symbol" pitchFamily="18" charset="2"/>
              </a:rPr>
              <a:t>terpendek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err="1" smtClean="0">
                <a:sym typeface="Symbol" pitchFamily="18" charset="2"/>
              </a:rPr>
              <a:t>dari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id-ID" sz="3200" dirty="0" smtClean="0">
                <a:sym typeface="Symbol" pitchFamily="18" charset="2"/>
              </a:rPr>
              <a:t> </a:t>
            </a:r>
            <a:r>
              <a:rPr lang="id-ID" sz="3200" b="1" dirty="0">
                <a:sym typeface="Symbol" pitchFamily="18" charset="2"/>
              </a:rPr>
              <a:t>a</a:t>
            </a:r>
            <a:r>
              <a:rPr lang="id-ID" sz="3200" dirty="0">
                <a:sym typeface="Symbol" pitchFamily="18" charset="2"/>
              </a:rPr>
              <a:t> </a:t>
            </a:r>
            <a:r>
              <a:rPr lang="en-US" sz="3200" dirty="0" err="1" smtClean="0">
                <a:sym typeface="Symbol" pitchFamily="18" charset="2"/>
              </a:rPr>
              <a:t>ke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id-ID" sz="3200" b="1" dirty="0" smtClean="0">
                <a:sym typeface="Symbol" pitchFamily="18" charset="2"/>
              </a:rPr>
              <a:t>z</a:t>
            </a:r>
            <a:r>
              <a:rPr lang="en-US" sz="3200" b="1" dirty="0" smtClean="0">
                <a:sym typeface="Symbol" pitchFamily="18" charset="2"/>
              </a:rPr>
              <a:t> </a:t>
            </a:r>
            <a:r>
              <a:rPr lang="en-US" sz="3200" b="1" dirty="0" err="1" smtClean="0">
                <a:sym typeface="Symbol" pitchFamily="18" charset="2"/>
              </a:rPr>
              <a:t>pada</a:t>
            </a:r>
            <a:r>
              <a:rPr lang="en-US" sz="3200" b="1" dirty="0" smtClean="0">
                <a:sym typeface="Symbol" pitchFamily="18" charset="2"/>
              </a:rPr>
              <a:t> graph </a:t>
            </a:r>
            <a:r>
              <a:rPr lang="en-US" sz="3200" b="1" dirty="0" err="1" smtClean="0">
                <a:sym typeface="Symbol" pitchFamily="18" charset="2"/>
              </a:rPr>
              <a:t>berikut</a:t>
            </a:r>
            <a:endParaRPr lang="en-US" sz="3200" b="1" dirty="0">
              <a:sym typeface="Symbol" pitchFamily="18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9263" y="1883098"/>
            <a:ext cx="18107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39263" y="2044906"/>
          <a:ext cx="8064217" cy="391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3" imgW="5332095" imgH="2189988" progId="Visio.Drawing.11">
                  <p:embed/>
                </p:oleObj>
              </mc:Choice>
              <mc:Fallback>
                <p:oleObj name="Visio" r:id="rId3" imgW="5332095" imgH="2189988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263" y="2044906"/>
                        <a:ext cx="8064217" cy="3912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19" y="228342"/>
            <a:ext cx="9603275" cy="1049235"/>
          </a:xfrm>
        </p:spPr>
        <p:txBody>
          <a:bodyPr/>
          <a:lstStyle/>
          <a:p>
            <a:r>
              <a:rPr lang="en-US" dirty="0" smtClean="0"/>
              <a:t>CONTOH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 bwMode="auto">
          <a:xfrm rot="10800000" flipH="1">
            <a:off x="29029" y="-28841"/>
            <a:ext cx="9519706" cy="921310"/>
          </a:xfrm>
          <a:prstGeom prst="round2SameRect">
            <a:avLst>
              <a:gd name="adj1" fmla="val 35205"/>
              <a:gd name="adj2" fmla="val 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872" y="108648"/>
            <a:ext cx="968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Lintasan</a:t>
            </a:r>
            <a:r>
              <a:rPr lang="en-US" sz="3600" dirty="0" smtClean="0"/>
              <a:t> </a:t>
            </a:r>
            <a:r>
              <a:rPr lang="en-US" sz="3600" dirty="0" err="1" smtClean="0"/>
              <a:t>Terpendek</a:t>
            </a:r>
            <a:endParaRPr lang="id-ID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085088" y="1255776"/>
            <a:ext cx="775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ym typeface="Symbol" pitchFamily="18" charset="2"/>
              </a:rPr>
              <a:t>Cari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lintasan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terpendek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dari</a:t>
            </a:r>
            <a:r>
              <a:rPr lang="en-US" dirty="0">
                <a:sym typeface="Symbol" pitchFamily="18" charset="2"/>
              </a:rPr>
              <a:t> </a:t>
            </a:r>
            <a:r>
              <a:rPr lang="id-ID" dirty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v4</a:t>
            </a:r>
            <a:r>
              <a:rPr lang="id-ID" dirty="0" smtClean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v7 </a:t>
            </a:r>
            <a:r>
              <a:rPr lang="en-US" b="1" dirty="0" err="1">
                <a:sym typeface="Symbol" pitchFamily="18" charset="2"/>
              </a:rPr>
              <a:t>pada</a:t>
            </a:r>
            <a:r>
              <a:rPr lang="en-US" b="1" dirty="0">
                <a:sym typeface="Symbol" pitchFamily="18" charset="2"/>
              </a:rPr>
              <a:t> graph </a:t>
            </a:r>
            <a:r>
              <a:rPr lang="en-US" b="1" dirty="0" err="1" smtClean="0">
                <a:sym typeface="Symbol" pitchFamily="18" charset="2"/>
              </a:rPr>
              <a:t>berikut</a:t>
            </a:r>
            <a:endParaRPr lang="en-US" b="1" dirty="0"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088" y="2248592"/>
            <a:ext cx="6246813" cy="31892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 bwMode="auto">
          <a:xfrm rot="10800000" flipH="1">
            <a:off x="29029" y="-28841"/>
            <a:ext cx="9519706" cy="921310"/>
          </a:xfrm>
          <a:prstGeom prst="round2SameRect">
            <a:avLst>
              <a:gd name="adj1" fmla="val 35205"/>
              <a:gd name="adj2" fmla="val 0"/>
            </a:avLst>
          </a:prstGeom>
          <a:solidFill>
            <a:srgbClr val="00B0F0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872" y="108648"/>
            <a:ext cx="968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Lintasan</a:t>
            </a:r>
            <a:r>
              <a:rPr lang="en-US" sz="3600" dirty="0" smtClean="0"/>
              <a:t> </a:t>
            </a:r>
            <a:r>
              <a:rPr lang="en-US" sz="3600" dirty="0" err="1" smtClean="0"/>
              <a:t>Terpendek</a:t>
            </a:r>
            <a:endParaRPr lang="id-ID" sz="3600" dirty="0"/>
          </a:p>
        </p:txBody>
      </p:sp>
      <p:sp>
        <p:nvSpPr>
          <p:cNvPr id="3" name="Rectangle 2"/>
          <p:cNvSpPr/>
          <p:nvPr/>
        </p:nvSpPr>
        <p:spPr>
          <a:xfrm>
            <a:off x="950976" y="1342888"/>
            <a:ext cx="92326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Graph </a:t>
            </a:r>
            <a:r>
              <a:rPr lang="en-US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Berbobot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sisi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 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graph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dipasangkan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real (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biasanya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positif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W(e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W(e)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disebut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bobot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weight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sisi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Graph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berbobot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sebuah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graph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sisi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bobot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Berikutnya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bobot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graph G,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W(G),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jumlahan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bobot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sisi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LINTASAN TERPENDEK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</p:spPr>
        <p:txBody>
          <a:bodyPr>
            <a:normAutofit/>
          </a:bodyPr>
          <a:lstStyle/>
          <a:p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berbobot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paling minimum.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1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5 di </a:t>
            </a:r>
            <a:r>
              <a:rPr lang="en-US" dirty="0" err="1" smtClean="0"/>
              <a:t>antaranya</a:t>
            </a:r>
            <a:r>
              <a:rPr lang="en-US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1-2-4-5,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165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1-3-2-4-5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115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1-3-4-5 atau1-3-5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90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0516" y="2639787"/>
            <a:ext cx="5105400" cy="1450975"/>
            <a:chOff x="2348321" y="3746692"/>
            <a:chExt cx="5105400" cy="1450975"/>
          </a:xfrm>
        </p:grpSpPr>
        <p:sp>
          <p:nvSpPr>
            <p:cNvPr id="130" name="Oval 129"/>
            <p:cNvSpPr/>
            <p:nvPr/>
          </p:nvSpPr>
          <p:spPr bwMode="auto">
            <a:xfrm>
              <a:off x="2348321" y="4508692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186521" y="3822892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558121" y="4661092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5396321" y="3899092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920321" y="4661092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35" name="Straight Arrow Connector 134"/>
            <p:cNvCxnSpPr>
              <a:stCxn id="130" idx="7"/>
              <a:endCxn id="131" idx="3"/>
            </p:cNvCxnSpPr>
            <p:nvPr/>
          </p:nvCxnSpPr>
          <p:spPr bwMode="auto">
            <a:xfrm rot="5400000" flipH="1" flipV="1">
              <a:off x="2853147" y="4164204"/>
              <a:ext cx="361950" cy="4603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30" idx="6"/>
              <a:endCxn id="132" idx="2"/>
            </p:cNvCxnSpPr>
            <p:nvPr/>
          </p:nvCxnSpPr>
          <p:spPr bwMode="auto">
            <a:xfrm>
              <a:off x="2881721" y="4737292"/>
              <a:ext cx="1676400" cy="152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 bwMode="auto">
            <a:xfrm>
              <a:off x="3567521" y="4261042"/>
              <a:ext cx="1066800" cy="4762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2" idx="7"/>
            </p:cNvCxnSpPr>
            <p:nvPr/>
          </p:nvCxnSpPr>
          <p:spPr bwMode="auto">
            <a:xfrm rot="5400000" flipH="1" flipV="1">
              <a:off x="5020877" y="4272949"/>
              <a:ext cx="447675" cy="4619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endCxn id="134" idx="2"/>
            </p:cNvCxnSpPr>
            <p:nvPr/>
          </p:nvCxnSpPr>
          <p:spPr bwMode="auto">
            <a:xfrm flipV="1">
              <a:off x="5091521" y="4889692"/>
              <a:ext cx="1828800" cy="5715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5929721" y="4184842"/>
              <a:ext cx="990600" cy="5524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1" idx="6"/>
            </p:cNvCxnSpPr>
            <p:nvPr/>
          </p:nvCxnSpPr>
          <p:spPr bwMode="auto">
            <a:xfrm rot="10800000" flipV="1">
              <a:off x="3719921" y="4032442"/>
              <a:ext cx="1676400" cy="190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24"/>
            <p:cNvSpPr txBox="1">
              <a:spLocks noChangeArrowheads="1"/>
            </p:cNvSpPr>
            <p:nvPr/>
          </p:nvSpPr>
          <p:spPr bwMode="auto">
            <a:xfrm>
              <a:off x="2576921" y="4051534"/>
              <a:ext cx="458780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43" name="TextBox 25"/>
            <p:cNvSpPr txBox="1">
              <a:spLocks noChangeArrowheads="1"/>
            </p:cNvSpPr>
            <p:nvPr/>
          </p:nvSpPr>
          <p:spPr bwMode="auto">
            <a:xfrm>
              <a:off x="3034121" y="4889848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44" name="TextBox 26"/>
            <p:cNvSpPr txBox="1">
              <a:spLocks noChangeArrowheads="1"/>
            </p:cNvSpPr>
            <p:nvPr/>
          </p:nvSpPr>
          <p:spPr bwMode="auto">
            <a:xfrm>
              <a:off x="3948521" y="4203954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5" name="TextBox 27"/>
            <p:cNvSpPr txBox="1">
              <a:spLocks noChangeArrowheads="1"/>
            </p:cNvSpPr>
            <p:nvPr/>
          </p:nvSpPr>
          <p:spPr bwMode="auto">
            <a:xfrm>
              <a:off x="4329521" y="3746692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46" name="TextBox 28"/>
            <p:cNvSpPr txBox="1">
              <a:spLocks noChangeArrowheads="1"/>
            </p:cNvSpPr>
            <p:nvPr/>
          </p:nvSpPr>
          <p:spPr bwMode="auto">
            <a:xfrm>
              <a:off x="6158321" y="4051534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47" name="TextBox 29"/>
            <p:cNvSpPr txBox="1">
              <a:spLocks noChangeArrowheads="1"/>
            </p:cNvSpPr>
            <p:nvPr/>
          </p:nvSpPr>
          <p:spPr bwMode="auto">
            <a:xfrm>
              <a:off x="4861341" y="4277187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48" name="TextBox 30"/>
            <p:cNvSpPr txBox="1">
              <a:spLocks noChangeArrowheads="1"/>
            </p:cNvSpPr>
            <p:nvPr/>
          </p:nvSpPr>
          <p:spPr bwMode="auto">
            <a:xfrm>
              <a:off x="5853521" y="4585006"/>
              <a:ext cx="367408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01314" y="4485373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dirty="0" err="1" smtClean="0"/>
              <a:t>ke</a:t>
            </a:r>
            <a:r>
              <a:rPr lang="en-US" dirty="0" smtClean="0"/>
              <a:t> 5 </a:t>
            </a:r>
            <a:r>
              <a:rPr lang="en-US" dirty="0" err="1" smtClean="0"/>
              <a:t>adalah</a:t>
            </a:r>
            <a:r>
              <a:rPr lang="en-US" dirty="0" smtClean="0"/>
              <a:t> 1-3-4-5 </a:t>
            </a:r>
            <a:r>
              <a:rPr lang="en-US" dirty="0" err="1" smtClean="0"/>
              <a:t>atau</a:t>
            </a:r>
            <a:r>
              <a:rPr lang="en-US" dirty="0" smtClean="0"/>
              <a:t> 1-3-5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 bwMode="auto">
          <a:xfrm rot="10800000" flipH="1">
            <a:off x="29029" y="-28841"/>
            <a:ext cx="9519706" cy="921310"/>
          </a:xfrm>
          <a:prstGeom prst="round2SameRect">
            <a:avLst>
              <a:gd name="adj1" fmla="val 35205"/>
              <a:gd name="adj2" fmla="val 0"/>
            </a:avLst>
          </a:prstGeom>
          <a:solidFill>
            <a:srgbClr val="00B0F0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872" y="108648"/>
            <a:ext cx="968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LINTASAN TERPENDEK</a:t>
            </a:r>
            <a:endParaRPr lang="id-ID" sz="3600" dirty="0"/>
          </a:p>
          <a:p>
            <a:endParaRPr lang="id-ID" sz="3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48" y="1550206"/>
            <a:ext cx="8156447" cy="43231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08" y="1000127"/>
            <a:ext cx="989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Djikstra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z </a:t>
            </a:r>
            <a:r>
              <a:rPr lang="en-US" dirty="0" err="1" smtClean="0"/>
              <a:t>pada</a:t>
            </a:r>
            <a:r>
              <a:rPr lang="en-US" dirty="0" smtClean="0"/>
              <a:t> graph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28" y="2724996"/>
            <a:ext cx="2688688" cy="120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3918" y="3137836"/>
            <a:ext cx="23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83" y="176058"/>
            <a:ext cx="9603275" cy="1049235"/>
          </a:xfrm>
        </p:spPr>
        <p:txBody>
          <a:bodyPr/>
          <a:lstStyle/>
          <a:p>
            <a:r>
              <a:rPr lang="en-US" dirty="0"/>
              <a:t>LINTASAN TERPENDEK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83" y="1014935"/>
            <a:ext cx="9603275" cy="3450613"/>
          </a:xfrm>
        </p:spPr>
        <p:txBody>
          <a:bodyPr/>
          <a:lstStyle/>
          <a:p>
            <a:r>
              <a:rPr lang="en-US" dirty="0" err="1" smtClean="0"/>
              <a:t>Diketahui</a:t>
            </a:r>
            <a:r>
              <a:rPr lang="en-US" dirty="0" smtClean="0"/>
              <a:t>  </a:t>
            </a:r>
            <a:r>
              <a:rPr lang="fr-FR" dirty="0"/>
              <a:t>W(</a:t>
            </a:r>
            <a:r>
              <a:rPr lang="fr-FR" dirty="0" err="1"/>
              <a:t>a,b</a:t>
            </a:r>
            <a:r>
              <a:rPr lang="fr-FR" dirty="0"/>
              <a:t>) = 1, W(</a:t>
            </a:r>
            <a:r>
              <a:rPr lang="fr-FR" dirty="0" err="1"/>
              <a:t>a,c</a:t>
            </a:r>
            <a:r>
              <a:rPr lang="fr-FR" dirty="0"/>
              <a:t>) = 4, W(</a:t>
            </a:r>
            <a:r>
              <a:rPr lang="fr-FR" dirty="0" err="1"/>
              <a:t>b,c</a:t>
            </a:r>
            <a:r>
              <a:rPr lang="fr-FR" dirty="0"/>
              <a:t>) = 2, W(</a:t>
            </a:r>
            <a:r>
              <a:rPr lang="fr-FR" dirty="0" err="1"/>
              <a:t>b,d</a:t>
            </a:r>
            <a:r>
              <a:rPr lang="fr-FR" dirty="0"/>
              <a:t>) = 7, W(</a:t>
            </a:r>
            <a:r>
              <a:rPr lang="fr-FR" dirty="0" err="1"/>
              <a:t>b,e</a:t>
            </a:r>
            <a:r>
              <a:rPr lang="fr-FR" dirty="0"/>
              <a:t>) = 5, W(</a:t>
            </a:r>
            <a:r>
              <a:rPr lang="fr-FR" dirty="0" err="1"/>
              <a:t>c,e</a:t>
            </a:r>
            <a:r>
              <a:rPr lang="fr-FR" dirty="0"/>
              <a:t>) = 1, W(</a:t>
            </a:r>
            <a:r>
              <a:rPr lang="fr-FR" dirty="0" err="1"/>
              <a:t>d,e</a:t>
            </a:r>
            <a:r>
              <a:rPr lang="fr-FR" dirty="0"/>
              <a:t>) = 3, W(</a:t>
            </a:r>
            <a:r>
              <a:rPr lang="fr-FR" dirty="0" err="1"/>
              <a:t>d,z</a:t>
            </a:r>
            <a:r>
              <a:rPr lang="fr-FR" dirty="0"/>
              <a:t>) = 2, W(</a:t>
            </a:r>
            <a:r>
              <a:rPr lang="fr-FR" dirty="0" err="1"/>
              <a:t>e,z</a:t>
            </a:r>
            <a:r>
              <a:rPr lang="fr-FR" dirty="0"/>
              <a:t>) = 6.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70764"/>
              </p:ext>
            </p:extLst>
          </p:nvPr>
        </p:nvGraphicFramePr>
        <p:xfrm>
          <a:off x="952502" y="3348441"/>
          <a:ext cx="2676695" cy="663513"/>
        </p:xfrm>
        <a:graphic>
          <a:graphicData uri="http://schemas.openxmlformats.org/drawingml/2006/table">
            <a:tbl>
              <a:tblPr/>
              <a:tblGrid>
                <a:gridCol w="617255">
                  <a:extLst>
                    <a:ext uri="{9D8B030D-6E8A-4147-A177-3AD203B41FA5}">
                      <a16:colId xmlns:a16="http://schemas.microsoft.com/office/drawing/2014/main" val="1678160346"/>
                    </a:ext>
                  </a:extLst>
                </a:gridCol>
                <a:gridCol w="343240">
                  <a:extLst>
                    <a:ext uri="{9D8B030D-6E8A-4147-A177-3AD203B41FA5}">
                      <a16:colId xmlns:a16="http://schemas.microsoft.com/office/drawing/2014/main" val="2524058663"/>
                    </a:ext>
                  </a:extLst>
                </a:gridCol>
                <a:gridCol w="343240">
                  <a:extLst>
                    <a:ext uri="{9D8B030D-6E8A-4147-A177-3AD203B41FA5}">
                      <a16:colId xmlns:a16="http://schemas.microsoft.com/office/drawing/2014/main" val="1402856500"/>
                    </a:ext>
                  </a:extLst>
                </a:gridCol>
                <a:gridCol w="343240">
                  <a:extLst>
                    <a:ext uri="{9D8B030D-6E8A-4147-A177-3AD203B41FA5}">
                      <a16:colId xmlns:a16="http://schemas.microsoft.com/office/drawing/2014/main" val="2514699154"/>
                    </a:ext>
                  </a:extLst>
                </a:gridCol>
                <a:gridCol w="343240">
                  <a:extLst>
                    <a:ext uri="{9D8B030D-6E8A-4147-A177-3AD203B41FA5}">
                      <a16:colId xmlns:a16="http://schemas.microsoft.com/office/drawing/2014/main" val="75058297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794815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3793885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652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95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55419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10262" y="2178549"/>
            <a:ext cx="496708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fr-FR" altLang="en-US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kumimoji="0" lang="fr-F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 1	: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L(a)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= 0.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altLang="en-US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V(G) , L(v) =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T = {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a,b,c,d,e,z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}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5634" y="2167869"/>
            <a:ext cx="5178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Step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2	: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Pilih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 = a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dengan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label minimum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Step 3	: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Karena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 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z,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dilanjutkan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4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Step 4	: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Titik-titik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yang adjacent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b &amp; c, </a:t>
            </a:r>
            <a:r>
              <a:rPr lang="en-US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maka</a:t>
            </a:r>
            <a:r>
              <a:rPr lang="en-US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L(b) = Min { L(b), L(a) + W(ab)} = Min { 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0+1} = 1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L(c)  = Min  { L(c), L(a) + W(ac)} = Min { 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0+4} = 4.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44706"/>
              </p:ext>
            </p:extLst>
          </p:nvPr>
        </p:nvGraphicFramePr>
        <p:xfrm>
          <a:off x="4837403" y="4183068"/>
          <a:ext cx="5209535" cy="665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val="2096359200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3220928435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2267700617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751535302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2173318445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3082610683"/>
                    </a:ext>
                  </a:extLst>
                </a:gridCol>
                <a:gridCol w="696808">
                  <a:extLst>
                    <a:ext uri="{9D8B030D-6E8A-4147-A177-3AD203B41FA5}">
                      <a16:colId xmlns:a16="http://schemas.microsoft.com/office/drawing/2014/main" val="251564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316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97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599099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91693" y="3680198"/>
            <a:ext cx="174785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5: </a:t>
            </a:r>
            <a:r>
              <a:rPr lang="en-US" alt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Ganti</a:t>
            </a:r>
            <a:r>
              <a:rPr lang="en-US" alt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</a:t>
            </a:r>
            <a:r>
              <a:rPr lang="en-US" alt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– {a}, </a:t>
            </a:r>
            <a:r>
              <a:rPr lang="en-US" alt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alt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kembali</a:t>
            </a:r>
            <a:r>
              <a:rPr lang="en-US" alt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altLang="en-U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9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7" y="110837"/>
            <a:ext cx="9603275" cy="614378"/>
          </a:xfrm>
        </p:spPr>
        <p:txBody>
          <a:bodyPr>
            <a:normAutofit fontScale="90000"/>
          </a:bodyPr>
          <a:lstStyle/>
          <a:p>
            <a:r>
              <a:rPr lang="en-US" dirty="0"/>
              <a:t>LINTASAN </a:t>
            </a:r>
            <a:r>
              <a:rPr lang="en-US" dirty="0" smtClean="0"/>
              <a:t>TERPENDEK (</a:t>
            </a:r>
            <a:r>
              <a:rPr lang="en-US" dirty="0" err="1" smtClean="0"/>
              <a:t>Iterasi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)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04" y="1853754"/>
            <a:ext cx="9603275" cy="239001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	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= 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label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minimum L(b)=1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	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step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	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Titik-titik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adjacent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d,e,c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L(d) = Min { L(d), L(b) + W(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}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{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1+7 } = 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L(e) = Min { L(e), L(b) + W(be) }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{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1+5 } = 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L(c) = Min { L(c), L(b) + W(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}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{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1+2 } = 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5	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– {b},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55817"/>
              </p:ext>
            </p:extLst>
          </p:nvPr>
        </p:nvGraphicFramePr>
        <p:xfrm>
          <a:off x="1708352" y="4476621"/>
          <a:ext cx="2472690" cy="91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3993269634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6841408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1795099499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330468711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4206845828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35512607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1704856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611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97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90773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3804" y="725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 </a:t>
            </a:r>
            <a:r>
              <a:rPr lang="fr-FR" dirty="0"/>
              <a:t>W(</a:t>
            </a:r>
            <a:r>
              <a:rPr lang="fr-FR" dirty="0" err="1"/>
              <a:t>a,b</a:t>
            </a:r>
            <a:r>
              <a:rPr lang="fr-FR" dirty="0"/>
              <a:t>) = 1, W(</a:t>
            </a:r>
            <a:r>
              <a:rPr lang="fr-FR" dirty="0" err="1"/>
              <a:t>a,c</a:t>
            </a:r>
            <a:r>
              <a:rPr lang="fr-FR" dirty="0"/>
              <a:t>) = 4, W(</a:t>
            </a:r>
            <a:r>
              <a:rPr lang="fr-FR" dirty="0" err="1"/>
              <a:t>b,c</a:t>
            </a:r>
            <a:r>
              <a:rPr lang="fr-FR" dirty="0"/>
              <a:t>) = 2, W(</a:t>
            </a:r>
            <a:r>
              <a:rPr lang="fr-FR" dirty="0" err="1"/>
              <a:t>b,d</a:t>
            </a:r>
            <a:r>
              <a:rPr lang="fr-FR" dirty="0"/>
              <a:t>) = 7, W(</a:t>
            </a:r>
            <a:r>
              <a:rPr lang="fr-FR" dirty="0" err="1"/>
              <a:t>b,e</a:t>
            </a:r>
            <a:r>
              <a:rPr lang="fr-FR" dirty="0"/>
              <a:t>) = 5, W(</a:t>
            </a:r>
            <a:r>
              <a:rPr lang="fr-FR" dirty="0" err="1"/>
              <a:t>c,e</a:t>
            </a:r>
            <a:r>
              <a:rPr lang="fr-FR" dirty="0"/>
              <a:t>) = 1, W(</a:t>
            </a:r>
            <a:r>
              <a:rPr lang="fr-FR" dirty="0" err="1"/>
              <a:t>d,e</a:t>
            </a:r>
            <a:r>
              <a:rPr lang="fr-FR" dirty="0"/>
              <a:t>) = 3, W(</a:t>
            </a:r>
            <a:r>
              <a:rPr lang="fr-FR" dirty="0" err="1"/>
              <a:t>d,z</a:t>
            </a:r>
            <a:r>
              <a:rPr lang="fr-FR" dirty="0"/>
              <a:t>) = 2, W(</a:t>
            </a:r>
            <a:r>
              <a:rPr lang="fr-FR" dirty="0" err="1"/>
              <a:t>e,z</a:t>
            </a:r>
            <a:r>
              <a:rPr lang="fr-FR" dirty="0"/>
              <a:t>) =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34" y="152878"/>
            <a:ext cx="9603275" cy="593357"/>
          </a:xfrm>
        </p:spPr>
        <p:txBody>
          <a:bodyPr>
            <a:normAutofit fontScale="90000"/>
          </a:bodyPr>
          <a:lstStyle/>
          <a:p>
            <a:r>
              <a:rPr lang="en-US" dirty="0"/>
              <a:t>LINTASAN </a:t>
            </a:r>
            <a:r>
              <a:rPr lang="en-US" dirty="0" smtClean="0"/>
              <a:t>TERPENDEK (ITERASI KETIGA)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135" y="2015733"/>
            <a:ext cx="9603275" cy="2082442"/>
          </a:xfrm>
        </p:spPr>
        <p:txBody>
          <a:bodyPr/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2	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 = c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label minimum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3	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4	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yang adjacent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L(e) = Min { L(e), L(c) + W(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} =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{ 6, 3+1 } = 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5	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 – {c },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21406"/>
              </p:ext>
            </p:extLst>
          </p:nvPr>
        </p:nvGraphicFramePr>
        <p:xfrm>
          <a:off x="3249323" y="4260154"/>
          <a:ext cx="244983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3481191206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3270534815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131347379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792563286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3135023966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2837839259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1453155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516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34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7603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3804" y="725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 </a:t>
            </a:r>
            <a:r>
              <a:rPr lang="fr-FR" dirty="0"/>
              <a:t>W(</a:t>
            </a:r>
            <a:r>
              <a:rPr lang="fr-FR" dirty="0" err="1"/>
              <a:t>a,b</a:t>
            </a:r>
            <a:r>
              <a:rPr lang="fr-FR" dirty="0"/>
              <a:t>) = 1, W(</a:t>
            </a:r>
            <a:r>
              <a:rPr lang="fr-FR" dirty="0" err="1"/>
              <a:t>a,c</a:t>
            </a:r>
            <a:r>
              <a:rPr lang="fr-FR" dirty="0"/>
              <a:t>) = 4, W(</a:t>
            </a:r>
            <a:r>
              <a:rPr lang="fr-FR" dirty="0" err="1"/>
              <a:t>b,c</a:t>
            </a:r>
            <a:r>
              <a:rPr lang="fr-FR" dirty="0"/>
              <a:t>) = 2, W(</a:t>
            </a:r>
            <a:r>
              <a:rPr lang="fr-FR" dirty="0" err="1"/>
              <a:t>b,d</a:t>
            </a:r>
            <a:r>
              <a:rPr lang="fr-FR" dirty="0"/>
              <a:t>) = 7, W(</a:t>
            </a:r>
            <a:r>
              <a:rPr lang="fr-FR" dirty="0" err="1"/>
              <a:t>b,e</a:t>
            </a:r>
            <a:r>
              <a:rPr lang="fr-FR" dirty="0"/>
              <a:t>) = 5, W(</a:t>
            </a:r>
            <a:r>
              <a:rPr lang="fr-FR" dirty="0" err="1"/>
              <a:t>c,e</a:t>
            </a:r>
            <a:r>
              <a:rPr lang="fr-FR" dirty="0"/>
              <a:t>) = 1, W(</a:t>
            </a:r>
            <a:r>
              <a:rPr lang="fr-FR" dirty="0" err="1"/>
              <a:t>d,e</a:t>
            </a:r>
            <a:r>
              <a:rPr lang="fr-FR" dirty="0"/>
              <a:t>) = 3, W(</a:t>
            </a:r>
            <a:r>
              <a:rPr lang="fr-FR" dirty="0" err="1"/>
              <a:t>d,z</a:t>
            </a:r>
            <a:r>
              <a:rPr lang="fr-FR" dirty="0"/>
              <a:t>) = 2, W(</a:t>
            </a:r>
            <a:r>
              <a:rPr lang="fr-FR" dirty="0" err="1"/>
              <a:t>e,z</a:t>
            </a:r>
            <a:r>
              <a:rPr lang="fr-FR" dirty="0"/>
              <a:t>) = 6.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28073"/>
              </p:ext>
            </p:extLst>
          </p:nvPr>
        </p:nvGraphicFramePr>
        <p:xfrm>
          <a:off x="8357720" y="2015733"/>
          <a:ext cx="247269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3993269634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6841408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1795099499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330468711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4206845828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35512607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1704856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611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97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90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3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6" y="152878"/>
            <a:ext cx="9603275" cy="572336"/>
          </a:xfrm>
        </p:spPr>
        <p:txBody>
          <a:bodyPr>
            <a:normAutofit fontScale="90000"/>
          </a:bodyPr>
          <a:lstStyle/>
          <a:p>
            <a:r>
              <a:rPr lang="en-US" dirty="0"/>
              <a:t>LINTASAN TERPENDEK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06" y="1853754"/>
            <a:ext cx="9603275" cy="2880464"/>
          </a:xfrm>
        </p:spPr>
        <p:txBody>
          <a:bodyPr/>
          <a:lstStyle/>
          <a:p>
            <a:pPr lvl="0"/>
            <a:r>
              <a:rPr lang="en-US" sz="1800" dirty="0"/>
              <a:t>Step 2	: 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/>
              <a:t>u = e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label minimum</a:t>
            </a:r>
            <a:endParaRPr lang="en-US" sz="1800" dirty="0"/>
          </a:p>
          <a:p>
            <a:r>
              <a:rPr lang="en-US" sz="1800" dirty="0"/>
              <a:t>Step 3	: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/>
              <a:t>u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z, </a:t>
            </a:r>
            <a:r>
              <a:rPr lang="en-US" sz="1800" dirty="0" err="1" smtClean="0"/>
              <a:t>dilanjutkan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/>
              <a:t>step 4</a:t>
            </a:r>
          </a:p>
          <a:p>
            <a:r>
              <a:rPr lang="en-US" sz="1800" dirty="0"/>
              <a:t>Step 4	:  </a:t>
            </a:r>
            <a:r>
              <a:rPr lang="en-US" sz="1800" dirty="0" err="1" smtClean="0"/>
              <a:t>Titik</a:t>
            </a:r>
            <a:r>
              <a:rPr lang="en-US" sz="1800" dirty="0" smtClean="0"/>
              <a:t> di  </a:t>
            </a:r>
            <a:r>
              <a:rPr lang="en-US" sz="1800" dirty="0"/>
              <a:t>T </a:t>
            </a:r>
            <a:r>
              <a:rPr lang="en-US" sz="1800" dirty="0" smtClean="0"/>
              <a:t>yang adjacent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e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 </a:t>
            </a:r>
            <a:r>
              <a:rPr lang="en-US" sz="1800" dirty="0"/>
              <a:t>d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/>
              <a:t>z, </a:t>
            </a:r>
            <a:r>
              <a:rPr lang="en-US" sz="1800" dirty="0" err="1" smtClean="0"/>
              <a:t>maka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L(d) = Min { L(d), L(e) + W(</a:t>
            </a:r>
            <a:r>
              <a:rPr lang="en-US" sz="1800" dirty="0" err="1"/>
              <a:t>ed</a:t>
            </a:r>
            <a:r>
              <a:rPr lang="en-US" sz="1800" dirty="0"/>
              <a:t>) } = </a:t>
            </a:r>
            <a:r>
              <a:rPr lang="en-US" sz="1800" dirty="0" err="1"/>
              <a:t>Mim</a:t>
            </a:r>
            <a:r>
              <a:rPr lang="en-US" sz="1800" dirty="0"/>
              <a:t> { 8, 4+3 } = 7</a:t>
            </a:r>
          </a:p>
          <a:p>
            <a:r>
              <a:rPr lang="en-US" sz="1800" dirty="0"/>
              <a:t>L(z) = Min { L(z), L(e) + W(</a:t>
            </a:r>
            <a:r>
              <a:rPr lang="en-US" sz="1800" dirty="0" err="1"/>
              <a:t>ez</a:t>
            </a:r>
            <a:r>
              <a:rPr lang="en-US" sz="1800" dirty="0"/>
              <a:t>) } = </a:t>
            </a:r>
            <a:r>
              <a:rPr lang="en-US" sz="1800" dirty="0" err="1"/>
              <a:t>Mim</a:t>
            </a:r>
            <a:r>
              <a:rPr lang="en-US" sz="1800" dirty="0"/>
              <a:t> { </a:t>
            </a:r>
            <a:r>
              <a:rPr lang="en-US" sz="1800" dirty="0">
                <a:sym typeface="Symbol" panose="05050102010706020507" pitchFamily="18" charset="2"/>
              </a:rPr>
              <a:t></a:t>
            </a:r>
            <a:r>
              <a:rPr lang="en-US" sz="1800" dirty="0"/>
              <a:t>, 4+6 } = 10</a:t>
            </a:r>
          </a:p>
          <a:p>
            <a:r>
              <a:rPr lang="en-US" sz="1800" dirty="0"/>
              <a:t>Step 5	: </a:t>
            </a:r>
            <a:r>
              <a:rPr lang="en-US" sz="1800" dirty="0" err="1" smtClean="0"/>
              <a:t>Ubah</a:t>
            </a:r>
            <a:r>
              <a:rPr lang="en-US" sz="1800" dirty="0" smtClean="0"/>
              <a:t> T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 </a:t>
            </a:r>
            <a:r>
              <a:rPr lang="en-US" sz="1800" dirty="0"/>
              <a:t>T – {e},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step </a:t>
            </a:r>
            <a:r>
              <a:rPr lang="en-US" sz="1800" dirty="0"/>
              <a:t>2.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10289"/>
              </p:ext>
            </p:extLst>
          </p:nvPr>
        </p:nvGraphicFramePr>
        <p:xfrm>
          <a:off x="3830926" y="4734218"/>
          <a:ext cx="255016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1948642742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975784207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79944494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1765215400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902416369"/>
                    </a:ext>
                  </a:extLst>
                </a:gridCol>
                <a:gridCol w="292735">
                  <a:extLst>
                    <a:ext uri="{9D8B030D-6E8A-4147-A177-3AD203B41FA5}">
                      <a16:colId xmlns:a16="http://schemas.microsoft.com/office/drawing/2014/main" val="583099605"/>
                    </a:ext>
                  </a:extLst>
                </a:gridCol>
                <a:gridCol w="370205">
                  <a:extLst>
                    <a:ext uri="{9D8B030D-6E8A-4147-A177-3AD203B41FA5}">
                      <a16:colId xmlns:a16="http://schemas.microsoft.com/office/drawing/2014/main" val="2209500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088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L(v)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763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8252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3804" y="725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 </a:t>
            </a:r>
            <a:r>
              <a:rPr lang="fr-FR" dirty="0"/>
              <a:t>W(</a:t>
            </a:r>
            <a:r>
              <a:rPr lang="fr-FR" dirty="0" err="1"/>
              <a:t>a,b</a:t>
            </a:r>
            <a:r>
              <a:rPr lang="fr-FR" dirty="0"/>
              <a:t>) = 1, W(</a:t>
            </a:r>
            <a:r>
              <a:rPr lang="fr-FR" dirty="0" err="1"/>
              <a:t>a,c</a:t>
            </a:r>
            <a:r>
              <a:rPr lang="fr-FR" dirty="0"/>
              <a:t>) = 4, W(</a:t>
            </a:r>
            <a:r>
              <a:rPr lang="fr-FR" dirty="0" err="1"/>
              <a:t>b,c</a:t>
            </a:r>
            <a:r>
              <a:rPr lang="fr-FR" dirty="0"/>
              <a:t>) = 2, W(</a:t>
            </a:r>
            <a:r>
              <a:rPr lang="fr-FR" dirty="0" err="1"/>
              <a:t>b,d</a:t>
            </a:r>
            <a:r>
              <a:rPr lang="fr-FR" dirty="0"/>
              <a:t>) = 7, W(</a:t>
            </a:r>
            <a:r>
              <a:rPr lang="fr-FR" dirty="0" err="1"/>
              <a:t>b,e</a:t>
            </a:r>
            <a:r>
              <a:rPr lang="fr-FR" dirty="0"/>
              <a:t>) = 5, W(</a:t>
            </a:r>
            <a:r>
              <a:rPr lang="fr-FR" dirty="0" err="1"/>
              <a:t>c,e</a:t>
            </a:r>
            <a:r>
              <a:rPr lang="fr-FR" dirty="0"/>
              <a:t>) = 1, W(</a:t>
            </a:r>
            <a:r>
              <a:rPr lang="fr-FR" dirty="0" err="1"/>
              <a:t>d,e</a:t>
            </a:r>
            <a:r>
              <a:rPr lang="fr-FR" dirty="0"/>
              <a:t>) = 3, W(</a:t>
            </a:r>
            <a:r>
              <a:rPr lang="fr-FR" dirty="0" err="1"/>
              <a:t>d,z</a:t>
            </a:r>
            <a:r>
              <a:rPr lang="fr-FR" dirty="0"/>
              <a:t>) = 2, W(</a:t>
            </a:r>
            <a:r>
              <a:rPr lang="fr-FR" dirty="0" err="1"/>
              <a:t>e,z</a:t>
            </a:r>
            <a:r>
              <a:rPr lang="fr-FR" dirty="0"/>
              <a:t>) =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18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528</TotalTime>
  <Words>632</Words>
  <Application>Microsoft Office PowerPoint</Application>
  <PresentationFormat>Widescreen</PresentationFormat>
  <Paragraphs>236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Symbol</vt:lpstr>
      <vt:lpstr>Times New Roman</vt:lpstr>
      <vt:lpstr>Gallery</vt:lpstr>
      <vt:lpstr>Visio</vt:lpstr>
      <vt:lpstr>LINTASAN TERPENDEK</vt:lpstr>
      <vt:lpstr>PowerPoint Presentation</vt:lpstr>
      <vt:lpstr>LINTASAN TERPENDEK </vt:lpstr>
      <vt:lpstr>PowerPoint Presentation</vt:lpstr>
      <vt:lpstr>cONTOH</vt:lpstr>
      <vt:lpstr>LINTASAN TERPENDEK </vt:lpstr>
      <vt:lpstr>LINTASAN TERPENDEK (Iterasi kedua) </vt:lpstr>
      <vt:lpstr>LINTASAN TERPENDEK (ITERASI KETIGA) </vt:lpstr>
      <vt:lpstr>LINTASAN TERPENDEK </vt:lpstr>
      <vt:lpstr>LINTASAN TERPENDEK </vt:lpstr>
      <vt:lpstr>LINTASAN TERPENDEK 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Shortest path</dc:title>
  <dc:creator>HP PAV</dc:creator>
  <cp:lastModifiedBy>HP PAV</cp:lastModifiedBy>
  <cp:revision>21</cp:revision>
  <dcterms:created xsi:type="dcterms:W3CDTF">2020-11-22T21:33:48Z</dcterms:created>
  <dcterms:modified xsi:type="dcterms:W3CDTF">2021-11-29T00:29:35Z</dcterms:modified>
</cp:coreProperties>
</file>