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0" r:id="rId1"/>
    <p:sldMasterId id="2147484013" r:id="rId2"/>
    <p:sldMasterId id="2147484025" r:id="rId3"/>
    <p:sldMasterId id="2147484037" r:id="rId4"/>
  </p:sldMasterIdLst>
  <p:notesMasterIdLst>
    <p:notesMasterId r:id="rId25"/>
  </p:notesMasterIdLst>
  <p:handoutMasterIdLst>
    <p:handoutMasterId r:id="rId26"/>
  </p:handoutMasterIdLst>
  <p:sldIdLst>
    <p:sldId id="595" r:id="rId5"/>
    <p:sldId id="670" r:id="rId6"/>
    <p:sldId id="679" r:id="rId7"/>
    <p:sldId id="680" r:id="rId8"/>
    <p:sldId id="681" r:id="rId9"/>
    <p:sldId id="682" r:id="rId10"/>
    <p:sldId id="683" r:id="rId11"/>
    <p:sldId id="684" r:id="rId12"/>
    <p:sldId id="678" r:id="rId13"/>
    <p:sldId id="686" r:id="rId14"/>
    <p:sldId id="687" r:id="rId15"/>
    <p:sldId id="690" r:id="rId16"/>
    <p:sldId id="691" r:id="rId17"/>
    <p:sldId id="693" r:id="rId18"/>
    <p:sldId id="698" r:id="rId19"/>
    <p:sldId id="692" r:id="rId20"/>
    <p:sldId id="694" r:id="rId21"/>
    <p:sldId id="695" r:id="rId22"/>
    <p:sldId id="696" r:id="rId23"/>
    <p:sldId id="69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A5A5"/>
    <a:srgbClr val="ED7D31"/>
    <a:srgbClr val="5B9BD5"/>
    <a:srgbClr val="00B0F0"/>
    <a:srgbClr val="FFC000"/>
    <a:srgbClr val="FF66CC"/>
    <a:srgbClr val="7300CF"/>
    <a:srgbClr val="9000FF"/>
    <a:srgbClr val="548235"/>
    <a:srgbClr val="2F56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06" autoAdjust="0"/>
    <p:restoredTop sz="93178" autoAdjust="0"/>
  </p:normalViewPr>
  <p:slideViewPr>
    <p:cSldViewPr snapToGrid="0">
      <p:cViewPr varScale="1">
        <p:scale>
          <a:sx n="79" d="100"/>
          <a:sy n="79" d="100"/>
        </p:scale>
        <p:origin x="312" y="90"/>
      </p:cViewPr>
      <p:guideLst/>
    </p:cSldViewPr>
  </p:slideViewPr>
  <p:outlineViewPr>
    <p:cViewPr>
      <p:scale>
        <a:sx n="33" d="100"/>
        <a:sy n="33" d="100"/>
      </p:scale>
      <p:origin x="0" y="-2730"/>
    </p:cViewPr>
  </p:outlineViewPr>
  <p:notesTextViewPr>
    <p:cViewPr>
      <p:scale>
        <a:sx n="125" d="100"/>
        <a:sy n="125" d="100"/>
      </p:scale>
      <p:origin x="0" y="0"/>
    </p:cViewPr>
  </p:notesTextViewPr>
  <p:sorterViewPr>
    <p:cViewPr>
      <p:scale>
        <a:sx n="100" d="100"/>
        <a:sy n="100" d="100"/>
      </p:scale>
      <p:origin x="0" y="0"/>
    </p:cViewPr>
  </p:sorterViewPr>
  <p:notesViewPr>
    <p:cSldViewPr snapToGrid="0">
      <p:cViewPr varScale="1">
        <p:scale>
          <a:sx n="89" d="100"/>
          <a:sy n="89" d="100"/>
        </p:scale>
        <p:origin x="260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C0C27E0-BD0A-4FDD-B4F7-CB6E09C093C2}" type="datetimeFigureOut">
              <a:rPr lang="id-ID" smtClean="0"/>
              <a:t>03/09/2018</a:t>
            </a:fld>
            <a:endParaRPr lang="id-ID"/>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5A0358F-64C5-4F7B-B0A0-3FB215337B41}" type="slidenum">
              <a:rPr lang="id-ID" smtClean="0"/>
              <a:t>‹#›</a:t>
            </a:fld>
            <a:endParaRPr lang="id-ID"/>
          </a:p>
        </p:txBody>
      </p:sp>
    </p:spTree>
    <p:extLst>
      <p:ext uri="{BB962C8B-B14F-4D97-AF65-F5344CB8AC3E}">
        <p14:creationId xmlns:p14="http://schemas.microsoft.com/office/powerpoint/2010/main" val="1654785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d-ID" dirty="0" smtClean="0"/>
              <a:t>Assalamua’alaikum wr.wb</a:t>
            </a:r>
          </a:p>
          <a:p>
            <a:r>
              <a:rPr lang="id-ID" dirty="0" smtClean="0"/>
              <a:t>Sebelumnya</a:t>
            </a:r>
            <a:r>
              <a:rPr lang="id-ID" baseline="0" dirty="0" smtClean="0"/>
              <a:t> terimakasih kepada Bapak Edy Soedjoko, Ibu Endang Retno Winarti, dan Bapak Mulyono yang telah hadir dalam ujian skripsi saya yang berjudul “Kemampuan pemecahan masalah matemati siswa pada pembelajaran berbasis masalah berpendekatan </a:t>
            </a:r>
            <a:r>
              <a:rPr lang="id-ID" i="1" baseline="0" dirty="0" smtClean="0"/>
              <a:t>brain based learning </a:t>
            </a:r>
            <a:r>
              <a:rPr lang="id-ID" i="0" baseline="0" dirty="0" smtClean="0"/>
              <a:t>menggunakan asesmen kinerja ditinjau dari kecerdasan emosional siswa.”</a:t>
            </a:r>
            <a:endParaRPr lang="id-ID" baseline="0" dirty="0" smtClean="0"/>
          </a:p>
        </p:txBody>
      </p:sp>
      <p:sp>
        <p:nvSpPr>
          <p:cNvPr id="4" name="Slide Number Placeholder 3"/>
          <p:cNvSpPr>
            <a:spLocks noGrp="1"/>
          </p:cNvSpPr>
          <p:nvPr>
            <p:ph type="sldNum" sz="quarter" idx="10"/>
          </p:nvPr>
        </p:nvSpPr>
        <p:spPr/>
        <p:txBody>
          <a:bodyPr/>
          <a:lstStyle/>
          <a:p>
            <a:fld id="{C98A03FD-669F-475F-B08E-D2CB64605A77}" type="slidenum">
              <a:rPr lang="en-US" smtClean="0"/>
              <a:t>1</a:t>
            </a:fld>
            <a:endParaRPr lang="en-US"/>
          </a:p>
        </p:txBody>
      </p:sp>
    </p:spTree>
    <p:extLst>
      <p:ext uri="{BB962C8B-B14F-4D97-AF65-F5344CB8AC3E}">
        <p14:creationId xmlns:p14="http://schemas.microsoft.com/office/powerpoint/2010/main" val="10066375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C98A03FD-669F-475F-B08E-D2CB64605A77}" type="slidenum">
              <a:rPr lang="en-US" smtClean="0"/>
              <a:t>10</a:t>
            </a:fld>
            <a:endParaRPr lang="en-US"/>
          </a:p>
        </p:txBody>
      </p:sp>
    </p:spTree>
    <p:extLst>
      <p:ext uri="{BB962C8B-B14F-4D97-AF65-F5344CB8AC3E}">
        <p14:creationId xmlns:p14="http://schemas.microsoft.com/office/powerpoint/2010/main" val="42113412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C98A03FD-669F-475F-B08E-D2CB64605A77}" type="slidenum">
              <a:rPr lang="en-US" smtClean="0"/>
              <a:t>11</a:t>
            </a:fld>
            <a:endParaRPr lang="en-US"/>
          </a:p>
        </p:txBody>
      </p:sp>
    </p:spTree>
    <p:extLst>
      <p:ext uri="{BB962C8B-B14F-4D97-AF65-F5344CB8AC3E}">
        <p14:creationId xmlns:p14="http://schemas.microsoft.com/office/powerpoint/2010/main" val="23635725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C98A03FD-669F-475F-B08E-D2CB64605A77}" type="slidenum">
              <a:rPr lang="en-US" smtClean="0"/>
              <a:t>12</a:t>
            </a:fld>
            <a:endParaRPr lang="en-US"/>
          </a:p>
        </p:txBody>
      </p:sp>
    </p:spTree>
    <p:extLst>
      <p:ext uri="{BB962C8B-B14F-4D97-AF65-F5344CB8AC3E}">
        <p14:creationId xmlns:p14="http://schemas.microsoft.com/office/powerpoint/2010/main" val="8197792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C98A03FD-669F-475F-B08E-D2CB64605A77}" type="slidenum">
              <a:rPr lang="en-US" smtClean="0"/>
              <a:t>13</a:t>
            </a:fld>
            <a:endParaRPr lang="en-US"/>
          </a:p>
        </p:txBody>
      </p:sp>
    </p:spTree>
    <p:extLst>
      <p:ext uri="{BB962C8B-B14F-4D97-AF65-F5344CB8AC3E}">
        <p14:creationId xmlns:p14="http://schemas.microsoft.com/office/powerpoint/2010/main" val="27799721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C98A03FD-669F-475F-B08E-D2CB64605A77}" type="slidenum">
              <a:rPr lang="en-US" smtClean="0"/>
              <a:t>16</a:t>
            </a:fld>
            <a:endParaRPr lang="en-US"/>
          </a:p>
        </p:txBody>
      </p:sp>
    </p:spTree>
    <p:extLst>
      <p:ext uri="{BB962C8B-B14F-4D97-AF65-F5344CB8AC3E}">
        <p14:creationId xmlns:p14="http://schemas.microsoft.com/office/powerpoint/2010/main" val="817153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C98A03FD-669F-475F-B08E-D2CB64605A77}" type="slidenum">
              <a:rPr lang="en-US" smtClean="0"/>
              <a:t>2</a:t>
            </a:fld>
            <a:endParaRPr lang="en-US"/>
          </a:p>
        </p:txBody>
      </p:sp>
    </p:spTree>
    <p:extLst>
      <p:ext uri="{BB962C8B-B14F-4D97-AF65-F5344CB8AC3E}">
        <p14:creationId xmlns:p14="http://schemas.microsoft.com/office/powerpoint/2010/main" val="1766231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C98A03FD-669F-475F-B08E-D2CB64605A77}" type="slidenum">
              <a:rPr lang="en-US" smtClean="0"/>
              <a:t>3</a:t>
            </a:fld>
            <a:endParaRPr lang="en-US"/>
          </a:p>
        </p:txBody>
      </p:sp>
    </p:spTree>
    <p:extLst>
      <p:ext uri="{BB962C8B-B14F-4D97-AF65-F5344CB8AC3E}">
        <p14:creationId xmlns:p14="http://schemas.microsoft.com/office/powerpoint/2010/main" val="845135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C98A03FD-669F-475F-B08E-D2CB64605A77}" type="slidenum">
              <a:rPr lang="en-US" smtClean="0"/>
              <a:t>4</a:t>
            </a:fld>
            <a:endParaRPr lang="en-US"/>
          </a:p>
        </p:txBody>
      </p:sp>
    </p:spTree>
    <p:extLst>
      <p:ext uri="{BB962C8B-B14F-4D97-AF65-F5344CB8AC3E}">
        <p14:creationId xmlns:p14="http://schemas.microsoft.com/office/powerpoint/2010/main" val="40035711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C98A03FD-669F-475F-B08E-D2CB64605A77}" type="slidenum">
              <a:rPr lang="en-US" smtClean="0"/>
              <a:t>5</a:t>
            </a:fld>
            <a:endParaRPr lang="en-US"/>
          </a:p>
        </p:txBody>
      </p:sp>
    </p:spTree>
    <p:extLst>
      <p:ext uri="{BB962C8B-B14F-4D97-AF65-F5344CB8AC3E}">
        <p14:creationId xmlns:p14="http://schemas.microsoft.com/office/powerpoint/2010/main" val="6917196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C98A03FD-669F-475F-B08E-D2CB64605A77}" type="slidenum">
              <a:rPr lang="en-US" smtClean="0"/>
              <a:t>6</a:t>
            </a:fld>
            <a:endParaRPr lang="en-US"/>
          </a:p>
        </p:txBody>
      </p:sp>
    </p:spTree>
    <p:extLst>
      <p:ext uri="{BB962C8B-B14F-4D97-AF65-F5344CB8AC3E}">
        <p14:creationId xmlns:p14="http://schemas.microsoft.com/office/powerpoint/2010/main" val="18337952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C98A03FD-669F-475F-B08E-D2CB64605A77}" type="slidenum">
              <a:rPr lang="en-US" smtClean="0"/>
              <a:t>7</a:t>
            </a:fld>
            <a:endParaRPr lang="en-US"/>
          </a:p>
        </p:txBody>
      </p:sp>
    </p:spTree>
    <p:extLst>
      <p:ext uri="{BB962C8B-B14F-4D97-AF65-F5344CB8AC3E}">
        <p14:creationId xmlns:p14="http://schemas.microsoft.com/office/powerpoint/2010/main" val="41896307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C98A03FD-669F-475F-B08E-D2CB64605A77}" type="slidenum">
              <a:rPr lang="en-US" smtClean="0"/>
              <a:t>8</a:t>
            </a:fld>
            <a:endParaRPr lang="en-US"/>
          </a:p>
        </p:txBody>
      </p:sp>
    </p:spTree>
    <p:extLst>
      <p:ext uri="{BB962C8B-B14F-4D97-AF65-F5344CB8AC3E}">
        <p14:creationId xmlns:p14="http://schemas.microsoft.com/office/powerpoint/2010/main" val="7846875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C98A03FD-669F-475F-B08E-D2CB64605A77}" type="slidenum">
              <a:rPr lang="en-US" smtClean="0"/>
              <a:t>9</a:t>
            </a:fld>
            <a:endParaRPr lang="en-US"/>
          </a:p>
        </p:txBody>
      </p:sp>
    </p:spTree>
    <p:extLst>
      <p:ext uri="{BB962C8B-B14F-4D97-AF65-F5344CB8AC3E}">
        <p14:creationId xmlns:p14="http://schemas.microsoft.com/office/powerpoint/2010/main" val="3630223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id-ID"/>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51BBFFC7-5AFF-4374-B478-E246B74FFF84}" type="datetimeFigureOut">
              <a:rPr lang="en-US" smtClean="0"/>
              <a:t>9/3/2018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dirty="0"/>
          </a:p>
        </p:txBody>
      </p:sp>
    </p:spTree>
    <p:extLst>
      <p:ext uri="{BB962C8B-B14F-4D97-AF65-F5344CB8AC3E}">
        <p14:creationId xmlns:p14="http://schemas.microsoft.com/office/powerpoint/2010/main" val="218830812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51BBFFC7-5AFF-4374-B478-E246B74FFF84}" type="datetimeFigureOut">
              <a:rPr lang="en-US" smtClean="0"/>
              <a:t>9/3/2018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40305535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51BBFFC7-5AFF-4374-B478-E246B74FFF84}" type="datetimeFigureOut">
              <a:rPr lang="en-US" smtClean="0"/>
              <a:t>9/3/2018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14699571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Image Layouts">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00847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866782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1BBFFC7-5AFF-4374-B478-E246B74FFF84}" type="datetimeFigureOut">
              <a:rPr lang="en-US" smtClean="0"/>
              <a:t>9/3/2018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dirty="0"/>
          </a:p>
        </p:txBody>
      </p:sp>
    </p:spTree>
    <p:extLst>
      <p:ext uri="{BB962C8B-B14F-4D97-AF65-F5344CB8AC3E}">
        <p14:creationId xmlns:p14="http://schemas.microsoft.com/office/powerpoint/2010/main" val="225579098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FE8712B-4C49-4363-B2FD-92FB3606996A}"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9/3/2018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8A73B8-DFE7-4D3B-BB6A-89976FA40E3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537592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FE8712B-4C49-4363-B2FD-92FB3606996A}"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9/3/2018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8A73B8-DFE7-4D3B-BB6A-89976FA40E3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21380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FE8712B-4C49-4363-B2FD-92FB3606996A}"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9/3/2018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8A73B8-DFE7-4D3B-BB6A-89976FA40E3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65773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FE8712B-4C49-4363-B2FD-92FB3606996A}"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9/3/2018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8A73B8-DFE7-4D3B-BB6A-89976FA40E3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53938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FE8712B-4C49-4363-B2FD-92FB3606996A}"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9/3/2018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8A73B8-DFE7-4D3B-BB6A-89976FA40E3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7337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51BBFFC7-5AFF-4374-B478-E246B74FFF84}" type="datetimeFigureOut">
              <a:rPr lang="en-US" smtClean="0"/>
              <a:t>9/3/2018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dirty="0"/>
          </a:p>
        </p:txBody>
      </p:sp>
    </p:spTree>
    <p:extLst>
      <p:ext uri="{BB962C8B-B14F-4D97-AF65-F5344CB8AC3E}">
        <p14:creationId xmlns:p14="http://schemas.microsoft.com/office/powerpoint/2010/main" val="153887943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FE8712B-4C49-4363-B2FD-92FB3606996A}"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9/3/2018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8A73B8-DFE7-4D3B-BB6A-89976FA40E3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62323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FE8712B-4C49-4363-B2FD-92FB3606996A}"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9/3/2018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8A73B8-DFE7-4D3B-BB6A-89976FA40E3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352347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FE8712B-4C49-4363-B2FD-92FB3606996A}"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9/3/2018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8A73B8-DFE7-4D3B-BB6A-89976FA40E3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629232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FE8712B-4C49-4363-B2FD-92FB3606996A}"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9/3/2018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8A73B8-DFE7-4D3B-BB6A-89976FA40E3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38472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FE8712B-4C49-4363-B2FD-92FB3606996A}"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9/3/2018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8A73B8-DFE7-4D3B-BB6A-89976FA40E3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8002025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FE8712B-4C49-4363-B2FD-92FB3606996A}"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9/3/2018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8A73B8-DFE7-4D3B-BB6A-89976FA40E3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8304295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FE8712B-4C49-4363-B2FD-92FB3606996A}"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9/3/2018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8A73B8-DFE7-4D3B-BB6A-89976FA40E3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885645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FE8712B-4C49-4363-B2FD-92FB3606996A}"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9/3/2018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8A73B8-DFE7-4D3B-BB6A-89976FA40E3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182948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FE8712B-4C49-4363-B2FD-92FB3606996A}"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9/3/2018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8A73B8-DFE7-4D3B-BB6A-89976FA40E3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162753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FE8712B-4C49-4363-B2FD-92FB3606996A}"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9/3/2018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8A73B8-DFE7-4D3B-BB6A-89976FA40E3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7223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id-ID"/>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9/3/2018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22569879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FE8712B-4C49-4363-B2FD-92FB3606996A}"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9/3/2018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8A73B8-DFE7-4D3B-BB6A-89976FA40E3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7380077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FE8712B-4C49-4363-B2FD-92FB3606996A}"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9/3/2018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8A73B8-DFE7-4D3B-BB6A-89976FA40E3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846414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FE8712B-4C49-4363-B2FD-92FB3606996A}"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9/3/2018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8A73B8-DFE7-4D3B-BB6A-89976FA40E3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62419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FE8712B-4C49-4363-B2FD-92FB3606996A}"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9/3/2018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8A73B8-DFE7-4D3B-BB6A-89976FA40E3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5738010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FE8712B-4C49-4363-B2FD-92FB3606996A}"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9/3/2018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8A73B8-DFE7-4D3B-BB6A-89976FA40E3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4868883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FE8712B-4C49-4363-B2FD-92FB3606996A}"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9/3/2018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8A73B8-DFE7-4D3B-BB6A-89976FA40E3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2116651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FE8712B-4C49-4363-B2FD-92FB3606996A}"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9/3/2018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8A73B8-DFE7-4D3B-BB6A-89976FA40E3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526207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2" name="Rectangle 11"/>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9FF2861-68B7-4115-B4C0-9E5B635798E0}" type="datetimeFigureOut">
              <a:rPr kumimoji="0" lang="id-ID" sz="1400" b="0" i="0" u="none" strike="noStrike" kern="1200" cap="none" spc="0" normalizeH="0" baseline="0" noProof="0" smtClean="0">
                <a:ln>
                  <a:noFill/>
                </a:ln>
                <a:solidFill>
                  <a:srgbClr val="FFFFFF"/>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03/09/2018</a:t>
            </a:fld>
            <a:endParaRPr kumimoji="0" lang="id-ID" sz="1400" b="0" i="0" u="none" strike="noStrike" kern="1200" cap="none" spc="0" normalizeH="0" baseline="0" noProof="0">
              <a:ln>
                <a:noFill/>
              </a:ln>
              <a:solidFill>
                <a:srgbClr val="FFFFFF"/>
              </a:solidFill>
              <a:effectLst/>
              <a:uLnTx/>
              <a:uFillTx/>
              <a:latin typeface="Arial" charset="0"/>
              <a:ea typeface="+mn-ea"/>
              <a:cs typeface="+mn-cs"/>
            </a:endParaRPr>
          </a:p>
        </p:txBody>
      </p:sp>
      <p:sp>
        <p:nvSpPr>
          <p:cNvPr id="17" name="Footer Placeholder 16"/>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d-ID" sz="1200" b="0" i="0" u="none" strike="noStrike" kern="1200" cap="none" spc="0" normalizeH="0" baseline="0" noProof="0">
              <a:ln>
                <a:noFill/>
              </a:ln>
              <a:solidFill>
                <a:srgbClr val="FFFFFF"/>
              </a:solidFill>
              <a:effectLst/>
              <a:uLnTx/>
              <a:uFillTx/>
              <a:latin typeface="Arial" charset="0"/>
              <a:ea typeface="+mn-ea"/>
              <a:cs typeface="+mn-cs"/>
            </a:endParaRPr>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29" name="Slide Number Placeholder 28"/>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7193EEAD-553A-41AE-92E0-F05382005AF7}" type="slidenum">
              <a:rPr kumimoji="0" lang="id-ID" sz="1600" b="0" i="0" u="none" strike="noStrike" kern="1200" cap="none" spc="0" normalizeH="0" baseline="0" noProof="0" smtClean="0">
                <a:ln>
                  <a:noFill/>
                </a:ln>
                <a:solidFill>
                  <a:srgbClr val="8CADAE">
                    <a:shade val="75000"/>
                  </a:srgbClr>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id-ID" sz="1600" b="0" i="0" u="none" strike="noStrike" kern="1200" cap="none" spc="0" normalizeH="0" baseline="0" noProof="0">
              <a:ln>
                <a:noFill/>
              </a:ln>
              <a:solidFill>
                <a:srgbClr val="8CADAE">
                  <a:shade val="75000"/>
                </a:srgbClr>
              </a:solidFill>
              <a:effectLst/>
              <a:uLnTx/>
              <a:uFillTx/>
              <a:latin typeface="Arial" charset="0"/>
              <a:ea typeface="+mn-ea"/>
              <a:cs typeface="+mn-cs"/>
            </a:endParaRPr>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829180270"/>
      </p:ext>
    </p:extLst>
  </p:cSld>
  <p:clrMapOvr>
    <a:overrideClrMapping bg1="lt1" tx1="dk1" bg2="lt2" tx2="dk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9359D9D-E721-4DC9-B687-BC6F89AE9B03}" type="datetimeFigureOut">
              <a:rPr kumimoji="0" lang="id-ID" sz="1400" b="0" i="0" u="none" strike="noStrike" kern="1200" cap="none" spc="0" normalizeH="0" baseline="0" noProof="0" smtClean="0">
                <a:ln>
                  <a:noFill/>
                </a:ln>
                <a:solidFill>
                  <a:srgbClr val="FFFFFF"/>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03/09/2018</a:t>
            </a:fld>
            <a:endParaRPr kumimoji="0" lang="id-ID" sz="1400" b="0" i="0" u="none" strike="noStrike" kern="1200" cap="none" spc="0" normalizeH="0" baseline="0" noProof="0">
              <a:ln>
                <a:noFill/>
              </a:ln>
              <a:solidFill>
                <a:srgbClr val="FFFFFF"/>
              </a:solidFill>
              <a:effectLst/>
              <a:uLnTx/>
              <a:uFillTx/>
              <a:latin typeface="Arial"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d-ID" sz="1200" b="0" i="0" u="none" strike="noStrike" kern="1200" cap="none" spc="0" normalizeH="0" baseline="0" noProof="0">
              <a:ln>
                <a:noFill/>
              </a:ln>
              <a:solidFill>
                <a:srgbClr val="FFFFFF"/>
              </a:solidFill>
              <a:effectLst/>
              <a:uLnTx/>
              <a:uFillTx/>
              <a:latin typeface="Arial" charset="0"/>
              <a:ea typeface="+mn-ea"/>
              <a:cs typeface="+mn-cs"/>
            </a:endParaRPr>
          </a:p>
        </p:txBody>
      </p:sp>
      <p:sp>
        <p:nvSpPr>
          <p:cNvPr id="6" name="Slide Number Placeholder 5"/>
          <p:cNvSpPr>
            <a:spLocks noGrp="1"/>
          </p:cNvSpPr>
          <p:nvPr>
            <p:ph type="sldNum" sz="quarter" idx="12"/>
          </p:nvPr>
        </p:nvSpPr>
        <p:spPr>
          <a:xfrm>
            <a:off x="5815584" y="1026373"/>
            <a:ext cx="609600" cy="4413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D18E3BF4-C9A2-4B4C-ADBC-CC0B74199996}" type="slidenum">
              <a:rPr kumimoji="0" lang="id-ID" sz="1600" b="0" i="0" u="none" strike="noStrike" kern="1200" cap="none" spc="0" normalizeH="0" baseline="0" noProof="0" smtClean="0">
                <a:ln>
                  <a:noFill/>
                </a:ln>
                <a:solidFill>
                  <a:srgbClr val="8CADAE">
                    <a:shade val="75000"/>
                  </a:srgbClr>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id-ID" sz="1600" b="0" i="0" u="none" strike="noStrike" kern="1200" cap="none" spc="0" normalizeH="0" baseline="0" noProof="0">
              <a:ln>
                <a:noFill/>
              </a:ln>
              <a:solidFill>
                <a:srgbClr val="8CADAE">
                  <a:shade val="75000"/>
                </a:srgbClr>
              </a:solidFill>
              <a:effectLst/>
              <a:uLnTx/>
              <a:uFillTx/>
              <a:latin typeface="Arial" charset="0"/>
              <a:ea typeface="+mn-ea"/>
              <a:cs typeface="+mn-cs"/>
            </a:endParaRPr>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905991789"/>
      </p:ext>
    </p:extLst>
  </p:cSld>
  <p:clrMapOvr>
    <a:overrideClrMapping bg1="lt1" tx1="dk1" bg2="lt2" tx2="dk2" accent1="accent1" accent2="accent2" accent3="accent3" accent4="accent4" accent5="accent5" accent6="accent6" hlink="hlink" folHlink="folHlink"/>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3" name="Text Placeholder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d-ID" sz="1200" b="0" i="0" u="none" strike="noStrike" kern="1200" cap="none" spc="0" normalizeH="0" baseline="0" noProof="0">
              <a:ln>
                <a:noFill/>
              </a:ln>
              <a:solidFill>
                <a:srgbClr val="FFFFFF"/>
              </a:solidFill>
              <a:effectLst/>
              <a:uLnTx/>
              <a:uFillTx/>
              <a:latin typeface="Arial" charset="0"/>
              <a:ea typeface="+mn-ea"/>
              <a:cs typeface="+mn-cs"/>
            </a:endParaRPr>
          </a:p>
        </p:txBody>
      </p:sp>
      <p:sp>
        <p:nvSpPr>
          <p:cNvPr id="4" name="Date Placeholder 3"/>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A573F56-9EB8-4D0E-8D39-89A44BC44457}" type="datetimeFigureOut">
              <a:rPr kumimoji="0" lang="id-ID" sz="1400" b="0" i="0" u="none" strike="noStrike" kern="1200" cap="none" spc="0" normalizeH="0" baseline="0" noProof="0" smtClean="0">
                <a:ln>
                  <a:noFill/>
                </a:ln>
                <a:solidFill>
                  <a:srgbClr val="FFFFFF"/>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03/09/2018</a:t>
            </a:fld>
            <a:endParaRPr kumimoji="0" lang="id-ID" sz="1400" b="0" i="0" u="none" strike="noStrike" kern="1200" cap="none" spc="0" normalizeH="0" baseline="0" noProof="0">
              <a:ln>
                <a:noFill/>
              </a:ln>
              <a:solidFill>
                <a:srgbClr val="FFFFFF"/>
              </a:solidFill>
              <a:effectLst/>
              <a:uLnTx/>
              <a:uFillTx/>
              <a:latin typeface="Arial" charset="0"/>
              <a:ea typeface="+mn-ea"/>
              <a:cs typeface="+mn-cs"/>
            </a:endParaRPr>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6" name="Slide Number Placeholder 5"/>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191B24A1-24AB-478A-A320-26F01EA92CDD}" type="slidenum">
              <a:rPr kumimoji="0" lang="id-ID" sz="1600" b="0" i="0" u="none" strike="noStrike" kern="1200" cap="none" spc="0" normalizeH="0" baseline="0" noProof="0" smtClean="0">
                <a:ln>
                  <a:noFill/>
                </a:ln>
                <a:solidFill>
                  <a:srgbClr val="8CADAE">
                    <a:shade val="75000"/>
                  </a:srgbClr>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id-ID" sz="1600" b="0" i="0" u="none" strike="noStrike" kern="1200" cap="none" spc="0" normalizeH="0" baseline="0" noProof="0">
              <a:ln>
                <a:noFill/>
              </a:ln>
              <a:solidFill>
                <a:srgbClr val="8CADAE">
                  <a:shade val="75000"/>
                </a:srgbClr>
              </a:solidFill>
              <a:effectLst/>
              <a:uLnTx/>
              <a:uFillTx/>
              <a:latin typeface="Arial" charset="0"/>
              <a:ea typeface="+mn-ea"/>
              <a:cs typeface="+mn-cs"/>
            </a:endParaRPr>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345229516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51BBFFC7-5AFF-4374-B478-E246B74FFF84}" type="datetimeFigureOut">
              <a:rPr lang="en-US" smtClean="0"/>
              <a:t>9/3/2018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33821480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7721600" y="6409944"/>
            <a:ext cx="4059936" cy="365760"/>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577B138-516D-44BC-BA81-9117CCDA2AFB}" type="datetimeFigureOut">
              <a:rPr kumimoji="0" lang="id-ID" sz="1400" b="0" i="0" u="none" strike="noStrike" kern="1200" cap="none" spc="0" normalizeH="0" baseline="0" noProof="0" smtClean="0">
                <a:ln>
                  <a:noFill/>
                </a:ln>
                <a:solidFill>
                  <a:srgbClr val="FFFFFF"/>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03/09/2018</a:t>
            </a:fld>
            <a:endParaRPr kumimoji="0" lang="id-ID" sz="1400" b="0" i="0" u="none" strike="noStrike" kern="1200" cap="none" spc="0" normalizeH="0" baseline="0" noProof="0">
              <a:ln>
                <a:noFill/>
              </a:ln>
              <a:solidFill>
                <a:srgbClr val="FFFFFF"/>
              </a:solidFill>
              <a:effectLst/>
              <a:uLnTx/>
              <a:uFillTx/>
              <a:latin typeface="Arial" charset="0"/>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d-ID" sz="1200" b="0" i="0" u="none" strike="noStrike" kern="1200" cap="none" spc="0" normalizeH="0" baseline="0" noProof="0">
              <a:ln>
                <a:noFill/>
              </a:ln>
              <a:solidFill>
                <a:srgbClr val="FFFFFF"/>
              </a:solidFill>
              <a:effectLst/>
              <a:uLnTx/>
              <a:uFillTx/>
              <a:latin typeface="Arial" charset="0"/>
              <a:ea typeface="+mn-ea"/>
              <a:cs typeface="+mn-cs"/>
            </a:endParaRPr>
          </a:p>
        </p:txBody>
      </p:sp>
      <p:sp>
        <p:nvSpPr>
          <p:cNvPr id="7" name="Slide Number Placeholder 6"/>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6D373CD4-CA77-408F-97FE-A7CC88DDC6AB}" type="slidenum">
              <a:rPr kumimoji="0" lang="id-ID" sz="1600" b="0" i="0" u="none" strike="noStrike" kern="1200" cap="none" spc="0" normalizeH="0" baseline="0" noProof="0" smtClean="0">
                <a:ln>
                  <a:noFill/>
                </a:ln>
                <a:solidFill>
                  <a:srgbClr val="8CADAE">
                    <a:shade val="75000"/>
                  </a:srgbClr>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id-ID" sz="1600" b="0" i="0" u="none" strike="noStrike" kern="1200" cap="none" spc="0" normalizeH="0" baseline="0" noProof="0">
              <a:ln>
                <a:noFill/>
              </a:ln>
              <a:solidFill>
                <a:srgbClr val="8CADAE">
                  <a:shade val="75000"/>
                </a:srgbClr>
              </a:solidFill>
              <a:effectLst/>
              <a:uLnTx/>
              <a:uFillTx/>
              <a:latin typeface="Arial" charset="0"/>
              <a:ea typeface="+mn-ea"/>
              <a:cs typeface="+mn-cs"/>
            </a:endParaRPr>
          </a:p>
        </p:txBody>
      </p:sp>
      <p:sp>
        <p:nvSpPr>
          <p:cNvPr id="8" name="Straight Connector 7"/>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993305235"/>
      </p:ext>
    </p:extLst>
  </p:cSld>
  <p:clrMapOvr>
    <a:overrideClrMapping bg1="lt1" tx1="dk1" bg2="lt2" tx2="dk2" accent1="accent1" accent2="accent2" accent3="accent3" accent4="accent4" accent5="accent5" accent6="accent6" hlink="hlink" folHlink="folHlink"/>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3" name="Text Placeholder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45A2196-C3C1-468A-A690-4791010B492E}" type="datetimeFigureOut">
              <a:rPr kumimoji="0" lang="id-ID" sz="1400" b="0" i="0" u="none" strike="noStrike" kern="1200" cap="none" spc="0" normalizeH="0" baseline="0" noProof="0" smtClean="0">
                <a:ln>
                  <a:noFill/>
                </a:ln>
                <a:solidFill>
                  <a:srgbClr val="FFFFFF"/>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03/09/2018</a:t>
            </a:fld>
            <a:endParaRPr kumimoji="0" lang="id-ID" sz="1400" b="0" i="0" u="none" strike="noStrike" kern="1200" cap="none" spc="0" normalizeH="0" baseline="0" noProof="0">
              <a:ln>
                <a:noFill/>
              </a:ln>
              <a:solidFill>
                <a:srgbClr val="FFFFFF"/>
              </a:solidFill>
              <a:effectLst/>
              <a:uLnTx/>
              <a:uFillTx/>
              <a:latin typeface="Arial" charset="0"/>
              <a:ea typeface="+mn-ea"/>
              <a:cs typeface="+mn-cs"/>
            </a:endParaRPr>
          </a:p>
        </p:txBody>
      </p:sp>
      <p:sp>
        <p:nvSpPr>
          <p:cNvPr id="8" name="Footer Placeholder 7"/>
          <p:cNvSpPr>
            <a:spLocks noGrp="1"/>
          </p:cNvSpPr>
          <p:nvPr>
            <p:ph type="ftr" sz="quarter" idx="11"/>
          </p:nvPr>
        </p:nvSpPr>
        <p:spPr>
          <a:xfrm>
            <a:off x="406400" y="6409944"/>
            <a:ext cx="4775200" cy="365760"/>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d-ID" sz="1200" b="0" i="0" u="none" strike="noStrike" kern="1200" cap="none" spc="0" normalizeH="0" baseline="0" noProof="0">
              <a:ln>
                <a:noFill/>
              </a:ln>
              <a:solidFill>
                <a:srgbClr val="FFFFFF"/>
              </a:solidFill>
              <a:effectLst/>
              <a:uLnTx/>
              <a:uFillTx/>
              <a:latin typeface="Arial" charset="0"/>
              <a:ea typeface="+mn-ea"/>
              <a:cs typeface="+mn-cs"/>
            </a:endParaRPr>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 name="Content Placeholder 23"/>
          <p:cNvSpPr>
            <a:spLocks noGrp="1"/>
          </p:cNvSpPr>
          <p:nvPr>
            <p:ph sz="quarter" idx="2"/>
          </p:nvPr>
        </p:nvSpPr>
        <p:spPr>
          <a:xfrm>
            <a:off x="402336" y="2471383"/>
            <a:ext cx="5388864"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9" name="Slide Number Placeholder 8"/>
          <p:cNvSpPr>
            <a:spLocks noGrp="1"/>
          </p:cNvSpPr>
          <p:nvPr>
            <p:ph type="sldNum" sz="quarter" idx="12"/>
          </p:nvPr>
        </p:nvSpPr>
        <p:spPr>
          <a:xfrm>
            <a:off x="5791200" y="1042417"/>
            <a:ext cx="609600" cy="441325"/>
          </a:xfrm>
        </p:spPr>
        <p:txBody>
          <a:bodyPr/>
          <a:lstStyle>
            <a:lvl1pPr algn="ct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E541E494-0B39-4F63-A7DA-F05B68875E87}" type="slidenum">
              <a:rPr kumimoji="0" lang="id-ID" sz="1600" b="0" i="0" u="none" strike="noStrike" kern="1200" cap="none" spc="0" normalizeH="0" baseline="0" noProof="0" smtClean="0">
                <a:ln>
                  <a:noFill/>
                </a:ln>
                <a:solidFill>
                  <a:srgbClr val="8CADAE">
                    <a:shade val="75000"/>
                  </a:srgbClr>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id-ID" sz="1600" b="0" i="0" u="none" strike="noStrike" kern="1200" cap="none" spc="0" normalizeH="0" baseline="0" noProof="0">
              <a:ln>
                <a:noFill/>
              </a:ln>
              <a:solidFill>
                <a:srgbClr val="8CADAE">
                  <a:shade val="75000"/>
                </a:srgbClr>
              </a:solidFill>
              <a:effectLst/>
              <a:uLnTx/>
              <a:uFillTx/>
              <a:latin typeface="Arial" charset="0"/>
              <a:ea typeface="+mn-ea"/>
              <a:cs typeface="+mn-cs"/>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extLst>
      <p:ext uri="{BB962C8B-B14F-4D97-AF65-F5344CB8AC3E}">
        <p14:creationId xmlns:p14="http://schemas.microsoft.com/office/powerpoint/2010/main" val="2107835450"/>
      </p:ext>
    </p:extLst>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F4B45ED-9E3B-43A1-93DC-AF9CD22962BC}" type="datetimeFigureOut">
              <a:rPr kumimoji="0" lang="id-ID" sz="1400" b="0" i="0" u="none" strike="noStrike" kern="1200" cap="none" spc="0" normalizeH="0" baseline="0" noProof="0" smtClean="0">
                <a:ln>
                  <a:noFill/>
                </a:ln>
                <a:solidFill>
                  <a:srgbClr val="FFFFFF"/>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03/09/2018</a:t>
            </a:fld>
            <a:endParaRPr kumimoji="0" lang="id-ID" sz="1400" b="0" i="0" u="none" strike="noStrike" kern="1200" cap="none" spc="0" normalizeH="0" baseline="0" noProof="0">
              <a:ln>
                <a:noFill/>
              </a:ln>
              <a:solidFill>
                <a:srgbClr val="FFFFFF"/>
              </a:solidFill>
              <a:effectLst/>
              <a:uLnTx/>
              <a:uFillTx/>
              <a:latin typeface="Arial" charset="0"/>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d-ID" sz="1200" b="0" i="0" u="none" strike="noStrike" kern="1200" cap="none" spc="0" normalizeH="0" baseline="0" noProof="0">
              <a:ln>
                <a:noFill/>
              </a:ln>
              <a:solidFill>
                <a:srgbClr val="FFFFFF"/>
              </a:solidFill>
              <a:effectLst/>
              <a:uLnTx/>
              <a:uFillTx/>
              <a:latin typeface="Arial" charset="0"/>
              <a:ea typeface="+mn-ea"/>
              <a:cs typeface="+mn-cs"/>
            </a:endParaRPr>
          </a:p>
        </p:txBody>
      </p:sp>
      <p:sp>
        <p:nvSpPr>
          <p:cNvPr id="5" name="Slide Number Placeholder 4"/>
          <p:cNvSpPr>
            <a:spLocks noGrp="1"/>
          </p:cNvSpPr>
          <p:nvPr>
            <p:ph type="sldNum" sz="quarter" idx="12"/>
          </p:nvPr>
        </p:nvSpPr>
        <p:spPr>
          <a:xfrm>
            <a:off x="5791200" y="1036021"/>
            <a:ext cx="609600" cy="4413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A384C838-D21E-44A5-81C7-3E7C33B638E1}" type="slidenum">
              <a:rPr kumimoji="0" lang="id-ID" sz="1600" b="0" i="0" u="none" strike="noStrike" kern="1200" cap="none" spc="0" normalizeH="0" baseline="0" noProof="0" smtClean="0">
                <a:ln>
                  <a:noFill/>
                </a:ln>
                <a:solidFill>
                  <a:srgbClr val="8CADAE">
                    <a:shade val="75000"/>
                  </a:srgbClr>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id-ID" sz="1600" b="0" i="0" u="none" strike="noStrike" kern="1200" cap="none" spc="0" normalizeH="0" baseline="0" noProof="0">
              <a:ln>
                <a:noFill/>
              </a:ln>
              <a:solidFill>
                <a:srgbClr val="8CADAE">
                  <a:shade val="75000"/>
                </a:srgbClr>
              </a:solidFill>
              <a:effectLst/>
              <a:uLnTx/>
              <a:uFillTx/>
              <a:latin typeface="Arial" charset="0"/>
              <a:ea typeface="+mn-ea"/>
              <a:cs typeface="+mn-cs"/>
            </a:endParaRPr>
          </a:p>
        </p:txBody>
      </p:sp>
    </p:spTree>
    <p:extLst>
      <p:ext uri="{BB962C8B-B14F-4D97-AF65-F5344CB8AC3E}">
        <p14:creationId xmlns:p14="http://schemas.microsoft.com/office/powerpoint/2010/main" val="251028744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5" name="Rectangle 4"/>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1758F36-EDC5-44C5-84A0-C0BB1C2C0884}" type="datetimeFigureOut">
              <a:rPr kumimoji="0" lang="id-ID" sz="1400" b="0" i="0" u="none" strike="noStrike" kern="1200" cap="none" spc="0" normalizeH="0" baseline="0" noProof="0" smtClean="0">
                <a:ln>
                  <a:noFill/>
                </a:ln>
                <a:solidFill>
                  <a:srgbClr val="FFFFFF"/>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03/09/2018</a:t>
            </a:fld>
            <a:endParaRPr kumimoji="0" lang="id-ID" sz="1400" b="0" i="0" u="none" strike="noStrike" kern="1200" cap="none" spc="0" normalizeH="0" baseline="0" noProof="0">
              <a:ln>
                <a:noFill/>
              </a:ln>
              <a:solidFill>
                <a:srgbClr val="FFFFFF"/>
              </a:solidFill>
              <a:effectLst/>
              <a:uLnTx/>
              <a:uFillTx/>
              <a:latin typeface="Arial" charset="0"/>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d-ID" sz="1200" b="0" i="0" u="none" strike="noStrike" kern="1200" cap="none" spc="0" normalizeH="0" baseline="0" noProof="0">
              <a:ln>
                <a:noFill/>
              </a:ln>
              <a:solidFill>
                <a:srgbClr val="FFFFFF"/>
              </a:solidFill>
              <a:effectLst/>
              <a:uLnTx/>
              <a:uFillTx/>
              <a:latin typeface="Arial" charset="0"/>
              <a:ea typeface="+mn-ea"/>
              <a:cs typeface="+mn-cs"/>
            </a:endParaRPr>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CF71660E-0055-4D3F-90D9-BCA2A87A9C85}" type="slidenum">
              <a:rPr kumimoji="0" lang="id-ID" sz="1600" b="0" i="0" u="none" strike="noStrike" kern="1200" cap="none" spc="0" normalizeH="0" baseline="0" noProof="0" smtClean="0">
                <a:ln>
                  <a:noFill/>
                </a:ln>
                <a:solidFill>
                  <a:srgbClr val="FFFFFF"/>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id-ID" sz="1600" b="0"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88409744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7" name="Slide Number Placeholder 6"/>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F0F70EED-6529-417F-AA12-D5565BBFCE78}" type="slidenum">
              <a:rPr kumimoji="0" lang="id-ID" sz="1600" b="0" i="0" u="none" strike="noStrike" kern="1200" cap="none" spc="0" normalizeH="0" baseline="0" noProof="0" smtClean="0">
                <a:ln>
                  <a:noFill/>
                </a:ln>
                <a:solidFill>
                  <a:srgbClr val="8CADAE">
                    <a:shade val="75000"/>
                  </a:srgbClr>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id-ID" sz="1600" b="0" i="0" u="none" strike="noStrike" kern="1200" cap="none" spc="0" normalizeH="0" baseline="0" noProof="0">
              <a:ln>
                <a:noFill/>
              </a:ln>
              <a:solidFill>
                <a:srgbClr val="8CADAE">
                  <a:shade val="75000"/>
                </a:srgbClr>
              </a:solidFill>
              <a:effectLst/>
              <a:uLnTx/>
              <a:uFillTx/>
              <a:latin typeface="Arial" charset="0"/>
              <a:ea typeface="+mn-ea"/>
              <a:cs typeface="+mn-cs"/>
            </a:endParaRPr>
          </a:p>
        </p:txBody>
      </p:sp>
      <p:sp>
        <p:nvSpPr>
          <p:cNvPr id="21" name="Rectangle 20"/>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5" name="Date Placeholder 4"/>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C369A79-954C-4433-8F00-A7E4ECC92664}" type="datetimeFigureOut">
              <a:rPr kumimoji="0" lang="id-ID" sz="1400" b="0" i="0" u="none" strike="noStrike" kern="1200" cap="none" spc="0" normalizeH="0" baseline="0" noProof="0" smtClean="0">
                <a:ln>
                  <a:noFill/>
                </a:ln>
                <a:solidFill>
                  <a:srgbClr val="FFFFFF"/>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03/09/2018</a:t>
            </a:fld>
            <a:endParaRPr kumimoji="0" lang="id-ID" sz="1400" b="0" i="0" u="none" strike="noStrike" kern="1200" cap="none" spc="0" normalizeH="0" baseline="0" noProof="0">
              <a:ln>
                <a:noFill/>
              </a:ln>
              <a:solidFill>
                <a:srgbClr val="FFFFFF"/>
              </a:solidFill>
              <a:effectLst/>
              <a:uLnTx/>
              <a:uFillTx/>
              <a:latin typeface="Arial" charset="0"/>
              <a:ea typeface="+mn-ea"/>
              <a:cs typeface="+mn-cs"/>
            </a:endParaRPr>
          </a:p>
        </p:txBody>
      </p:sp>
      <p:sp>
        <p:nvSpPr>
          <p:cNvPr id="6" name="Footer Placeholder 5"/>
          <p:cNvSpPr>
            <a:spLocks noGrp="1"/>
          </p:cNvSpPr>
          <p:nvPr>
            <p:ph type="ftr" sz="quarter" idx="11"/>
          </p:nvPr>
        </p:nvSpPr>
        <p:spPr>
          <a:xfrm>
            <a:off x="402336" y="6410848"/>
            <a:ext cx="4511040" cy="365760"/>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d-ID" sz="1200" b="0"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70461207"/>
      </p:ext>
    </p:extLst>
  </p:cSld>
  <p:clrMapOvr>
    <a:overrideClrMapping bg1="lt1" tx1="dk1" bg2="lt2" tx2="dk2" accent1="accent1" accent2="accent2" accent3="accent3" accent4="accent4" accent5="accent5" accent6="accent6" hlink="hlink" folHlink="folHlink"/>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7" name="Slide Number Placeholder 6"/>
          <p:cNvSpPr>
            <a:spLocks noGrp="1"/>
          </p:cNvSpPr>
          <p:nvPr>
            <p:ph type="sldNum" sz="quarter" idx="12"/>
          </p:nvPr>
        </p:nvSpPr>
        <p:spPr>
          <a:xfrm>
            <a:off x="1828800" y="312739"/>
            <a:ext cx="609600" cy="4413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11BC6CE2-ACDE-4F0F-8664-B82103681145}" type="slidenum">
              <a:rPr kumimoji="0" lang="id-ID" sz="1600" b="0" i="0" u="none" strike="noStrike" kern="1200" cap="none" spc="0" normalizeH="0" baseline="0" noProof="0" smtClean="0">
                <a:ln>
                  <a:noFill/>
                </a:ln>
                <a:solidFill>
                  <a:srgbClr val="8CADAE">
                    <a:shade val="75000"/>
                  </a:srgbClr>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id-ID" sz="1600" b="0" i="0" u="none" strike="noStrike" kern="1200" cap="none" spc="0" normalizeH="0" baseline="0" noProof="0">
              <a:ln>
                <a:noFill/>
              </a:ln>
              <a:solidFill>
                <a:srgbClr val="8CADAE">
                  <a:shade val="75000"/>
                </a:srgbClr>
              </a:solidFill>
              <a:effectLst/>
              <a:uLnTx/>
              <a:uFillTx/>
              <a:latin typeface="Arial" charset="0"/>
              <a:ea typeface="+mn-ea"/>
              <a:cs typeface="+mn-cs"/>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5" name="Date Placeholder 4"/>
          <p:cNvSpPr>
            <a:spLocks noGrp="1"/>
          </p:cNvSpPr>
          <p:nvPr>
            <p:ph type="dt" sz="half" idx="10"/>
          </p:nvPr>
        </p:nvSpPr>
        <p:spPr>
          <a:xfrm>
            <a:off x="7717536" y="6404984"/>
            <a:ext cx="4059936" cy="365760"/>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BD93FF4-B3F8-4283-8B4E-92E8B789D7FA}" type="datetimeFigureOut">
              <a:rPr kumimoji="0" lang="id-ID" sz="1400" b="0" i="0" u="none" strike="noStrike" kern="1200" cap="none" spc="0" normalizeH="0" baseline="0" noProof="0" smtClean="0">
                <a:ln>
                  <a:noFill/>
                </a:ln>
                <a:solidFill>
                  <a:srgbClr val="FFFFFF"/>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03/09/2018</a:t>
            </a:fld>
            <a:endParaRPr kumimoji="0" lang="id-ID" sz="1400" b="0" i="0" u="none" strike="noStrike" kern="1200" cap="none" spc="0" normalizeH="0" baseline="0" noProof="0">
              <a:ln>
                <a:noFill/>
              </a:ln>
              <a:solidFill>
                <a:srgbClr val="FFFFFF"/>
              </a:solidFill>
              <a:effectLst/>
              <a:uLnTx/>
              <a:uFillTx/>
              <a:latin typeface="Arial" charset="0"/>
              <a:ea typeface="+mn-ea"/>
              <a:cs typeface="+mn-cs"/>
            </a:endParaRPr>
          </a:p>
        </p:txBody>
      </p:sp>
      <p:sp>
        <p:nvSpPr>
          <p:cNvPr id="6" name="Footer Placeholder 5"/>
          <p:cNvSpPr>
            <a:spLocks noGrp="1"/>
          </p:cNvSpPr>
          <p:nvPr>
            <p:ph type="ftr" sz="quarter" idx="11"/>
          </p:nvPr>
        </p:nvSpPr>
        <p:spPr>
          <a:xfrm>
            <a:off x="402336" y="6410848"/>
            <a:ext cx="4779264" cy="365760"/>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d-ID" sz="1200" b="0"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65274378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F2D6E8F-C419-4A88-A3F3-E2EBF3D78A43}" type="datetimeFigureOut">
              <a:rPr kumimoji="0" lang="id-ID" sz="1400" b="0" i="0" u="none" strike="noStrike" kern="1200" cap="none" spc="0" normalizeH="0" baseline="0" noProof="0" smtClean="0">
                <a:ln>
                  <a:noFill/>
                </a:ln>
                <a:solidFill>
                  <a:srgbClr val="FFFFFF"/>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03/09/2018</a:t>
            </a:fld>
            <a:endParaRPr kumimoji="0" lang="id-ID" sz="1400" b="0" i="0" u="none" strike="noStrike" kern="1200" cap="none" spc="0" normalizeH="0" baseline="0" noProof="0">
              <a:ln>
                <a:noFill/>
              </a:ln>
              <a:solidFill>
                <a:srgbClr val="FFFFFF"/>
              </a:solidFill>
              <a:effectLst/>
              <a:uLnTx/>
              <a:uFillTx/>
              <a:latin typeface="Arial"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d-ID" sz="1200" b="0" i="0" u="none" strike="noStrike" kern="1200" cap="none" spc="0" normalizeH="0" baseline="0" noProof="0">
              <a:ln>
                <a:noFill/>
              </a:ln>
              <a:solidFill>
                <a:srgbClr val="FFFFFF"/>
              </a:solidFill>
              <a:effectLst/>
              <a:uLnTx/>
              <a:uFillTx/>
              <a:latin typeface="Arial" charset="0"/>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03E0DE5C-6ACA-45E2-9300-8291123B48E5}" type="slidenum">
              <a:rPr kumimoji="0" lang="id-ID" sz="1600" b="0" i="0" u="none" strike="noStrike" kern="1200" cap="none" spc="0" normalizeH="0" baseline="0" noProof="0" smtClean="0">
                <a:ln>
                  <a:noFill/>
                </a:ln>
                <a:solidFill>
                  <a:srgbClr val="8CADAE">
                    <a:shade val="75000"/>
                  </a:srgbClr>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id-ID" sz="1600" b="0" i="0" u="none" strike="noStrike" kern="1200" cap="none" spc="0" normalizeH="0" baseline="0" noProof="0">
              <a:ln>
                <a:noFill/>
              </a:ln>
              <a:solidFill>
                <a:srgbClr val="8CADAE">
                  <a:shade val="75000"/>
                </a:srgbClr>
              </a:solidFill>
              <a:effectLst/>
              <a:uLnTx/>
              <a:uFillTx/>
              <a:latin typeface="Arial" charset="0"/>
              <a:ea typeface="+mn-ea"/>
              <a:cs typeface="+mn-cs"/>
            </a:endParaRPr>
          </a:p>
        </p:txBody>
      </p:sp>
    </p:spTree>
    <p:extLst>
      <p:ext uri="{BB962C8B-B14F-4D97-AF65-F5344CB8AC3E}">
        <p14:creationId xmlns:p14="http://schemas.microsoft.com/office/powerpoint/2010/main" val="4126852608"/>
      </p:ext>
    </p:extLst>
  </p:cSld>
  <p:clrMapOvr>
    <a:overrideClrMapping bg1="lt1" tx1="dk1" bg2="lt2" tx2="dk2" accent1="accent1" accent2="accent2" accent3="accent3" accent4="accent4" accent5="accent5" accent6="accent6" hlink="hlink" folHlink="folHlink"/>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1" name="Rectangle 10"/>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6" name="Slide Number Placeholder 5"/>
          <p:cNvSpPr>
            <a:spLocks noGrp="1"/>
          </p:cNvSpPr>
          <p:nvPr>
            <p:ph type="sldNum" sz="quarter" idx="12"/>
          </p:nvPr>
        </p:nvSpPr>
        <p:spPr>
          <a:xfrm>
            <a:off x="9221216" y="3009902"/>
            <a:ext cx="609600" cy="4413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DFC27992-6C6A-4D48-8205-F4F8624C3FA7}" type="slidenum">
              <a:rPr kumimoji="0" lang="id-ID" sz="1600" b="0" i="0" u="none" strike="noStrike" kern="1200" cap="none" spc="0" normalizeH="0" baseline="0" noProof="0" smtClean="0">
                <a:ln>
                  <a:noFill/>
                </a:ln>
                <a:solidFill>
                  <a:srgbClr val="8CADAE">
                    <a:shade val="75000"/>
                  </a:srgbClr>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id-ID" sz="1600" b="0" i="0" u="none" strike="noStrike" kern="1200" cap="none" spc="0" normalizeH="0" baseline="0" noProof="0">
              <a:ln>
                <a:noFill/>
              </a:ln>
              <a:solidFill>
                <a:srgbClr val="8CADAE">
                  <a:shade val="75000"/>
                </a:srgbClr>
              </a:solidFill>
              <a:effectLst/>
              <a:uLnTx/>
              <a:uFillTx/>
              <a:latin typeface="Arial" charset="0"/>
              <a:ea typeface="+mn-ea"/>
              <a:cs typeface="+mn-cs"/>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558EFC-F320-46F3-B322-CE04E4205E9E}" type="datetimeFigureOut">
              <a:rPr kumimoji="0" lang="id-ID" sz="1400" b="0" i="0" u="none" strike="noStrike" kern="1200" cap="none" spc="0" normalizeH="0" baseline="0" noProof="0" smtClean="0">
                <a:ln>
                  <a:noFill/>
                </a:ln>
                <a:solidFill>
                  <a:srgbClr val="FFFFFF"/>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03/09/2018</a:t>
            </a:fld>
            <a:endParaRPr kumimoji="0" lang="id-ID" sz="1400" b="0" i="0" u="none" strike="noStrike" kern="1200" cap="none" spc="0" normalizeH="0" baseline="0" noProof="0">
              <a:ln>
                <a:noFill/>
              </a:ln>
              <a:solidFill>
                <a:srgbClr val="FFFFFF"/>
              </a:solidFill>
              <a:effectLst/>
              <a:uLnTx/>
              <a:uFillTx/>
              <a:latin typeface="Arial"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d-ID" sz="1200" b="0" i="0" u="none" strike="noStrike" kern="1200" cap="none" spc="0" normalizeH="0" baseline="0" noProof="0">
              <a:ln>
                <a:noFill/>
              </a:ln>
              <a:solidFill>
                <a:srgbClr val="FFFFFF"/>
              </a:solidFill>
              <a:effectLst/>
              <a:uLnTx/>
              <a:uFillTx/>
              <a:latin typeface="Arial" charset="0"/>
              <a:ea typeface="+mn-ea"/>
              <a:cs typeface="+mn-cs"/>
            </a:endParaRPr>
          </a:p>
        </p:txBody>
      </p:sp>
      <p:sp>
        <p:nvSpPr>
          <p:cNvPr id="2" name="Vertical Title 1"/>
          <p:cNvSpPr>
            <a:spLocks noGrp="1"/>
          </p:cNvSpPr>
          <p:nvPr>
            <p:ph type="title" orient="vert"/>
          </p:nvPr>
        </p:nvSpPr>
        <p:spPr>
          <a:xfrm>
            <a:off x="9855200" y="304802"/>
            <a:ext cx="1930400" cy="5851525"/>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1400888046"/>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id-ID"/>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51BBFFC7-5AFF-4374-B478-E246B74FFF84}" type="datetimeFigureOut">
              <a:rPr lang="en-US" smtClean="0"/>
              <a:t>9/3/2018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70843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51BBFFC7-5AFF-4374-B478-E246B74FFF84}" type="datetimeFigureOut">
              <a:rPr lang="en-US" smtClean="0"/>
              <a:t>9/3/2018</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dirty="0"/>
          </a:p>
        </p:txBody>
      </p:sp>
    </p:spTree>
    <p:extLst>
      <p:ext uri="{BB962C8B-B14F-4D97-AF65-F5344CB8AC3E}">
        <p14:creationId xmlns:p14="http://schemas.microsoft.com/office/powerpoint/2010/main" val="143195398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9/3/2018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27645054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62845387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54365046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hyperlink" Target="http://powerpoint.sage-fox.com/"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9/3/2018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dirty="0"/>
          </a:p>
        </p:txBody>
      </p:sp>
      <p:sp>
        <p:nvSpPr>
          <p:cNvPr id="7" name="Rectangle 6"/>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a:hlinkClick r:id="rId16"/>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11762561" y="6756644"/>
            <a:ext cx="405993" cy="109728"/>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51483002"/>
      </p:ext>
    </p:extLst>
  </p:cSld>
  <p:clrMap bg1="lt1" tx1="dk1" bg2="lt2" tx2="dk2" accent1="accent1" accent2="accent2" accent3="accent3" accent4="accent4" accent5="accent5" accent6="accent6" hlink="hlink" folHlink="folHlink"/>
  <p:sldLayoutIdLst>
    <p:sldLayoutId id="2147484001" r:id="rId1"/>
    <p:sldLayoutId id="2147484002" r:id="rId2"/>
    <p:sldLayoutId id="2147484003" r:id="rId3"/>
    <p:sldLayoutId id="2147484004" r:id="rId4"/>
    <p:sldLayoutId id="2147484005" r:id="rId5"/>
    <p:sldLayoutId id="2147484006" r:id="rId6"/>
    <p:sldLayoutId id="2147484007" r:id="rId7"/>
    <p:sldLayoutId id="2147484008" r:id="rId8"/>
    <p:sldLayoutId id="2147484009" r:id="rId9"/>
    <p:sldLayoutId id="2147484010" r:id="rId10"/>
    <p:sldLayoutId id="2147484011" r:id="rId11"/>
    <p:sldLayoutId id="2147484012" r:id="rId12"/>
    <p:sldLayoutId id="2147483649" r:id="rId13"/>
    <p:sldLayoutId id="2147483654" r:id="rId14"/>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0FE8712B-4C49-4363-B2FD-92FB3606996A}"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9/3/2018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48A73B8-DFE7-4D3B-BB6A-89976FA40E3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6220921"/>
      </p:ext>
    </p:extLst>
  </p:cSld>
  <p:clrMap bg1="lt1" tx1="dk1" bg2="lt2" tx2="dk2" accent1="accent1" accent2="accent2" accent3="accent3" accent4="accent4" accent5="accent5" accent6="accent6" hlink="hlink" folHlink="folHlink"/>
  <p:sldLayoutIdLst>
    <p:sldLayoutId id="2147484014" r:id="rId1"/>
    <p:sldLayoutId id="2147484015" r:id="rId2"/>
    <p:sldLayoutId id="2147484016" r:id="rId3"/>
    <p:sldLayoutId id="2147484017" r:id="rId4"/>
    <p:sldLayoutId id="2147484018" r:id="rId5"/>
    <p:sldLayoutId id="2147484019" r:id="rId6"/>
    <p:sldLayoutId id="2147484020" r:id="rId7"/>
    <p:sldLayoutId id="2147484021" r:id="rId8"/>
    <p:sldLayoutId id="2147484022" r:id="rId9"/>
    <p:sldLayoutId id="2147484023" r:id="rId10"/>
    <p:sldLayoutId id="21474840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0FE8712B-4C49-4363-B2FD-92FB3606996A}"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9/3/2018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48A73B8-DFE7-4D3B-BB6A-89976FA40E3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30240263"/>
      </p:ext>
    </p:extLst>
  </p:cSld>
  <p:clrMap bg1="lt1" tx1="dk1" bg2="lt2" tx2="dk2" accent1="accent1" accent2="accent2" accent3="accent3" accent4="accent4" accent5="accent5" accent6="accent6" hlink="hlink" folHlink="folHlink"/>
  <p:sldLayoutIdLst>
    <p:sldLayoutId id="2147484026" r:id="rId1"/>
    <p:sldLayoutId id="2147484027" r:id="rId2"/>
    <p:sldLayoutId id="2147484028" r:id="rId3"/>
    <p:sldLayoutId id="2147484029" r:id="rId4"/>
    <p:sldLayoutId id="2147484030" r:id="rId5"/>
    <p:sldLayoutId id="2147484031" r:id="rId6"/>
    <p:sldLayoutId id="2147484032" r:id="rId7"/>
    <p:sldLayoutId id="2147484033" r:id="rId8"/>
    <p:sldLayoutId id="2147484034" r:id="rId9"/>
    <p:sldLayoutId id="2147484035" r:id="rId10"/>
    <p:sldLayoutId id="214748403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6" name="Rectangle 15"/>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9" name="Rectangle 8"/>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853AF2A2-5560-4D3B-B1FB-8893731CB5BD}" type="datetimeFigureOut">
              <a:rPr kumimoji="0" lang="id-ID" sz="1400" b="0" i="0" u="none" strike="noStrike" kern="1200" cap="none" spc="0" normalizeH="0" baseline="0" noProof="0" smtClean="0">
                <a:ln>
                  <a:noFill/>
                </a:ln>
                <a:solidFill>
                  <a:srgbClr val="FFFFFF"/>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03/09/2018</a:t>
            </a:fld>
            <a:endParaRPr kumimoji="0" lang="id-ID" sz="1400" b="0" i="0" u="none" strike="noStrike" kern="1200" cap="none" spc="0" normalizeH="0" baseline="0" noProof="0">
              <a:ln>
                <a:noFill/>
              </a:ln>
              <a:solidFill>
                <a:srgbClr val="FFFFFF"/>
              </a:solidFill>
              <a:effectLst/>
              <a:uLnTx/>
              <a:uFillTx/>
              <a:latin typeface="Arial" charset="0"/>
              <a:ea typeface="+mn-ea"/>
              <a:cs typeface="+mn-cs"/>
            </a:endParaRPr>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d-ID" sz="1200" b="0" i="0" u="none" strike="noStrike" kern="1200" cap="none" spc="0" normalizeH="0" baseline="0" noProof="0">
              <a:ln>
                <a:noFill/>
              </a:ln>
              <a:solidFill>
                <a:srgbClr val="FFFFFF"/>
              </a:solidFill>
              <a:effectLst/>
              <a:uLnTx/>
              <a:uFillTx/>
              <a:latin typeface="Arial" charset="0"/>
              <a:ea typeface="+mn-ea"/>
              <a:cs typeface="+mn-cs"/>
            </a:endParaRPr>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23" name="Slide Number Placeholder 22"/>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A466044D-38A5-4BA5-A45E-0044B36F6F93}" type="slidenum">
              <a:rPr kumimoji="0" lang="id-ID" sz="1600" b="0" i="0" u="none" strike="noStrike" kern="1200" cap="none" spc="0" normalizeH="0" baseline="0" noProof="0" smtClean="0">
                <a:ln>
                  <a:noFill/>
                </a:ln>
                <a:solidFill>
                  <a:srgbClr val="8CADAE">
                    <a:shade val="75000"/>
                  </a:srgbClr>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id-ID" sz="1600" b="0" i="0" u="none" strike="noStrike" kern="1200" cap="none" spc="0" normalizeH="0" baseline="0" noProof="0">
              <a:ln>
                <a:noFill/>
              </a:ln>
              <a:solidFill>
                <a:srgbClr val="8CADAE">
                  <a:shade val="75000"/>
                </a:srgbClr>
              </a:solidFill>
              <a:effectLst/>
              <a:uLnTx/>
              <a:uFillTx/>
              <a:latin typeface="Arial" charset="0"/>
              <a:ea typeface="+mn-ea"/>
              <a:cs typeface="+mn-cs"/>
            </a:endParaRPr>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extLst>
      <p:ext uri="{BB962C8B-B14F-4D97-AF65-F5344CB8AC3E}">
        <p14:creationId xmlns:p14="http://schemas.microsoft.com/office/powerpoint/2010/main" val="2619227661"/>
      </p:ext>
    </p:extLst>
  </p:cSld>
  <p:clrMap bg1="lt1" tx1="dk1" bg2="lt2" tx2="dk2" accent1="accent1" accent2="accent2" accent3="accent3" accent4="accent4" accent5="accent5" accent6="accent6" hlink="hlink" folHlink="folHlink"/>
  <p:sldLayoutIdLst>
    <p:sldLayoutId id="2147484038" r:id="rId1"/>
    <p:sldLayoutId id="2147484039" r:id="rId2"/>
    <p:sldLayoutId id="2147484040" r:id="rId3"/>
    <p:sldLayoutId id="2147484041" r:id="rId4"/>
    <p:sldLayoutId id="2147484042" r:id="rId5"/>
    <p:sldLayoutId id="2147484043" r:id="rId6"/>
    <p:sldLayoutId id="2147484044" r:id="rId7"/>
    <p:sldLayoutId id="2147484045" r:id="rId8"/>
    <p:sldLayoutId id="2147484046" r:id="rId9"/>
    <p:sldLayoutId id="2147484047" r:id="rId10"/>
    <p:sldLayoutId id="2147484048"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3.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5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38.xml"/><Relationship Id="rId1" Type="http://schemas.openxmlformats.org/officeDocument/2006/relationships/vmlDrawing" Target="../drawings/vmlDrawing1.vml"/><Relationship Id="rId4" Type="http://schemas.openxmlformats.org/officeDocument/2006/relationships/image" Target="../media/image15.emf"/></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7.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2.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grpSp>
        <p:nvGrpSpPr>
          <p:cNvPr id="3" name="Group 2"/>
          <p:cNvGrpSpPr/>
          <p:nvPr/>
        </p:nvGrpSpPr>
        <p:grpSpPr>
          <a:xfrm>
            <a:off x="-44904" y="1881458"/>
            <a:ext cx="12236904" cy="3833084"/>
            <a:chOff x="-43316" y="5228208"/>
            <a:chExt cx="12236904" cy="1278388"/>
          </a:xfrm>
        </p:grpSpPr>
        <p:grpSp>
          <p:nvGrpSpPr>
            <p:cNvPr id="12" name="Group 11"/>
            <p:cNvGrpSpPr/>
            <p:nvPr/>
          </p:nvGrpSpPr>
          <p:grpSpPr>
            <a:xfrm>
              <a:off x="-11112" y="5228208"/>
              <a:ext cx="12204700" cy="1278388"/>
              <a:chOff x="1586" y="4603465"/>
              <a:chExt cx="12192000" cy="1544683"/>
            </a:xfrm>
          </p:grpSpPr>
          <p:sp>
            <p:nvSpPr>
              <p:cNvPr id="13" name="Freeform 12"/>
              <p:cNvSpPr/>
              <p:nvPr/>
            </p:nvSpPr>
            <p:spPr>
              <a:xfrm>
                <a:off x="1586" y="4603465"/>
                <a:ext cx="12192000"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accent5">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4" name="Rounded Rectangle 9"/>
              <p:cNvSpPr/>
              <p:nvPr/>
            </p:nvSpPr>
            <p:spPr>
              <a:xfrm>
                <a:off x="10875" y="4762827"/>
                <a:ext cx="12179314" cy="1232535"/>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21" name="Group 20"/>
            <p:cNvGrpSpPr/>
            <p:nvPr/>
          </p:nvGrpSpPr>
          <p:grpSpPr>
            <a:xfrm>
              <a:off x="-43316" y="5503348"/>
              <a:ext cx="12224431" cy="995318"/>
              <a:chOff x="3557890" y="5485161"/>
              <a:chExt cx="12224431" cy="995318"/>
            </a:xfrm>
          </p:grpSpPr>
          <p:sp>
            <p:nvSpPr>
              <p:cNvPr id="24" name="TextBox 23"/>
              <p:cNvSpPr txBox="1"/>
              <p:nvPr/>
            </p:nvSpPr>
            <p:spPr>
              <a:xfrm>
                <a:off x="3599393" y="5485161"/>
                <a:ext cx="12182928" cy="564563"/>
              </a:xfrm>
              <a:prstGeom prst="rect">
                <a:avLst/>
              </a:prstGeom>
              <a:noFill/>
            </p:spPr>
            <p:txBody>
              <a:bodyPr wrap="square" rtlCol="0">
                <a:spAutoFit/>
              </a:bodyPr>
              <a:lstStyle/>
              <a:p>
                <a:pPr algn="ctr"/>
                <a:endParaRPr lang="id-ID" sz="3600" b="1" dirty="0" smtClean="0">
                  <a:ln w="0"/>
                </a:endParaRPr>
              </a:p>
              <a:p>
                <a:pPr algn="ctr"/>
                <a:r>
                  <a:rPr lang="en-ID" sz="4000" b="1" dirty="0" err="1" smtClean="0">
                    <a:ln w="0"/>
                  </a:rPr>
                  <a:t>Jenis-jenis</a:t>
                </a:r>
                <a:r>
                  <a:rPr lang="en-ID" sz="4000" b="1" dirty="0" smtClean="0">
                    <a:ln w="0"/>
                  </a:rPr>
                  <a:t> Graf </a:t>
                </a:r>
                <a:r>
                  <a:rPr lang="en-ID" sz="4000" b="1" dirty="0" err="1" smtClean="0">
                    <a:ln w="0"/>
                  </a:rPr>
                  <a:t>Tertentu</a:t>
                </a:r>
                <a:endParaRPr lang="en-ID" sz="4000" b="1" dirty="0" smtClean="0">
                  <a:ln w="0"/>
                </a:endParaRPr>
              </a:p>
              <a:p>
                <a:pPr algn="ctr"/>
                <a:r>
                  <a:rPr lang="en-ID" sz="2800" b="1" dirty="0" err="1" smtClean="0">
                    <a:ln w="0"/>
                  </a:rPr>
                  <a:t>Oleh</a:t>
                </a:r>
                <a:r>
                  <a:rPr lang="en-ID" sz="2800" b="1" dirty="0" smtClean="0">
                    <a:ln w="0"/>
                  </a:rPr>
                  <a:t>: </a:t>
                </a:r>
                <a:r>
                  <a:rPr lang="en-ID" sz="2800" b="1" dirty="0" err="1" smtClean="0">
                    <a:ln w="0"/>
                  </a:rPr>
                  <a:t>Mulyono</a:t>
                </a:r>
                <a:r>
                  <a:rPr lang="en-ID" sz="2800" b="1" dirty="0" smtClean="0">
                    <a:ln w="0"/>
                  </a:rPr>
                  <a:t> &amp; </a:t>
                </a:r>
                <a:r>
                  <a:rPr lang="en-ID" sz="2800" b="1" dirty="0" err="1" smtClean="0">
                    <a:ln w="0"/>
                  </a:rPr>
                  <a:t>Isnaini</a:t>
                </a:r>
                <a:r>
                  <a:rPr lang="en-ID" sz="2800" b="1" dirty="0" smtClean="0">
                    <a:ln w="0"/>
                  </a:rPr>
                  <a:t> </a:t>
                </a:r>
                <a:r>
                  <a:rPr lang="en-ID" sz="2800" b="1" dirty="0" err="1" smtClean="0">
                    <a:ln w="0"/>
                  </a:rPr>
                  <a:t>Rosyida</a:t>
                </a:r>
                <a:endParaRPr lang="id-ID" sz="2800" b="1" dirty="0" smtClean="0">
                  <a:ln w="0"/>
                </a:endParaRPr>
              </a:p>
            </p:txBody>
          </p:sp>
          <p:sp>
            <p:nvSpPr>
              <p:cNvPr id="25" name="TextBox 24"/>
              <p:cNvSpPr txBox="1"/>
              <p:nvPr/>
            </p:nvSpPr>
            <p:spPr>
              <a:xfrm>
                <a:off x="3557890" y="6345891"/>
                <a:ext cx="12192000" cy="134588"/>
              </a:xfrm>
              <a:prstGeom prst="rect">
                <a:avLst/>
              </a:prstGeom>
              <a:noFill/>
            </p:spPr>
            <p:txBody>
              <a:bodyPr wrap="square" rtlCol="0">
                <a:noAutofit/>
              </a:bodyPr>
              <a:lstStyle/>
              <a:p>
                <a:pPr algn="ctr"/>
                <a:endParaRPr lang="id-ID" sz="2800" dirty="0">
                  <a:effectLst/>
                </a:endParaRPr>
              </a:p>
            </p:txBody>
          </p:sp>
        </p:grpSp>
      </p:grpSp>
    </p:spTree>
    <p:extLst>
      <p:ext uri="{BB962C8B-B14F-4D97-AF65-F5344CB8AC3E}">
        <p14:creationId xmlns:p14="http://schemas.microsoft.com/office/powerpoint/2010/main" val="1730326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bwMode="auto">
          <a:xfrm>
            <a:off x="0" y="920230"/>
            <a:ext cx="12192000" cy="5745056"/>
          </a:xfrm>
          <a:prstGeom prst="rect">
            <a:avLst/>
          </a:prstGeom>
          <a:solidFill>
            <a:schemeClr val="accent5">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5" name="Round Same Side Corner Rectangle 34"/>
          <p:cNvSpPr/>
          <p:nvPr/>
        </p:nvSpPr>
        <p:spPr bwMode="auto">
          <a:xfrm rot="10800000" flipH="1">
            <a:off x="29029" y="-28836"/>
            <a:ext cx="1257626" cy="613385"/>
          </a:xfrm>
          <a:prstGeom prst="round2SameRect">
            <a:avLst>
              <a:gd name="adj1" fmla="val 35205"/>
              <a:gd name="adj2" fmla="val 0"/>
            </a:avLst>
          </a:prstGeom>
          <a:solidFill>
            <a:schemeClr val="accent5"/>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360715" y="-32439"/>
            <a:ext cx="1647370" cy="523220"/>
          </a:xfrm>
          <a:prstGeom prst="rect">
            <a:avLst/>
          </a:prstGeom>
          <a:noFill/>
        </p:spPr>
        <p:txBody>
          <a:bodyPr wrap="square" rtlCol="0">
            <a:spAutoFit/>
          </a:bodyPr>
          <a:lstStyle/>
          <a:p>
            <a:pPr lvl="1"/>
            <a:r>
              <a:rPr lang="id-ID" sz="2800" b="1" dirty="0" smtClean="0"/>
              <a:t>Pohon</a:t>
            </a:r>
            <a:endParaRPr lang="id-ID" sz="2400" dirty="0"/>
          </a:p>
        </p:txBody>
      </p:sp>
      <mc:AlternateContent xmlns:mc="http://schemas.openxmlformats.org/markup-compatibility/2006" xmlns:a14="http://schemas.microsoft.com/office/drawing/2010/main">
        <mc:Choice Requires="a14">
          <p:sp>
            <p:nvSpPr>
              <p:cNvPr id="2" name="TextBox 1"/>
              <p:cNvSpPr txBox="1"/>
              <p:nvPr/>
            </p:nvSpPr>
            <p:spPr>
              <a:xfrm>
                <a:off x="445978" y="1851124"/>
                <a:ext cx="6894576" cy="4524315"/>
              </a:xfrm>
              <a:prstGeom prst="rect">
                <a:avLst/>
              </a:prstGeom>
              <a:noFill/>
            </p:spPr>
            <p:txBody>
              <a:bodyPr wrap="square" rtlCol="0">
                <a:spAutoFit/>
              </a:bodyPr>
              <a:lstStyle/>
              <a:p>
                <a:r>
                  <a:rPr lang="en-ID" sz="2400" dirty="0"/>
                  <a:t>Dari </a:t>
                </a:r>
                <a:r>
                  <a:rPr lang="en-ID" sz="2400" dirty="0" err="1"/>
                  <a:t>sebuah</a:t>
                </a:r>
                <a:r>
                  <a:rPr lang="en-ID" sz="2400" dirty="0"/>
                  <a:t> </a:t>
                </a:r>
                <a:r>
                  <a:rPr lang="en-ID" sz="2400" dirty="0" err="1"/>
                  <a:t>graf</a:t>
                </a:r>
                <a:r>
                  <a:rPr lang="en-ID" sz="2400" dirty="0"/>
                  <a:t> </a:t>
                </a:r>
                <a:r>
                  <a:rPr lang="en-ID" sz="2400" dirty="0" err="1"/>
                  <a:t>terhubung</a:t>
                </a:r>
                <a:r>
                  <a:rPr lang="en-ID" sz="2400" dirty="0"/>
                  <a:t> </a:t>
                </a:r>
                <a:r>
                  <a:rPr lang="en-ID" sz="2400" dirty="0" err="1"/>
                  <a:t>dapat</a:t>
                </a:r>
                <a:r>
                  <a:rPr lang="en-ID" sz="2400" dirty="0"/>
                  <a:t> </a:t>
                </a:r>
                <a:r>
                  <a:rPr lang="en-ID" sz="2400" dirty="0" err="1"/>
                  <a:t>diperoleh</a:t>
                </a:r>
                <a:r>
                  <a:rPr lang="en-ID" sz="2400" dirty="0"/>
                  <a:t> </a:t>
                </a:r>
                <a:r>
                  <a:rPr lang="en-ID" sz="2400" dirty="0" err="1"/>
                  <a:t>sebuah</a:t>
                </a:r>
                <a:r>
                  <a:rPr lang="en-ID" sz="2400" dirty="0"/>
                  <a:t> </a:t>
                </a:r>
                <a:r>
                  <a:rPr lang="en-ID" sz="2400" dirty="0" err="1"/>
                  <a:t>subgraf</a:t>
                </a:r>
                <a:r>
                  <a:rPr lang="en-ID" sz="2400" dirty="0"/>
                  <a:t> yang </a:t>
                </a:r>
                <a:r>
                  <a:rPr lang="en-ID" sz="2400" dirty="0" err="1"/>
                  <a:t>memuat</a:t>
                </a:r>
                <a:r>
                  <a:rPr lang="en-ID" sz="2400" dirty="0"/>
                  <a:t> </a:t>
                </a:r>
                <a:r>
                  <a:rPr lang="en-ID" sz="2400" dirty="0" err="1"/>
                  <a:t>semua</a:t>
                </a:r>
                <a:r>
                  <a:rPr lang="en-ID" sz="2400" dirty="0"/>
                  <a:t> </a:t>
                </a:r>
                <a:r>
                  <a:rPr lang="en-ID" sz="2400" dirty="0" err="1"/>
                  <a:t>titik</a:t>
                </a:r>
                <a:r>
                  <a:rPr lang="en-ID" sz="2400" dirty="0"/>
                  <a:t> di G yang </a:t>
                </a:r>
                <a:r>
                  <a:rPr lang="en-ID" sz="2400" dirty="0" err="1"/>
                  <a:t>berupa</a:t>
                </a:r>
                <a:r>
                  <a:rPr lang="en-ID" sz="2400" dirty="0"/>
                  <a:t> </a:t>
                </a:r>
                <a:r>
                  <a:rPr lang="en-ID" sz="2400" dirty="0" err="1"/>
                  <a:t>pohon</a:t>
                </a:r>
                <a:r>
                  <a:rPr lang="en-ID" sz="2400" dirty="0"/>
                  <a:t>. </a:t>
                </a:r>
                <a:r>
                  <a:rPr lang="en-ID" sz="2400" dirty="0" err="1"/>
                  <a:t>Sebuah</a:t>
                </a:r>
                <a:r>
                  <a:rPr lang="en-ID" sz="2400" dirty="0"/>
                  <a:t> </a:t>
                </a:r>
                <a:r>
                  <a:rPr lang="en-ID" sz="2400" dirty="0" err="1"/>
                  <a:t>subgraf</a:t>
                </a:r>
                <a:r>
                  <a:rPr lang="en-ID" sz="2400" dirty="0"/>
                  <a:t> yang </a:t>
                </a:r>
                <a:r>
                  <a:rPr lang="en-ID" sz="2400" dirty="0" err="1"/>
                  <a:t>memuat</a:t>
                </a:r>
                <a:r>
                  <a:rPr lang="en-ID" sz="2400" dirty="0"/>
                  <a:t> </a:t>
                </a:r>
                <a:r>
                  <a:rPr lang="en-ID" sz="2400" dirty="0" err="1"/>
                  <a:t>semua</a:t>
                </a:r>
                <a:r>
                  <a:rPr lang="en-ID" sz="2400" dirty="0"/>
                  <a:t> </a:t>
                </a:r>
                <a:r>
                  <a:rPr lang="en-ID" sz="2400" dirty="0" err="1"/>
                  <a:t>titik</a:t>
                </a:r>
                <a:r>
                  <a:rPr lang="en-ID" sz="2400" dirty="0"/>
                  <a:t> di G yang </a:t>
                </a:r>
                <a:r>
                  <a:rPr lang="en-ID" sz="2400" dirty="0" err="1"/>
                  <a:t>berupa</a:t>
                </a:r>
                <a:r>
                  <a:rPr lang="en-ID" sz="2400" dirty="0"/>
                  <a:t> </a:t>
                </a:r>
                <a:r>
                  <a:rPr lang="en-ID" sz="2400" dirty="0" err="1"/>
                  <a:t>pohon</a:t>
                </a:r>
                <a:r>
                  <a:rPr lang="en-ID" sz="2400" dirty="0"/>
                  <a:t> </a:t>
                </a:r>
                <a:r>
                  <a:rPr lang="en-ID" sz="2400" dirty="0" err="1"/>
                  <a:t>disebut</a:t>
                </a:r>
                <a:r>
                  <a:rPr lang="en-ID" sz="2400" dirty="0"/>
                  <a:t> </a:t>
                </a:r>
                <a:r>
                  <a:rPr lang="en-ID" sz="2400" b="1" dirty="0" err="1"/>
                  <a:t>pohon</a:t>
                </a:r>
                <a:r>
                  <a:rPr lang="en-ID" sz="2400" b="1" dirty="0"/>
                  <a:t> </a:t>
                </a:r>
                <a:r>
                  <a:rPr lang="en-ID" sz="2400" b="1" dirty="0" err="1"/>
                  <a:t>rentang</a:t>
                </a:r>
                <a:r>
                  <a:rPr lang="en-ID" sz="2400" b="1" dirty="0"/>
                  <a:t> (</a:t>
                </a:r>
                <a:r>
                  <a:rPr lang="en-ID" sz="2400" b="1" i="1" dirty="0"/>
                  <a:t>spanning tree</a:t>
                </a:r>
                <a:r>
                  <a:rPr lang="en-ID" sz="2400" b="1" dirty="0"/>
                  <a:t>)</a:t>
                </a:r>
                <a:r>
                  <a:rPr lang="en-ID" sz="2400" dirty="0"/>
                  <a:t>. </a:t>
                </a:r>
                <a:endParaRPr lang="id-ID" sz="2400" dirty="0" smtClean="0"/>
              </a:p>
              <a:p>
                <a:r>
                  <a:rPr lang="en-ID" sz="2400" dirty="0" err="1"/>
                  <a:t>Masing-masing</a:t>
                </a:r>
                <a:r>
                  <a:rPr lang="en-ID" sz="2400" dirty="0"/>
                  <a:t> </a:t>
                </a:r>
                <a:r>
                  <a:rPr lang="en-ID" sz="2400" dirty="0" err="1"/>
                  <a:t>pohon</a:t>
                </a:r>
                <a:r>
                  <a:rPr lang="en-ID" sz="2400" dirty="0"/>
                  <a:t> </a:t>
                </a:r>
                <a:r>
                  <a:rPr lang="en-ID" sz="2400" dirty="0" err="1"/>
                  <a:t>rentang</a:t>
                </a:r>
                <a:r>
                  <a:rPr lang="en-ID" sz="2400" dirty="0"/>
                  <a:t> </a:t>
                </a:r>
                <a:r>
                  <a:rPr lang="en-ID" sz="2400" dirty="0" err="1"/>
                  <a:t>tersebut</a:t>
                </a:r>
                <a:r>
                  <a:rPr lang="en-ID" sz="2400" dirty="0"/>
                  <a:t> </a:t>
                </a:r>
                <a:r>
                  <a:rPr lang="en-ID" sz="2400" dirty="0" err="1"/>
                  <a:t>mempunyai</a:t>
                </a:r>
                <a:r>
                  <a:rPr lang="en-ID" sz="2400" dirty="0"/>
                  <a:t> </a:t>
                </a:r>
                <a:r>
                  <a:rPr lang="en-ID" sz="2400" dirty="0" err="1"/>
                  <a:t>bobot</a:t>
                </a:r>
                <a:r>
                  <a:rPr lang="en-ID" sz="2400" dirty="0"/>
                  <a:t> </a:t>
                </a:r>
                <a14:m>
                  <m:oMath xmlns:m="http://schemas.openxmlformats.org/officeDocument/2006/math">
                    <m:r>
                      <a:rPr lang="en-ID" sz="2400" i="1">
                        <a:latin typeface="Cambria Math" panose="02040503050406030204" pitchFamily="18" charset="0"/>
                      </a:rPr>
                      <m:t>𝑤</m:t>
                    </m:r>
                    <m:d>
                      <m:dPr>
                        <m:ctrlPr>
                          <a:rPr lang="id-ID" sz="2400" i="1">
                            <a:latin typeface="Cambria Math" panose="02040503050406030204" pitchFamily="18" charset="0"/>
                          </a:rPr>
                        </m:ctrlPr>
                      </m:dPr>
                      <m:e>
                        <m:sSub>
                          <m:sSubPr>
                            <m:ctrlPr>
                              <a:rPr lang="id-ID" sz="2400" i="1">
                                <a:latin typeface="Cambria Math" panose="02040503050406030204" pitchFamily="18" charset="0"/>
                              </a:rPr>
                            </m:ctrlPr>
                          </m:sSubPr>
                          <m:e>
                            <m:r>
                              <a:rPr lang="en-ID" sz="2400" i="1">
                                <a:latin typeface="Cambria Math" panose="02040503050406030204" pitchFamily="18" charset="0"/>
                              </a:rPr>
                              <m:t>𝑇</m:t>
                            </m:r>
                          </m:e>
                          <m:sub>
                            <m:r>
                              <a:rPr lang="en-ID" sz="2400" i="1">
                                <a:latin typeface="Cambria Math" panose="02040503050406030204" pitchFamily="18" charset="0"/>
                              </a:rPr>
                              <m:t>1</m:t>
                            </m:r>
                          </m:sub>
                        </m:sSub>
                      </m:e>
                    </m:d>
                    <m:r>
                      <a:rPr lang="en-ID" sz="2400" i="1">
                        <a:latin typeface="Cambria Math" panose="02040503050406030204" pitchFamily="18" charset="0"/>
                      </a:rPr>
                      <m:t>=6</m:t>
                    </m:r>
                  </m:oMath>
                </a14:m>
                <a:r>
                  <a:rPr lang="en-ID" sz="2400" dirty="0"/>
                  <a:t>, </a:t>
                </a:r>
                <a14:m>
                  <m:oMath xmlns:m="http://schemas.openxmlformats.org/officeDocument/2006/math">
                    <m:r>
                      <a:rPr lang="en-ID" sz="2400" i="1">
                        <a:latin typeface="Cambria Math" panose="02040503050406030204" pitchFamily="18" charset="0"/>
                      </a:rPr>
                      <m:t>𝑤</m:t>
                    </m:r>
                    <m:d>
                      <m:dPr>
                        <m:ctrlPr>
                          <a:rPr lang="id-ID" sz="2400" i="1">
                            <a:latin typeface="Cambria Math" panose="02040503050406030204" pitchFamily="18" charset="0"/>
                          </a:rPr>
                        </m:ctrlPr>
                      </m:dPr>
                      <m:e>
                        <m:sSub>
                          <m:sSubPr>
                            <m:ctrlPr>
                              <a:rPr lang="id-ID" sz="2400" i="1">
                                <a:latin typeface="Cambria Math" panose="02040503050406030204" pitchFamily="18" charset="0"/>
                              </a:rPr>
                            </m:ctrlPr>
                          </m:sSubPr>
                          <m:e>
                            <m:r>
                              <a:rPr lang="en-ID" sz="2400" i="1">
                                <a:latin typeface="Cambria Math" panose="02040503050406030204" pitchFamily="18" charset="0"/>
                              </a:rPr>
                              <m:t>𝑇</m:t>
                            </m:r>
                          </m:e>
                          <m:sub>
                            <m:r>
                              <a:rPr lang="en-ID" sz="2400" i="1">
                                <a:latin typeface="Cambria Math" panose="02040503050406030204" pitchFamily="18" charset="0"/>
                              </a:rPr>
                              <m:t>2</m:t>
                            </m:r>
                          </m:sub>
                        </m:sSub>
                      </m:e>
                    </m:d>
                    <m:r>
                      <a:rPr lang="en-ID" sz="2400" i="1">
                        <a:latin typeface="Cambria Math" panose="02040503050406030204" pitchFamily="18" charset="0"/>
                      </a:rPr>
                      <m:t>=5</m:t>
                    </m:r>
                  </m:oMath>
                </a14:m>
                <a:r>
                  <a:rPr lang="en-ID" sz="2400" dirty="0"/>
                  <a:t>, </a:t>
                </a:r>
                <a:r>
                  <a:rPr lang="en-ID" sz="2400" dirty="0" err="1"/>
                  <a:t>dan</a:t>
                </a:r>
                <a:r>
                  <a:rPr lang="en-ID" sz="2400" dirty="0"/>
                  <a:t> </a:t>
                </a:r>
                <a14:m>
                  <m:oMath xmlns:m="http://schemas.openxmlformats.org/officeDocument/2006/math">
                    <m:r>
                      <a:rPr lang="en-ID" sz="2400" i="1">
                        <a:latin typeface="Cambria Math" panose="02040503050406030204" pitchFamily="18" charset="0"/>
                      </a:rPr>
                      <m:t>𝑤</m:t>
                    </m:r>
                    <m:d>
                      <m:dPr>
                        <m:ctrlPr>
                          <a:rPr lang="id-ID" sz="2400" i="1">
                            <a:latin typeface="Cambria Math" panose="02040503050406030204" pitchFamily="18" charset="0"/>
                          </a:rPr>
                        </m:ctrlPr>
                      </m:dPr>
                      <m:e>
                        <m:sSub>
                          <m:sSubPr>
                            <m:ctrlPr>
                              <a:rPr lang="id-ID" sz="2400" i="1">
                                <a:latin typeface="Cambria Math" panose="02040503050406030204" pitchFamily="18" charset="0"/>
                              </a:rPr>
                            </m:ctrlPr>
                          </m:sSubPr>
                          <m:e>
                            <m:r>
                              <a:rPr lang="en-ID" sz="2400" i="1">
                                <a:latin typeface="Cambria Math" panose="02040503050406030204" pitchFamily="18" charset="0"/>
                              </a:rPr>
                              <m:t>𝑇</m:t>
                            </m:r>
                          </m:e>
                          <m:sub>
                            <m:r>
                              <a:rPr lang="en-ID" sz="2400" i="1">
                                <a:latin typeface="Cambria Math" panose="02040503050406030204" pitchFamily="18" charset="0"/>
                              </a:rPr>
                              <m:t>3</m:t>
                            </m:r>
                          </m:sub>
                        </m:sSub>
                      </m:e>
                    </m:d>
                    <m:r>
                      <a:rPr lang="en-ID" sz="2400" i="1">
                        <a:latin typeface="Cambria Math" panose="02040503050406030204" pitchFamily="18" charset="0"/>
                      </a:rPr>
                      <m:t>=6</m:t>
                    </m:r>
                  </m:oMath>
                </a14:m>
                <a:r>
                  <a:rPr lang="en-ID" sz="2400" dirty="0"/>
                  <a:t>. </a:t>
                </a:r>
                <a:r>
                  <a:rPr lang="en-ID" sz="2400" dirty="0" err="1"/>
                  <a:t>Perhatikan</a:t>
                </a:r>
                <a:r>
                  <a:rPr lang="en-ID" sz="2400" dirty="0"/>
                  <a:t> </a:t>
                </a:r>
                <a:r>
                  <a:rPr lang="en-ID" sz="2400" dirty="0" err="1"/>
                  <a:t>bahwa</a:t>
                </a:r>
                <a:r>
                  <a:rPr lang="en-ID" sz="2400" dirty="0"/>
                  <a:t> </a:t>
                </a:r>
                <a:r>
                  <a:rPr lang="en-ID" sz="2400" dirty="0" err="1"/>
                  <a:t>pohon</a:t>
                </a:r>
                <a:r>
                  <a:rPr lang="en-ID" sz="2400" dirty="0"/>
                  <a:t> </a:t>
                </a:r>
                <a:r>
                  <a:rPr lang="en-ID" sz="2400" dirty="0" err="1"/>
                  <a:t>rentang</a:t>
                </a:r>
                <a:r>
                  <a:rPr lang="en-ID" sz="2400" dirty="0"/>
                  <a:t> </a:t>
                </a:r>
                <a14:m>
                  <m:oMath xmlns:m="http://schemas.openxmlformats.org/officeDocument/2006/math">
                    <m:sSub>
                      <m:sSubPr>
                        <m:ctrlPr>
                          <a:rPr lang="id-ID" sz="2400" i="1">
                            <a:latin typeface="Cambria Math" panose="02040503050406030204" pitchFamily="18" charset="0"/>
                          </a:rPr>
                        </m:ctrlPr>
                      </m:sSubPr>
                      <m:e>
                        <m:r>
                          <a:rPr lang="en-ID" sz="2400" i="1">
                            <a:latin typeface="Cambria Math" panose="02040503050406030204" pitchFamily="18" charset="0"/>
                          </a:rPr>
                          <m:t>𝑇</m:t>
                        </m:r>
                      </m:e>
                      <m:sub>
                        <m:r>
                          <a:rPr lang="en-ID" sz="2400" i="1">
                            <a:latin typeface="Cambria Math" panose="02040503050406030204" pitchFamily="18" charset="0"/>
                          </a:rPr>
                          <m:t>2</m:t>
                        </m:r>
                      </m:sub>
                    </m:sSub>
                  </m:oMath>
                </a14:m>
                <a:r>
                  <a:rPr lang="en-ID" sz="2400" dirty="0"/>
                  <a:t> </a:t>
                </a:r>
                <a:r>
                  <a:rPr lang="en-ID" sz="2400" dirty="0" err="1"/>
                  <a:t>memiliki</a:t>
                </a:r>
                <a:r>
                  <a:rPr lang="en-ID" sz="2400" dirty="0"/>
                  <a:t> </a:t>
                </a:r>
                <a:r>
                  <a:rPr lang="en-ID" sz="2400" dirty="0" err="1"/>
                  <a:t>bobot</a:t>
                </a:r>
                <a:r>
                  <a:rPr lang="en-ID" sz="2400" dirty="0"/>
                  <a:t> minimal di </a:t>
                </a:r>
                <a:r>
                  <a:rPr lang="en-ID" sz="2400" dirty="0" err="1"/>
                  <a:t>antara</a:t>
                </a:r>
                <a:r>
                  <a:rPr lang="en-ID" sz="2400" dirty="0"/>
                  <a:t> </a:t>
                </a:r>
                <a:r>
                  <a:rPr lang="en-ID" sz="2400" dirty="0" err="1"/>
                  <a:t>pohon</a:t>
                </a:r>
                <a:r>
                  <a:rPr lang="en-ID" sz="2400" dirty="0"/>
                  <a:t> </a:t>
                </a:r>
                <a:r>
                  <a:rPr lang="en-ID" sz="2400" dirty="0" err="1"/>
                  <a:t>rentang-pohon</a:t>
                </a:r>
                <a:r>
                  <a:rPr lang="en-ID" sz="2400" dirty="0"/>
                  <a:t> </a:t>
                </a:r>
                <a:r>
                  <a:rPr lang="en-ID" sz="2400" dirty="0" err="1"/>
                  <a:t>rentang</a:t>
                </a:r>
                <a:r>
                  <a:rPr lang="en-ID" sz="2400" dirty="0"/>
                  <a:t> yang </a:t>
                </a:r>
                <a:r>
                  <a:rPr lang="en-ID" sz="2400" dirty="0" err="1"/>
                  <a:t>diperoleh</a:t>
                </a:r>
                <a:r>
                  <a:rPr lang="en-ID" sz="2400" dirty="0"/>
                  <a:t> </a:t>
                </a:r>
                <a:r>
                  <a:rPr lang="en-ID" sz="2400" dirty="0" err="1"/>
                  <a:t>dari</a:t>
                </a:r>
                <a:r>
                  <a:rPr lang="en-ID" sz="2400" dirty="0"/>
                  <a:t> G. </a:t>
                </a:r>
                <a:r>
                  <a:rPr lang="en-ID" sz="2400" dirty="0" err="1"/>
                  <a:t>Pohon</a:t>
                </a:r>
                <a:r>
                  <a:rPr lang="en-ID" sz="2400" dirty="0"/>
                  <a:t> </a:t>
                </a:r>
                <a:r>
                  <a:rPr lang="en-ID" sz="2400" dirty="0" err="1"/>
                  <a:t>rentang</a:t>
                </a:r>
                <a:r>
                  <a:rPr lang="en-ID" sz="2400" dirty="0"/>
                  <a:t> yang </a:t>
                </a:r>
                <a:r>
                  <a:rPr lang="en-ID" sz="2400" dirty="0" err="1"/>
                  <a:t>memiliki</a:t>
                </a:r>
                <a:r>
                  <a:rPr lang="en-ID" sz="2400" dirty="0"/>
                  <a:t> </a:t>
                </a:r>
                <a:r>
                  <a:rPr lang="en-ID" sz="2400" dirty="0" err="1"/>
                  <a:t>bobot</a:t>
                </a:r>
                <a:r>
                  <a:rPr lang="en-ID" sz="2400" dirty="0"/>
                  <a:t> minimal </a:t>
                </a:r>
                <a:r>
                  <a:rPr lang="en-ID" sz="2400" dirty="0" err="1"/>
                  <a:t>tersebut</a:t>
                </a:r>
                <a:r>
                  <a:rPr lang="en-ID" sz="2400" dirty="0"/>
                  <a:t> </a:t>
                </a:r>
                <a:r>
                  <a:rPr lang="en-ID" sz="2400" dirty="0" err="1"/>
                  <a:t>disebut</a:t>
                </a:r>
                <a:r>
                  <a:rPr lang="en-ID" sz="2400" dirty="0"/>
                  <a:t> </a:t>
                </a:r>
                <a:r>
                  <a:rPr lang="en-ID" sz="2400" b="1" dirty="0" err="1"/>
                  <a:t>pohon</a:t>
                </a:r>
                <a:r>
                  <a:rPr lang="en-ID" sz="2400" b="1" dirty="0"/>
                  <a:t> </a:t>
                </a:r>
                <a:r>
                  <a:rPr lang="en-ID" sz="2400" b="1" dirty="0" err="1"/>
                  <a:t>rentang</a:t>
                </a:r>
                <a:r>
                  <a:rPr lang="en-ID" sz="2400" b="1" dirty="0"/>
                  <a:t> </a:t>
                </a:r>
                <a:r>
                  <a:rPr lang="en-ID" sz="2400" b="1" dirty="0" err="1"/>
                  <a:t>rentang</a:t>
                </a:r>
                <a:r>
                  <a:rPr lang="en-ID" sz="2400" b="1" dirty="0"/>
                  <a:t> minimal (</a:t>
                </a:r>
                <a:r>
                  <a:rPr lang="en-ID" sz="2400" b="1" i="1" dirty="0"/>
                  <a:t>minimum spanning tree</a:t>
                </a:r>
                <a:r>
                  <a:rPr lang="en-ID" sz="2400" b="1" dirty="0"/>
                  <a:t>)</a:t>
                </a:r>
                <a:r>
                  <a:rPr lang="en-ID" sz="2400" dirty="0"/>
                  <a:t>. </a:t>
                </a:r>
                <a:endParaRPr lang="id-ID" sz="2400" dirty="0"/>
              </a:p>
            </p:txBody>
          </p:sp>
        </mc:Choice>
        <mc:Fallback xmlns="">
          <p:sp>
            <p:nvSpPr>
              <p:cNvPr id="2" name="TextBox 1"/>
              <p:cNvSpPr txBox="1">
                <a:spLocks noRot="1" noChangeAspect="1" noMove="1" noResize="1" noEditPoints="1" noAdjustHandles="1" noChangeArrowheads="1" noChangeShapeType="1" noTextEdit="1"/>
              </p:cNvSpPr>
              <p:nvPr/>
            </p:nvSpPr>
            <p:spPr>
              <a:xfrm>
                <a:off x="445978" y="1851124"/>
                <a:ext cx="6894576" cy="4524315"/>
              </a:xfrm>
              <a:prstGeom prst="rect">
                <a:avLst/>
              </a:prstGeom>
              <a:blipFill rotWithShape="0">
                <a:blip r:embed="rId3"/>
                <a:stretch>
                  <a:fillRect l="-1326" t="-1078" r="-1592" b="-2156"/>
                </a:stretch>
              </a:blipFill>
            </p:spPr>
            <p:txBody>
              <a:bodyPr/>
              <a:lstStyle/>
              <a:p>
                <a:r>
                  <a:rPr lang="id-ID">
                    <a:noFill/>
                  </a:rPr>
                  <a:t> </a:t>
                </a:r>
              </a:p>
            </p:txBody>
          </p:sp>
        </mc:Fallback>
      </mc:AlternateContent>
      <p:grpSp>
        <p:nvGrpSpPr>
          <p:cNvPr id="7" name="Group 6"/>
          <p:cNvGrpSpPr/>
          <p:nvPr/>
        </p:nvGrpSpPr>
        <p:grpSpPr>
          <a:xfrm>
            <a:off x="7194250" y="2039050"/>
            <a:ext cx="4572000" cy="4148465"/>
            <a:chOff x="685800" y="1657350"/>
            <a:chExt cx="3429000" cy="3111349"/>
          </a:xfrm>
        </p:grpSpPr>
        <p:pic>
          <p:nvPicPr>
            <p:cNvPr id="8" name="Picture 7"/>
            <p:cNvPicPr>
              <a:picLocks noChangeAspect="1"/>
            </p:cNvPicPr>
            <p:nvPr/>
          </p:nvPicPr>
          <p:blipFill rotWithShape="1">
            <a:blip r:embed="rId4" cstate="print">
              <a:extLst>
                <a:ext uri="{28A0092B-C50C-407E-A947-70E740481C1C}">
                  <a14:useLocalDpi xmlns:a14="http://schemas.microsoft.com/office/drawing/2010/main" val="0"/>
                </a:ext>
              </a:extLst>
            </a:blip>
            <a:srcRect l="22134" t="10550" r="21733" b="13050"/>
            <a:stretch/>
          </p:blipFill>
          <p:spPr>
            <a:xfrm>
              <a:off x="685800" y="1657350"/>
              <a:ext cx="3429000" cy="3111349"/>
            </a:xfrm>
            <a:prstGeom prst="rect">
              <a:avLst/>
            </a:prstGeom>
          </p:spPr>
        </p:pic>
        <p:sp>
          <p:nvSpPr>
            <p:cNvPr id="9" name="Rectangle 8"/>
            <p:cNvSpPr/>
            <p:nvPr/>
          </p:nvSpPr>
          <p:spPr>
            <a:xfrm>
              <a:off x="905256" y="1993626"/>
              <a:ext cx="2990088" cy="1846708"/>
            </a:xfrm>
            <a:prstGeom prst="rect">
              <a:avLst/>
            </a:prstGeom>
            <a:blipFill dpi="0" rotWithShape="1">
              <a:blip r:embed="rId5">
                <a:extLst>
                  <a:ext uri="{28A0092B-C50C-407E-A947-70E740481C1C}">
                    <a14:useLocalDpi xmlns:a14="http://schemas.microsoft.com/office/drawing/2010/main" val="0"/>
                  </a:ext>
                </a:extLst>
              </a:blip>
              <a:srcRect/>
              <a:stretch>
                <a:fillRect l="2000" t="10000" r="2000" b="10000"/>
              </a:stretch>
            </a:bli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tx1"/>
                </a:solidFill>
              </a:endParaRPr>
            </a:p>
          </p:txBody>
        </p:sp>
      </p:grpSp>
    </p:spTree>
    <p:extLst>
      <p:ext uri="{BB962C8B-B14F-4D97-AF65-F5344CB8AC3E}">
        <p14:creationId xmlns:p14="http://schemas.microsoft.com/office/powerpoint/2010/main" val="3060454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arn(inVertical)">
                                      <p:cBhvr>
                                        <p:cTn id="7" dur="1000"/>
                                        <p:tgtEl>
                                          <p:spTgt spid="28"/>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5" name="Round Same Side Corner Rectangle 34"/>
          <p:cNvSpPr/>
          <p:nvPr/>
        </p:nvSpPr>
        <p:spPr bwMode="auto">
          <a:xfrm rot="10800000" flipH="1">
            <a:off x="29029" y="-28841"/>
            <a:ext cx="9519706" cy="921310"/>
          </a:xfrm>
          <a:prstGeom prst="round2SameRect">
            <a:avLst>
              <a:gd name="adj1" fmla="val 35205"/>
              <a:gd name="adj2" fmla="val 0"/>
            </a:avLst>
          </a:prstGeom>
          <a:solidFill>
            <a:schemeClr val="accent5"/>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0" y="-106795"/>
            <a:ext cx="9683784" cy="1077218"/>
          </a:xfrm>
          <a:prstGeom prst="rect">
            <a:avLst/>
          </a:prstGeom>
          <a:noFill/>
        </p:spPr>
        <p:txBody>
          <a:bodyPr wrap="square" rtlCol="0">
            <a:spAutoFit/>
          </a:bodyPr>
          <a:lstStyle/>
          <a:p>
            <a:r>
              <a:rPr lang="id-ID" sz="3200" dirty="0" smtClean="0"/>
              <a:t>Algoritma </a:t>
            </a:r>
            <a:r>
              <a:rPr lang="id-ID" sz="3200" dirty="0"/>
              <a:t>u</a:t>
            </a:r>
            <a:r>
              <a:rPr lang="en-ID" sz="3200" dirty="0" err="1" smtClean="0"/>
              <a:t>ntuk</a:t>
            </a:r>
            <a:r>
              <a:rPr lang="en-ID" sz="3200" dirty="0" smtClean="0"/>
              <a:t> </a:t>
            </a:r>
            <a:r>
              <a:rPr lang="en-ID" sz="3200" dirty="0" err="1"/>
              <a:t>mencari</a:t>
            </a:r>
            <a:r>
              <a:rPr lang="en-ID" sz="3200" dirty="0"/>
              <a:t> </a:t>
            </a:r>
            <a:r>
              <a:rPr lang="en-ID" sz="3200" dirty="0" err="1"/>
              <a:t>sebuah</a:t>
            </a:r>
            <a:r>
              <a:rPr lang="en-ID" sz="3200" dirty="0"/>
              <a:t> </a:t>
            </a:r>
            <a:r>
              <a:rPr lang="en-ID" sz="3200" dirty="0" err="1"/>
              <a:t>pohon</a:t>
            </a:r>
            <a:r>
              <a:rPr lang="en-ID" sz="3200" dirty="0"/>
              <a:t> </a:t>
            </a:r>
            <a:r>
              <a:rPr lang="en-ID" sz="3200" dirty="0" err="1"/>
              <a:t>rentang</a:t>
            </a:r>
            <a:r>
              <a:rPr lang="en-ID" sz="3200" dirty="0"/>
              <a:t> minimal </a:t>
            </a:r>
            <a:r>
              <a:rPr lang="en-ID" sz="3200" dirty="0" err="1"/>
              <a:t>dari</a:t>
            </a:r>
            <a:r>
              <a:rPr lang="en-ID" sz="3200" dirty="0"/>
              <a:t> </a:t>
            </a:r>
            <a:r>
              <a:rPr lang="en-ID" sz="3200" dirty="0" err="1"/>
              <a:t>graf</a:t>
            </a:r>
            <a:r>
              <a:rPr lang="en-ID" sz="3200" dirty="0"/>
              <a:t> </a:t>
            </a:r>
            <a:r>
              <a:rPr lang="en-ID" sz="3200" dirty="0" err="1"/>
              <a:t>bobot</a:t>
            </a:r>
            <a:r>
              <a:rPr lang="en-ID" sz="3200" dirty="0"/>
              <a:t> G</a:t>
            </a:r>
            <a:endParaRPr lang="id-ID" sz="2800" dirty="0"/>
          </a:p>
        </p:txBody>
      </p:sp>
      <mc:AlternateContent xmlns:mc="http://schemas.openxmlformats.org/markup-compatibility/2006" xmlns:a14="http://schemas.microsoft.com/office/drawing/2010/main">
        <mc:Choice Requires="a14">
          <p:sp>
            <p:nvSpPr>
              <p:cNvPr id="2" name="TextBox 1"/>
              <p:cNvSpPr txBox="1"/>
              <p:nvPr/>
            </p:nvSpPr>
            <p:spPr>
              <a:xfrm>
                <a:off x="0" y="2879634"/>
                <a:ext cx="5786268" cy="3785652"/>
              </a:xfrm>
              <a:prstGeom prst="rect">
                <a:avLst/>
              </a:prstGeom>
              <a:solidFill>
                <a:srgbClr val="FFC000"/>
              </a:solidFill>
            </p:spPr>
            <p:txBody>
              <a:bodyPr wrap="square" rtlCol="0">
                <a:spAutoFit/>
              </a:bodyPr>
              <a:lstStyle/>
              <a:p>
                <a:pPr marL="1431925" indent="-1431925"/>
                <a:r>
                  <a:rPr lang="id-ID" sz="2000" dirty="0" smtClean="0"/>
                  <a:t>Langkah 1.  Pilih </a:t>
                </a:r>
                <a14:m>
                  <m:oMath xmlns:m="http://schemas.openxmlformats.org/officeDocument/2006/math">
                    <m:sSub>
                      <m:sSubPr>
                        <m:ctrlPr>
                          <a:rPr lang="id-ID" sz="2000" i="1">
                            <a:latin typeface="Cambria Math" panose="02040503050406030204" pitchFamily="18" charset="0"/>
                          </a:rPr>
                        </m:ctrlPr>
                      </m:sSubPr>
                      <m:e>
                        <m:r>
                          <a:rPr lang="id-ID" sz="2000" i="1">
                            <a:latin typeface="Cambria Math" panose="02040503050406030204" pitchFamily="18" charset="0"/>
                          </a:rPr>
                          <m:t>𝑒</m:t>
                        </m:r>
                      </m:e>
                      <m:sub>
                        <m:r>
                          <a:rPr lang="id-ID" sz="2000" i="1">
                            <a:latin typeface="Cambria Math" panose="02040503050406030204" pitchFamily="18" charset="0"/>
                          </a:rPr>
                          <m:t>1</m:t>
                        </m:r>
                      </m:sub>
                    </m:sSub>
                  </m:oMath>
                </a14:m>
                <a:r>
                  <a:rPr lang="id-ID" sz="2000" dirty="0"/>
                  <a:t>, sebuah sisi di G sehingga </a:t>
                </a:r>
                <a14:m>
                  <m:oMath xmlns:m="http://schemas.openxmlformats.org/officeDocument/2006/math">
                    <m:r>
                      <a:rPr lang="id-ID" sz="2000" i="1">
                        <a:latin typeface="Cambria Math" panose="02040503050406030204" pitchFamily="18" charset="0"/>
                      </a:rPr>
                      <m:t>𝑤</m:t>
                    </m:r>
                    <m:r>
                      <a:rPr lang="id-ID" sz="2000" i="1">
                        <a:latin typeface="Cambria Math" panose="02040503050406030204" pitchFamily="18" charset="0"/>
                      </a:rPr>
                      <m:t>(</m:t>
                    </m:r>
                    <m:sSub>
                      <m:sSubPr>
                        <m:ctrlPr>
                          <a:rPr lang="id-ID" sz="2000" i="1">
                            <a:latin typeface="Cambria Math" panose="02040503050406030204" pitchFamily="18" charset="0"/>
                          </a:rPr>
                        </m:ctrlPr>
                      </m:sSubPr>
                      <m:e>
                        <m:r>
                          <a:rPr lang="id-ID" sz="2000" i="1">
                            <a:latin typeface="Cambria Math" panose="02040503050406030204" pitchFamily="18" charset="0"/>
                          </a:rPr>
                          <m:t>𝑒</m:t>
                        </m:r>
                      </m:e>
                      <m:sub>
                        <m:r>
                          <a:rPr lang="id-ID" sz="2000" i="1">
                            <a:latin typeface="Cambria Math" panose="02040503050406030204" pitchFamily="18" charset="0"/>
                          </a:rPr>
                          <m:t>1</m:t>
                        </m:r>
                      </m:sub>
                    </m:sSub>
                    <m:r>
                      <a:rPr lang="id-ID" sz="2000" i="1">
                        <a:latin typeface="Cambria Math" panose="02040503050406030204" pitchFamily="18" charset="0"/>
                      </a:rPr>
                      <m:t>)</m:t>
                    </m:r>
                  </m:oMath>
                </a14:m>
                <a:r>
                  <a:rPr lang="id-ID" sz="2000" dirty="0"/>
                  <a:t> </a:t>
                </a:r>
                <a:r>
                  <a:rPr lang="id-ID" sz="2000" dirty="0" smtClean="0"/>
                  <a:t>sekecil </a:t>
                </a:r>
                <a:r>
                  <a:rPr lang="id-ID" sz="2000" dirty="0"/>
                  <a:t>mungkin dan </a:t>
                </a:r>
                <a14:m>
                  <m:oMath xmlns:m="http://schemas.openxmlformats.org/officeDocument/2006/math">
                    <m:sSub>
                      <m:sSubPr>
                        <m:ctrlPr>
                          <a:rPr lang="id-ID" sz="2000" i="1">
                            <a:latin typeface="Cambria Math" panose="02040503050406030204" pitchFamily="18" charset="0"/>
                          </a:rPr>
                        </m:ctrlPr>
                      </m:sSubPr>
                      <m:e>
                        <m:r>
                          <a:rPr lang="id-ID" sz="2000" i="1">
                            <a:latin typeface="Cambria Math" panose="02040503050406030204" pitchFamily="18" charset="0"/>
                          </a:rPr>
                          <m:t>𝑒</m:t>
                        </m:r>
                      </m:e>
                      <m:sub>
                        <m:r>
                          <a:rPr lang="id-ID" sz="2000" i="1">
                            <a:latin typeface="Cambria Math" panose="02040503050406030204" pitchFamily="18" charset="0"/>
                          </a:rPr>
                          <m:t>1</m:t>
                        </m:r>
                      </m:sub>
                    </m:sSub>
                  </m:oMath>
                </a14:m>
                <a:r>
                  <a:rPr lang="id-ID" sz="2000" dirty="0"/>
                  <a:t> bukan </a:t>
                </a:r>
                <a:r>
                  <a:rPr lang="en-ID" sz="2000" dirty="0"/>
                  <a:t>loop</a:t>
                </a:r>
                <a:r>
                  <a:rPr lang="id-ID" sz="2000" dirty="0" smtClean="0"/>
                  <a:t>.</a:t>
                </a:r>
              </a:p>
              <a:p>
                <a:pPr marL="1431925" indent="-1431925"/>
                <a:r>
                  <a:rPr lang="id-ID" sz="2000" dirty="0" smtClean="0"/>
                  <a:t>Langkah </a:t>
                </a:r>
                <a:r>
                  <a:rPr lang="id-ID" sz="2000" dirty="0"/>
                  <a:t>2. Jika sisi-sisi </a:t>
                </a:r>
                <a14:m>
                  <m:oMath xmlns:m="http://schemas.openxmlformats.org/officeDocument/2006/math">
                    <m:sSub>
                      <m:sSubPr>
                        <m:ctrlPr>
                          <a:rPr lang="id-ID" sz="2000" i="1">
                            <a:latin typeface="Cambria Math" panose="02040503050406030204" pitchFamily="18" charset="0"/>
                          </a:rPr>
                        </m:ctrlPr>
                      </m:sSubPr>
                      <m:e>
                        <m:r>
                          <a:rPr lang="id-ID" sz="2000" i="1">
                            <a:latin typeface="Cambria Math" panose="02040503050406030204" pitchFamily="18" charset="0"/>
                          </a:rPr>
                          <m:t>𝑒</m:t>
                        </m:r>
                      </m:e>
                      <m:sub>
                        <m:r>
                          <a:rPr lang="id-ID" sz="2000" i="1">
                            <a:latin typeface="Cambria Math" panose="02040503050406030204" pitchFamily="18" charset="0"/>
                          </a:rPr>
                          <m:t>1</m:t>
                        </m:r>
                      </m:sub>
                    </m:sSub>
                    <m:r>
                      <a:rPr lang="id-ID" sz="2000" i="1">
                        <a:latin typeface="Cambria Math" panose="02040503050406030204" pitchFamily="18" charset="0"/>
                      </a:rPr>
                      <m:t>, </m:t>
                    </m:r>
                    <m:sSub>
                      <m:sSubPr>
                        <m:ctrlPr>
                          <a:rPr lang="id-ID" sz="2000" i="1">
                            <a:latin typeface="Cambria Math" panose="02040503050406030204" pitchFamily="18" charset="0"/>
                          </a:rPr>
                        </m:ctrlPr>
                      </m:sSubPr>
                      <m:e>
                        <m:r>
                          <a:rPr lang="id-ID" sz="2000" i="1">
                            <a:latin typeface="Cambria Math" panose="02040503050406030204" pitchFamily="18" charset="0"/>
                          </a:rPr>
                          <m:t>𝑒</m:t>
                        </m:r>
                      </m:e>
                      <m:sub>
                        <m:r>
                          <a:rPr lang="id-ID" sz="2000" i="1">
                            <a:latin typeface="Cambria Math" panose="02040503050406030204" pitchFamily="18" charset="0"/>
                          </a:rPr>
                          <m:t>2</m:t>
                        </m:r>
                      </m:sub>
                    </m:sSub>
                    <m:r>
                      <a:rPr lang="id-ID" sz="2000" i="1">
                        <a:latin typeface="Cambria Math" panose="02040503050406030204" pitchFamily="18" charset="0"/>
                      </a:rPr>
                      <m:t>,…,</m:t>
                    </m:r>
                    <m:sSub>
                      <m:sSubPr>
                        <m:ctrlPr>
                          <a:rPr lang="id-ID" sz="2000" i="1">
                            <a:latin typeface="Cambria Math" panose="02040503050406030204" pitchFamily="18" charset="0"/>
                          </a:rPr>
                        </m:ctrlPr>
                      </m:sSubPr>
                      <m:e>
                        <m:r>
                          <a:rPr lang="id-ID" sz="2000" i="1">
                            <a:latin typeface="Cambria Math" panose="02040503050406030204" pitchFamily="18" charset="0"/>
                          </a:rPr>
                          <m:t>𝑒</m:t>
                        </m:r>
                      </m:e>
                      <m:sub>
                        <m:r>
                          <a:rPr lang="id-ID" sz="2000" i="1">
                            <a:latin typeface="Cambria Math" panose="02040503050406030204" pitchFamily="18" charset="0"/>
                          </a:rPr>
                          <m:t>𝑖</m:t>
                        </m:r>
                      </m:sub>
                    </m:sSub>
                  </m:oMath>
                </a14:m>
                <a:r>
                  <a:rPr lang="id-ID" sz="2000" dirty="0"/>
                  <a:t> telah dipilih, lalu pilih sebuah sisi </a:t>
                </a:r>
                <a14:m>
                  <m:oMath xmlns:m="http://schemas.openxmlformats.org/officeDocument/2006/math">
                    <m:sSub>
                      <m:sSubPr>
                        <m:ctrlPr>
                          <a:rPr lang="id-ID" sz="2000" i="1">
                            <a:latin typeface="Cambria Math" panose="02040503050406030204" pitchFamily="18" charset="0"/>
                          </a:rPr>
                        </m:ctrlPr>
                      </m:sSubPr>
                      <m:e>
                        <m:r>
                          <a:rPr lang="id-ID" sz="2000" i="1">
                            <a:latin typeface="Cambria Math" panose="02040503050406030204" pitchFamily="18" charset="0"/>
                          </a:rPr>
                          <m:t>𝑒</m:t>
                        </m:r>
                      </m:e>
                      <m:sub>
                        <m:r>
                          <a:rPr lang="id-ID" sz="2000" i="1">
                            <a:latin typeface="Cambria Math" panose="02040503050406030204" pitchFamily="18" charset="0"/>
                          </a:rPr>
                          <m:t>𝑖</m:t>
                        </m:r>
                        <m:r>
                          <a:rPr lang="id-ID" sz="2000" i="1">
                            <a:latin typeface="Cambria Math" panose="02040503050406030204" pitchFamily="18" charset="0"/>
                          </a:rPr>
                          <m:t>+1</m:t>
                        </m:r>
                      </m:sub>
                    </m:sSub>
                  </m:oMath>
                </a14:m>
                <a:r>
                  <a:rPr lang="id-ID" sz="2000" dirty="0"/>
                  <a:t>, yang belum </a:t>
                </a:r>
                <a:r>
                  <a:rPr lang="en-ID" sz="2000" dirty="0" err="1"/>
                  <a:t>ter</a:t>
                </a:r>
                <a:r>
                  <a:rPr lang="id-ID" sz="2000" dirty="0"/>
                  <a:t>pilih sedemikian sehingga </a:t>
                </a:r>
                <a:r>
                  <a:rPr lang="en-ID" sz="2000" dirty="0" smtClean="0"/>
                  <a:t>s</a:t>
                </a:r>
                <a:r>
                  <a:rPr lang="id-ID" sz="2000" dirty="0"/>
                  <a:t>ubgra</a:t>
                </a:r>
                <a:r>
                  <a:rPr lang="en-ID" sz="2000" dirty="0"/>
                  <a:t>f  </a:t>
                </a:r>
                <a:r>
                  <a:rPr lang="en-ID" sz="2000" dirty="0" err="1"/>
                  <a:t>dari</a:t>
                </a:r>
                <a:r>
                  <a:rPr lang="en-ID" sz="2000" dirty="0"/>
                  <a:t> G yang </a:t>
                </a:r>
                <a:r>
                  <a:rPr lang="en-ID" sz="2000" dirty="0" err="1"/>
                  <a:t>dikonstruksi</a:t>
                </a:r>
                <a:r>
                  <a:rPr lang="en-ID" sz="2000" dirty="0"/>
                  <a:t> </a:t>
                </a:r>
                <a:r>
                  <a:rPr lang="en-ID" sz="2000" dirty="0" err="1"/>
                  <a:t>sisi-sisi</a:t>
                </a:r>
                <a:r>
                  <a:rPr lang="en-ID" sz="2000" dirty="0"/>
                  <a:t> </a:t>
                </a:r>
                <a14:m>
                  <m:oMath xmlns:m="http://schemas.openxmlformats.org/officeDocument/2006/math">
                    <m:sSub>
                      <m:sSubPr>
                        <m:ctrlPr>
                          <a:rPr lang="id-ID" sz="2000" i="1">
                            <a:latin typeface="Cambria Math" panose="02040503050406030204" pitchFamily="18" charset="0"/>
                          </a:rPr>
                        </m:ctrlPr>
                      </m:sSubPr>
                      <m:e>
                        <m:r>
                          <a:rPr lang="id-ID" sz="2000" i="1">
                            <a:latin typeface="Cambria Math" panose="02040503050406030204" pitchFamily="18" charset="0"/>
                          </a:rPr>
                          <m:t>𝑒</m:t>
                        </m:r>
                      </m:e>
                      <m:sub>
                        <m:r>
                          <a:rPr lang="id-ID" sz="2000" i="1">
                            <a:latin typeface="Cambria Math" panose="02040503050406030204" pitchFamily="18" charset="0"/>
                          </a:rPr>
                          <m:t>1</m:t>
                        </m:r>
                      </m:sub>
                    </m:sSub>
                    <m:r>
                      <a:rPr lang="id-ID" sz="2000" i="1">
                        <a:latin typeface="Cambria Math" panose="02040503050406030204" pitchFamily="18" charset="0"/>
                      </a:rPr>
                      <m:t>, </m:t>
                    </m:r>
                    <m:sSub>
                      <m:sSubPr>
                        <m:ctrlPr>
                          <a:rPr lang="id-ID" sz="2000" i="1">
                            <a:latin typeface="Cambria Math" panose="02040503050406030204" pitchFamily="18" charset="0"/>
                          </a:rPr>
                        </m:ctrlPr>
                      </m:sSubPr>
                      <m:e>
                        <m:r>
                          <a:rPr lang="id-ID" sz="2000" i="1">
                            <a:latin typeface="Cambria Math" panose="02040503050406030204" pitchFamily="18" charset="0"/>
                          </a:rPr>
                          <m:t>𝑒</m:t>
                        </m:r>
                      </m:e>
                      <m:sub>
                        <m:r>
                          <a:rPr lang="id-ID" sz="2000" i="1">
                            <a:latin typeface="Cambria Math" panose="02040503050406030204" pitchFamily="18" charset="0"/>
                          </a:rPr>
                          <m:t>2</m:t>
                        </m:r>
                      </m:sub>
                    </m:sSub>
                    <m:r>
                      <a:rPr lang="id-ID" sz="2000" i="1">
                        <a:latin typeface="Cambria Math" panose="02040503050406030204" pitchFamily="18" charset="0"/>
                      </a:rPr>
                      <m:t>,…,</m:t>
                    </m:r>
                    <m:sSub>
                      <m:sSubPr>
                        <m:ctrlPr>
                          <a:rPr lang="id-ID" sz="2000" i="1">
                            <a:latin typeface="Cambria Math" panose="02040503050406030204" pitchFamily="18" charset="0"/>
                          </a:rPr>
                        </m:ctrlPr>
                      </m:sSubPr>
                      <m:e>
                        <m:r>
                          <a:rPr lang="id-ID" sz="2000" i="1">
                            <a:latin typeface="Cambria Math" panose="02040503050406030204" pitchFamily="18" charset="0"/>
                          </a:rPr>
                          <m:t>𝑒</m:t>
                        </m:r>
                      </m:e>
                      <m:sub>
                        <m:r>
                          <a:rPr lang="id-ID" sz="2000" i="1">
                            <a:latin typeface="Cambria Math" panose="02040503050406030204" pitchFamily="18" charset="0"/>
                          </a:rPr>
                          <m:t>𝑖</m:t>
                        </m:r>
                      </m:sub>
                    </m:sSub>
                  </m:oMath>
                </a14:m>
                <a:r>
                  <a:rPr lang="id-ID" sz="2000" dirty="0"/>
                  <a:t> </a:t>
                </a:r>
                <a:r>
                  <a:rPr lang="en-ID" sz="2000" dirty="0"/>
                  <a:t>yang </a:t>
                </a:r>
                <a:r>
                  <a:rPr lang="en-ID" sz="2000" dirty="0" err="1"/>
                  <a:t>telah</a:t>
                </a:r>
                <a:r>
                  <a:rPr lang="en-ID" sz="2000" dirty="0"/>
                  <a:t> </a:t>
                </a:r>
                <a:r>
                  <a:rPr lang="en-ID" sz="2000" dirty="0" err="1"/>
                  <a:t>terpilih</a:t>
                </a:r>
                <a:r>
                  <a:rPr lang="en-ID" sz="2000" dirty="0"/>
                  <a:t> </a:t>
                </a:r>
                <a:r>
                  <a:rPr lang="en-ID" sz="2000" dirty="0" err="1"/>
                  <a:t>tersebut</a:t>
                </a:r>
                <a:r>
                  <a:rPr lang="en-ID" sz="2000" dirty="0"/>
                  <a:t> </a:t>
                </a:r>
                <a:r>
                  <a:rPr lang="en-ID" sz="2000" dirty="0" err="1"/>
                  <a:t>tidak</a:t>
                </a:r>
                <a:r>
                  <a:rPr lang="en-ID" sz="2000" dirty="0"/>
                  <a:t> </a:t>
                </a:r>
                <a:r>
                  <a:rPr lang="en-ID" sz="2000" dirty="0" err="1"/>
                  <a:t>memiliki</a:t>
                </a:r>
                <a:r>
                  <a:rPr lang="en-ID" sz="2000" dirty="0"/>
                  <a:t> </a:t>
                </a:r>
                <a:r>
                  <a:rPr lang="en-ID" sz="2000" dirty="0" err="1"/>
                  <a:t>sikel</a:t>
                </a:r>
                <a:r>
                  <a:rPr lang="en-ID" sz="2000" dirty="0"/>
                  <a:t> </a:t>
                </a:r>
                <a:r>
                  <a:rPr lang="en-ID" sz="2000" dirty="0" err="1"/>
                  <a:t>dan</a:t>
                </a:r>
                <a:r>
                  <a:rPr lang="id-ID" sz="2000" dirty="0"/>
                  <a:t> </a:t>
                </a:r>
                <a14:m>
                  <m:oMath xmlns:m="http://schemas.openxmlformats.org/officeDocument/2006/math">
                    <m:r>
                      <a:rPr lang="id-ID" sz="2000" i="1">
                        <a:latin typeface="Cambria Math" panose="02040503050406030204" pitchFamily="18" charset="0"/>
                      </a:rPr>
                      <m:t>𝑤</m:t>
                    </m:r>
                    <m:r>
                      <a:rPr lang="id-ID" sz="2000" i="1">
                        <a:latin typeface="Cambria Math" panose="02040503050406030204" pitchFamily="18" charset="0"/>
                      </a:rPr>
                      <m:t>(</m:t>
                    </m:r>
                    <m:sSub>
                      <m:sSubPr>
                        <m:ctrlPr>
                          <a:rPr lang="id-ID" sz="2000" i="1">
                            <a:latin typeface="Cambria Math" panose="02040503050406030204" pitchFamily="18" charset="0"/>
                          </a:rPr>
                        </m:ctrlPr>
                      </m:sSubPr>
                      <m:e>
                        <m:r>
                          <a:rPr lang="id-ID" sz="2000" i="1">
                            <a:latin typeface="Cambria Math" panose="02040503050406030204" pitchFamily="18" charset="0"/>
                          </a:rPr>
                          <m:t>𝑒</m:t>
                        </m:r>
                      </m:e>
                      <m:sub>
                        <m:r>
                          <a:rPr lang="id-ID" sz="2000" i="1">
                            <a:latin typeface="Cambria Math" panose="02040503050406030204" pitchFamily="18" charset="0"/>
                          </a:rPr>
                          <m:t>𝑖</m:t>
                        </m:r>
                        <m:r>
                          <a:rPr lang="id-ID" sz="2000" i="1">
                            <a:latin typeface="Cambria Math" panose="02040503050406030204" pitchFamily="18" charset="0"/>
                          </a:rPr>
                          <m:t>+1</m:t>
                        </m:r>
                      </m:sub>
                    </m:sSub>
                    <m:r>
                      <a:rPr lang="id-ID" sz="2000" i="1">
                        <a:latin typeface="Cambria Math" panose="02040503050406030204" pitchFamily="18" charset="0"/>
                      </a:rPr>
                      <m:t>)</m:t>
                    </m:r>
                  </m:oMath>
                </a14:m>
                <a:r>
                  <a:rPr lang="id-ID" sz="2000" dirty="0"/>
                  <a:t> adalah sekecil </a:t>
                </a:r>
                <a:r>
                  <a:rPr lang="id-ID" sz="2000" dirty="0" smtClean="0"/>
                  <a:t>mungkin.</a:t>
                </a:r>
              </a:p>
              <a:p>
                <a:pPr marL="1431925" indent="-1431925"/>
                <a:r>
                  <a:rPr lang="id-ID" sz="2000" dirty="0" smtClean="0"/>
                  <a:t>Langkah </a:t>
                </a:r>
                <a:r>
                  <a:rPr lang="id-ID" sz="2000" dirty="0"/>
                  <a:t>3.  Jika G memiliki </a:t>
                </a:r>
                <a14:m>
                  <m:oMath xmlns:m="http://schemas.openxmlformats.org/officeDocument/2006/math">
                    <m:r>
                      <a:rPr lang="id-ID" sz="2000" i="1">
                        <a:latin typeface="Cambria Math" panose="02040503050406030204" pitchFamily="18" charset="0"/>
                      </a:rPr>
                      <m:t>𝑛</m:t>
                    </m:r>
                  </m:oMath>
                </a14:m>
                <a:r>
                  <a:rPr lang="id-ID" sz="2000" dirty="0"/>
                  <a:t> titik, hentikan langkah </a:t>
                </a:r>
                <a:r>
                  <a:rPr lang="en-ID" sz="2000" dirty="0" err="1"/>
                  <a:t>tersebut</a:t>
                </a:r>
                <a:r>
                  <a:rPr lang="id-ID" sz="2000" dirty="0"/>
                  <a:t> setelah memilih </a:t>
                </a:r>
                <a14:m>
                  <m:oMath xmlns:m="http://schemas.openxmlformats.org/officeDocument/2006/math">
                    <m:r>
                      <a:rPr lang="id-ID" sz="2000" i="1">
                        <a:latin typeface="Cambria Math" panose="02040503050406030204" pitchFamily="18" charset="0"/>
                      </a:rPr>
                      <m:t>𝑛</m:t>
                    </m:r>
                    <m:r>
                      <a:rPr lang="id-ID" sz="2000" i="1">
                        <a:latin typeface="Cambria Math" panose="02040503050406030204" pitchFamily="18" charset="0"/>
                      </a:rPr>
                      <m:t>−1</m:t>
                    </m:r>
                  </m:oMath>
                </a14:m>
                <a:r>
                  <a:rPr lang="id-ID" sz="2000" dirty="0"/>
                  <a:t> sisi. Jika tidak</a:t>
                </a:r>
                <a:r>
                  <a:rPr lang="en-ID" sz="2000" dirty="0"/>
                  <a:t>,</a:t>
                </a:r>
                <a:r>
                  <a:rPr lang="id-ID" sz="2000" dirty="0"/>
                  <a:t> ulangi langkah 2.</a:t>
                </a:r>
              </a:p>
            </p:txBody>
          </p:sp>
        </mc:Choice>
        <mc:Fallback xmlns="">
          <p:sp>
            <p:nvSpPr>
              <p:cNvPr id="2" name="TextBox 1"/>
              <p:cNvSpPr txBox="1">
                <a:spLocks noRot="1" noChangeAspect="1" noMove="1" noResize="1" noEditPoints="1" noAdjustHandles="1" noChangeArrowheads="1" noChangeShapeType="1" noTextEdit="1"/>
              </p:cNvSpPr>
              <p:nvPr/>
            </p:nvSpPr>
            <p:spPr>
              <a:xfrm>
                <a:off x="0" y="2879634"/>
                <a:ext cx="5786268" cy="3785652"/>
              </a:xfrm>
              <a:prstGeom prst="rect">
                <a:avLst/>
              </a:prstGeom>
              <a:blipFill rotWithShape="0">
                <a:blip r:embed="rId3"/>
                <a:stretch>
                  <a:fillRect l="-1054" t="-805" r="-843" b="-1932"/>
                </a:stretch>
              </a:blipFill>
            </p:spPr>
            <p:txBody>
              <a:bodyPr/>
              <a:lstStyle/>
              <a:p>
                <a:r>
                  <a:rPr lang="id-ID">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6405732" y="1282659"/>
                <a:ext cx="5786268" cy="5382627"/>
              </a:xfrm>
              <a:prstGeom prst="rect">
                <a:avLst/>
              </a:prstGeom>
              <a:solidFill>
                <a:schemeClr val="accent4">
                  <a:lumMod val="75000"/>
                </a:schemeClr>
              </a:solidFill>
            </p:spPr>
            <p:txBody>
              <a:bodyPr wrap="square" rtlCol="0">
                <a:spAutoFit/>
              </a:bodyPr>
              <a:lstStyle/>
              <a:p>
                <a:r>
                  <a:rPr lang="id-ID" sz="2000" dirty="0"/>
                  <a:t>Langkah 1.  </a:t>
                </a:r>
                <a:r>
                  <a:rPr lang="id-ID" sz="2000" dirty="0" smtClean="0"/>
                  <a:t>Pilih </a:t>
                </a:r>
                <a:r>
                  <a:rPr lang="id-ID" sz="2000" dirty="0"/>
                  <a:t>sebarang titik </a:t>
                </a:r>
                <a14:m>
                  <m:oMath xmlns:m="http://schemas.openxmlformats.org/officeDocument/2006/math">
                    <m:sSub>
                      <m:sSubPr>
                        <m:ctrlPr>
                          <a:rPr lang="id-ID" sz="2000" i="1">
                            <a:latin typeface="Cambria Math" panose="02040503050406030204" pitchFamily="18" charset="0"/>
                          </a:rPr>
                        </m:ctrlPr>
                      </m:sSubPr>
                      <m:e>
                        <m:r>
                          <a:rPr lang="id-ID" sz="2000" i="1">
                            <a:latin typeface="Cambria Math" panose="02040503050406030204" pitchFamily="18" charset="0"/>
                          </a:rPr>
                          <m:t>𝑣</m:t>
                        </m:r>
                      </m:e>
                      <m:sub>
                        <m:r>
                          <a:rPr lang="id-ID" sz="2000" i="1">
                            <a:latin typeface="Cambria Math" panose="02040503050406030204" pitchFamily="18" charset="0"/>
                          </a:rPr>
                          <m:t>1</m:t>
                        </m:r>
                      </m:sub>
                    </m:sSub>
                  </m:oMath>
                </a14:m>
                <a:r>
                  <a:rPr lang="id-ID" sz="2000" dirty="0"/>
                  <a:t> di G</a:t>
                </a:r>
              </a:p>
              <a:p>
                <a:pPr marL="1438275" indent="-1438275"/>
                <a:r>
                  <a:rPr lang="id-ID" sz="2000" dirty="0"/>
                  <a:t>Langkah 2.  Pilih sebuah sisi </a:t>
                </a:r>
                <a14:m>
                  <m:oMath xmlns:m="http://schemas.openxmlformats.org/officeDocument/2006/math">
                    <m:sSub>
                      <m:sSubPr>
                        <m:ctrlPr>
                          <a:rPr lang="id-ID" sz="2000" i="1">
                            <a:latin typeface="Cambria Math" panose="02040503050406030204" pitchFamily="18" charset="0"/>
                          </a:rPr>
                        </m:ctrlPr>
                      </m:sSubPr>
                      <m:e>
                        <m:r>
                          <a:rPr lang="id-ID" sz="2000" i="1">
                            <a:latin typeface="Cambria Math" panose="02040503050406030204" pitchFamily="18" charset="0"/>
                          </a:rPr>
                          <m:t>𝑒</m:t>
                        </m:r>
                      </m:e>
                      <m:sub>
                        <m:r>
                          <a:rPr lang="id-ID" sz="2000" i="1">
                            <a:latin typeface="Cambria Math" panose="02040503050406030204" pitchFamily="18" charset="0"/>
                          </a:rPr>
                          <m:t>1</m:t>
                        </m:r>
                      </m:sub>
                    </m:sSub>
                    <m:r>
                      <a:rPr lang="id-ID" sz="2000" i="1">
                        <a:latin typeface="Cambria Math" panose="02040503050406030204" pitchFamily="18" charset="0"/>
                      </a:rPr>
                      <m:t>=</m:t>
                    </m:r>
                    <m:sSub>
                      <m:sSubPr>
                        <m:ctrlPr>
                          <a:rPr lang="id-ID" sz="2000" i="1">
                            <a:latin typeface="Cambria Math" panose="02040503050406030204" pitchFamily="18" charset="0"/>
                          </a:rPr>
                        </m:ctrlPr>
                      </m:sSubPr>
                      <m:e>
                        <m:r>
                          <a:rPr lang="id-ID" sz="2000" i="1">
                            <a:latin typeface="Cambria Math" panose="02040503050406030204" pitchFamily="18" charset="0"/>
                          </a:rPr>
                          <m:t>𝑣</m:t>
                        </m:r>
                      </m:e>
                      <m:sub>
                        <m:r>
                          <a:rPr lang="id-ID" sz="2000" i="1">
                            <a:latin typeface="Cambria Math" panose="02040503050406030204" pitchFamily="18" charset="0"/>
                          </a:rPr>
                          <m:t>1</m:t>
                        </m:r>
                      </m:sub>
                    </m:sSub>
                    <m:sSub>
                      <m:sSubPr>
                        <m:ctrlPr>
                          <a:rPr lang="id-ID" sz="2000" i="1">
                            <a:latin typeface="Cambria Math" panose="02040503050406030204" pitchFamily="18" charset="0"/>
                          </a:rPr>
                        </m:ctrlPr>
                      </m:sSubPr>
                      <m:e>
                        <m:r>
                          <a:rPr lang="id-ID" sz="2000" i="1">
                            <a:latin typeface="Cambria Math" panose="02040503050406030204" pitchFamily="18" charset="0"/>
                          </a:rPr>
                          <m:t>𝑣</m:t>
                        </m:r>
                      </m:e>
                      <m:sub>
                        <m:r>
                          <a:rPr lang="id-ID" sz="2000" i="1">
                            <a:latin typeface="Cambria Math" panose="02040503050406030204" pitchFamily="18" charset="0"/>
                          </a:rPr>
                          <m:t>2</m:t>
                        </m:r>
                      </m:sub>
                    </m:sSub>
                  </m:oMath>
                </a14:m>
                <a:r>
                  <a:rPr lang="id-ID" sz="2000" dirty="0"/>
                  <a:t> di G sehingga </a:t>
                </a:r>
                <a14:m>
                  <m:oMath xmlns:m="http://schemas.openxmlformats.org/officeDocument/2006/math">
                    <m:sSub>
                      <m:sSubPr>
                        <m:ctrlPr>
                          <a:rPr lang="id-ID" sz="2000" i="1">
                            <a:latin typeface="Cambria Math" panose="02040503050406030204" pitchFamily="18" charset="0"/>
                          </a:rPr>
                        </m:ctrlPr>
                      </m:sSubPr>
                      <m:e>
                        <m:r>
                          <a:rPr lang="id-ID" sz="2000" i="1">
                            <a:latin typeface="Cambria Math" panose="02040503050406030204" pitchFamily="18" charset="0"/>
                          </a:rPr>
                          <m:t>𝑣</m:t>
                        </m:r>
                      </m:e>
                      <m:sub>
                        <m:r>
                          <a:rPr lang="id-ID" sz="2000" i="1">
                            <a:latin typeface="Cambria Math" panose="02040503050406030204" pitchFamily="18" charset="0"/>
                          </a:rPr>
                          <m:t>2</m:t>
                        </m:r>
                      </m:sub>
                    </m:sSub>
                    <m:r>
                      <a:rPr lang="id-ID" sz="2000" i="1">
                        <a:latin typeface="Cambria Math" panose="02040503050406030204" pitchFamily="18" charset="0"/>
                      </a:rPr>
                      <m:t>≠</m:t>
                    </m:r>
                    <m:sSub>
                      <m:sSubPr>
                        <m:ctrlPr>
                          <a:rPr lang="id-ID" sz="2000" i="1">
                            <a:latin typeface="Cambria Math" panose="02040503050406030204" pitchFamily="18" charset="0"/>
                          </a:rPr>
                        </m:ctrlPr>
                      </m:sSubPr>
                      <m:e>
                        <m:r>
                          <a:rPr lang="id-ID" sz="2000" i="1">
                            <a:latin typeface="Cambria Math" panose="02040503050406030204" pitchFamily="18" charset="0"/>
                          </a:rPr>
                          <m:t>𝑣</m:t>
                        </m:r>
                      </m:e>
                      <m:sub>
                        <m:r>
                          <a:rPr lang="id-ID" sz="2000" i="1">
                            <a:latin typeface="Cambria Math" panose="02040503050406030204" pitchFamily="18" charset="0"/>
                          </a:rPr>
                          <m:t>1</m:t>
                        </m:r>
                      </m:sub>
                    </m:sSub>
                  </m:oMath>
                </a14:m>
                <a:r>
                  <a:rPr lang="id-ID" sz="2000" dirty="0"/>
                  <a:t> dan </a:t>
                </a:r>
                <a14:m>
                  <m:oMath xmlns:m="http://schemas.openxmlformats.org/officeDocument/2006/math">
                    <m:sSub>
                      <m:sSubPr>
                        <m:ctrlPr>
                          <a:rPr lang="id-ID" sz="2000" i="1">
                            <a:latin typeface="Cambria Math" panose="02040503050406030204" pitchFamily="18" charset="0"/>
                          </a:rPr>
                        </m:ctrlPr>
                      </m:sSubPr>
                      <m:e>
                        <m:r>
                          <a:rPr lang="id-ID" sz="2000" i="1">
                            <a:latin typeface="Cambria Math" panose="02040503050406030204" pitchFamily="18" charset="0"/>
                          </a:rPr>
                          <m:t>𝑒</m:t>
                        </m:r>
                      </m:e>
                      <m:sub>
                        <m:r>
                          <a:rPr lang="id-ID" sz="2000" i="1">
                            <a:latin typeface="Cambria Math" panose="02040503050406030204" pitchFamily="18" charset="0"/>
                          </a:rPr>
                          <m:t>1</m:t>
                        </m:r>
                      </m:sub>
                    </m:sSub>
                  </m:oMath>
                </a14:m>
                <a:r>
                  <a:rPr lang="id-ID" sz="2000" dirty="0"/>
                  <a:t> memiliki bobot terkecil di antara sisi</a:t>
                </a:r>
                <a:r>
                  <a:rPr lang="en-ID" sz="2000" dirty="0"/>
                  <a:t>-</a:t>
                </a:r>
                <a:r>
                  <a:rPr lang="en-ID" sz="2000" dirty="0" err="1"/>
                  <a:t>sisi</a:t>
                </a:r>
                <a:r>
                  <a:rPr lang="id-ID" sz="2000" dirty="0"/>
                  <a:t> G yang </a:t>
                </a:r>
                <a:r>
                  <a:rPr lang="en-ID" sz="2000" dirty="0" err="1"/>
                  <a:t>terkait</a:t>
                </a:r>
                <a:r>
                  <a:rPr lang="id-ID" sz="2000" dirty="0"/>
                  <a:t> dengan </a:t>
                </a:r>
                <a14:m>
                  <m:oMath xmlns:m="http://schemas.openxmlformats.org/officeDocument/2006/math">
                    <m:sSub>
                      <m:sSubPr>
                        <m:ctrlPr>
                          <a:rPr lang="id-ID" sz="2000" i="1">
                            <a:latin typeface="Cambria Math" panose="02040503050406030204" pitchFamily="18" charset="0"/>
                          </a:rPr>
                        </m:ctrlPr>
                      </m:sSubPr>
                      <m:e>
                        <m:r>
                          <a:rPr lang="id-ID" sz="2000" i="1">
                            <a:latin typeface="Cambria Math" panose="02040503050406030204" pitchFamily="18" charset="0"/>
                          </a:rPr>
                          <m:t>𝑣</m:t>
                        </m:r>
                      </m:e>
                      <m:sub>
                        <m:r>
                          <a:rPr lang="id-ID" sz="2000" i="1">
                            <a:latin typeface="Cambria Math" panose="02040503050406030204" pitchFamily="18" charset="0"/>
                          </a:rPr>
                          <m:t>1</m:t>
                        </m:r>
                      </m:sub>
                    </m:sSub>
                  </m:oMath>
                </a14:m>
                <a:r>
                  <a:rPr lang="id-ID" sz="2000" dirty="0" smtClean="0"/>
                  <a:t>.</a:t>
                </a:r>
              </a:p>
              <a:p>
                <a:pPr marL="1438275" indent="-1438275"/>
                <a:r>
                  <a:rPr lang="id-ID" sz="2000" dirty="0" smtClean="0"/>
                  <a:t>Langkah </a:t>
                </a:r>
                <a:r>
                  <a:rPr lang="id-ID" sz="2000" dirty="0"/>
                  <a:t>3. Jika sisi </a:t>
                </a:r>
                <a14:m>
                  <m:oMath xmlns:m="http://schemas.openxmlformats.org/officeDocument/2006/math">
                    <m:sSub>
                      <m:sSubPr>
                        <m:ctrlPr>
                          <a:rPr lang="id-ID" sz="2000" i="1">
                            <a:latin typeface="Cambria Math" panose="02040503050406030204" pitchFamily="18" charset="0"/>
                          </a:rPr>
                        </m:ctrlPr>
                      </m:sSubPr>
                      <m:e>
                        <m:r>
                          <a:rPr lang="id-ID" sz="2000" i="1">
                            <a:latin typeface="Cambria Math" panose="02040503050406030204" pitchFamily="18" charset="0"/>
                          </a:rPr>
                          <m:t>𝑒</m:t>
                        </m:r>
                      </m:e>
                      <m:sub>
                        <m:r>
                          <a:rPr lang="id-ID" sz="2000" i="1">
                            <a:latin typeface="Cambria Math" panose="02040503050406030204" pitchFamily="18" charset="0"/>
                          </a:rPr>
                          <m:t>1</m:t>
                        </m:r>
                      </m:sub>
                    </m:sSub>
                    <m:r>
                      <a:rPr lang="id-ID" sz="2000" i="1">
                        <a:latin typeface="Cambria Math" panose="02040503050406030204" pitchFamily="18" charset="0"/>
                      </a:rPr>
                      <m:t>, </m:t>
                    </m:r>
                    <m:sSub>
                      <m:sSubPr>
                        <m:ctrlPr>
                          <a:rPr lang="id-ID" sz="2000" i="1">
                            <a:latin typeface="Cambria Math" panose="02040503050406030204" pitchFamily="18" charset="0"/>
                          </a:rPr>
                        </m:ctrlPr>
                      </m:sSubPr>
                      <m:e>
                        <m:r>
                          <a:rPr lang="id-ID" sz="2000" i="1">
                            <a:latin typeface="Cambria Math" panose="02040503050406030204" pitchFamily="18" charset="0"/>
                          </a:rPr>
                          <m:t>𝑒</m:t>
                        </m:r>
                      </m:e>
                      <m:sub>
                        <m:r>
                          <a:rPr lang="id-ID" sz="2000" i="1">
                            <a:latin typeface="Cambria Math" panose="02040503050406030204" pitchFamily="18" charset="0"/>
                          </a:rPr>
                          <m:t>2</m:t>
                        </m:r>
                      </m:sub>
                    </m:sSub>
                    <m:r>
                      <a:rPr lang="id-ID" sz="2000" i="1">
                        <a:latin typeface="Cambria Math" panose="02040503050406030204" pitchFamily="18" charset="0"/>
                      </a:rPr>
                      <m:t>,…,</m:t>
                    </m:r>
                    <m:sSub>
                      <m:sSubPr>
                        <m:ctrlPr>
                          <a:rPr lang="id-ID" sz="2000" i="1">
                            <a:latin typeface="Cambria Math" panose="02040503050406030204" pitchFamily="18" charset="0"/>
                          </a:rPr>
                        </m:ctrlPr>
                      </m:sSubPr>
                      <m:e>
                        <m:r>
                          <a:rPr lang="id-ID" sz="2000" i="1">
                            <a:latin typeface="Cambria Math" panose="02040503050406030204" pitchFamily="18" charset="0"/>
                          </a:rPr>
                          <m:t>𝑒</m:t>
                        </m:r>
                      </m:e>
                      <m:sub>
                        <m:r>
                          <a:rPr lang="id-ID" sz="2000" i="1">
                            <a:latin typeface="Cambria Math" panose="02040503050406030204" pitchFamily="18" charset="0"/>
                          </a:rPr>
                          <m:t>𝑖</m:t>
                        </m:r>
                      </m:sub>
                    </m:sSub>
                  </m:oMath>
                </a14:m>
                <a:r>
                  <a:rPr lang="id-ID" sz="2000" dirty="0"/>
                  <a:t> telah dipilih </a:t>
                </a:r>
                <a:r>
                  <a:rPr lang="en-ID" sz="2000" dirty="0" err="1"/>
                  <a:t>dengan</a:t>
                </a:r>
                <a:r>
                  <a:rPr lang="en-ID" sz="2000" dirty="0"/>
                  <a:t> </a:t>
                </a:r>
                <a:r>
                  <a:rPr lang="en-ID" sz="2000" dirty="0" err="1"/>
                  <a:t>titik-titik</a:t>
                </a:r>
                <a:r>
                  <a:rPr lang="id-ID" sz="2000" dirty="0"/>
                  <a:t> ujung </a:t>
                </a:r>
                <a:r>
                  <a:rPr lang="en-ID" sz="2000" dirty="0" err="1"/>
                  <a:t>dari</a:t>
                </a:r>
                <a:r>
                  <a:rPr lang="en-ID" sz="2000" dirty="0"/>
                  <a:t> </a:t>
                </a:r>
                <a:r>
                  <a:rPr lang="en-ID" sz="2000" dirty="0" err="1"/>
                  <a:t>sisi-sisi</a:t>
                </a:r>
                <a:r>
                  <a:rPr lang="en-ID" sz="2000" dirty="0"/>
                  <a:t> </a:t>
                </a:r>
                <a:r>
                  <a:rPr lang="en-ID" sz="2000" dirty="0" err="1"/>
                  <a:t>tersebut</a:t>
                </a:r>
                <a:r>
                  <a:rPr lang="en-ID" sz="2000" dirty="0"/>
                  <a:t> </a:t>
                </a:r>
                <a:r>
                  <a:rPr lang="en-ID" sz="2000" dirty="0" err="1"/>
                  <a:t>adalah</a:t>
                </a:r>
                <a:r>
                  <a:rPr lang="en-ID" sz="2000" dirty="0"/>
                  <a:t> </a:t>
                </a:r>
                <a:r>
                  <a:rPr lang="en-ID" sz="2000" dirty="0" err="1"/>
                  <a:t>titik-titik</a:t>
                </a:r>
                <a:r>
                  <a:rPr lang="en-ID" sz="2000" dirty="0"/>
                  <a:t> </a:t>
                </a:r>
                <a14:m>
                  <m:oMath xmlns:m="http://schemas.openxmlformats.org/officeDocument/2006/math">
                    <m:sSub>
                      <m:sSubPr>
                        <m:ctrlPr>
                          <a:rPr lang="id-ID" sz="2000" i="1">
                            <a:latin typeface="Cambria Math" panose="02040503050406030204" pitchFamily="18" charset="0"/>
                          </a:rPr>
                        </m:ctrlPr>
                      </m:sSubPr>
                      <m:e>
                        <m:r>
                          <a:rPr lang="id-ID" sz="2000" i="1">
                            <a:latin typeface="Cambria Math" panose="02040503050406030204" pitchFamily="18" charset="0"/>
                          </a:rPr>
                          <m:t>𝑣</m:t>
                        </m:r>
                      </m:e>
                      <m:sub>
                        <m:r>
                          <a:rPr lang="id-ID" sz="2000" i="1">
                            <a:latin typeface="Cambria Math" panose="02040503050406030204" pitchFamily="18" charset="0"/>
                          </a:rPr>
                          <m:t>1</m:t>
                        </m:r>
                      </m:sub>
                    </m:sSub>
                    <m:r>
                      <a:rPr lang="id-ID" sz="2000" i="1">
                        <a:latin typeface="Cambria Math" panose="02040503050406030204" pitchFamily="18" charset="0"/>
                      </a:rPr>
                      <m:t>, </m:t>
                    </m:r>
                    <m:sSub>
                      <m:sSubPr>
                        <m:ctrlPr>
                          <a:rPr lang="id-ID" sz="2000" i="1">
                            <a:latin typeface="Cambria Math" panose="02040503050406030204" pitchFamily="18" charset="0"/>
                          </a:rPr>
                        </m:ctrlPr>
                      </m:sSubPr>
                      <m:e>
                        <m:r>
                          <a:rPr lang="id-ID" sz="2000" i="1">
                            <a:latin typeface="Cambria Math" panose="02040503050406030204" pitchFamily="18" charset="0"/>
                          </a:rPr>
                          <m:t>𝑣</m:t>
                        </m:r>
                      </m:e>
                      <m:sub>
                        <m:r>
                          <a:rPr lang="id-ID" sz="2000" i="1">
                            <a:latin typeface="Cambria Math" panose="02040503050406030204" pitchFamily="18" charset="0"/>
                          </a:rPr>
                          <m:t>2</m:t>
                        </m:r>
                      </m:sub>
                    </m:sSub>
                    <m:r>
                      <a:rPr lang="id-ID" sz="2000" i="1">
                        <a:latin typeface="Cambria Math" panose="02040503050406030204" pitchFamily="18" charset="0"/>
                      </a:rPr>
                      <m:t>,…,</m:t>
                    </m:r>
                    <m:sSub>
                      <m:sSubPr>
                        <m:ctrlPr>
                          <a:rPr lang="id-ID" sz="2000" i="1">
                            <a:latin typeface="Cambria Math" panose="02040503050406030204" pitchFamily="18" charset="0"/>
                          </a:rPr>
                        </m:ctrlPr>
                      </m:sSubPr>
                      <m:e>
                        <m:r>
                          <a:rPr lang="id-ID" sz="2000" i="1">
                            <a:latin typeface="Cambria Math" panose="02040503050406030204" pitchFamily="18" charset="0"/>
                          </a:rPr>
                          <m:t>𝑣</m:t>
                        </m:r>
                      </m:e>
                      <m:sub>
                        <m:r>
                          <a:rPr lang="id-ID" sz="2000" i="1">
                            <a:latin typeface="Cambria Math" panose="02040503050406030204" pitchFamily="18" charset="0"/>
                          </a:rPr>
                          <m:t>𝑖</m:t>
                        </m:r>
                        <m:r>
                          <a:rPr lang="id-ID" sz="2000" i="1">
                            <a:latin typeface="Cambria Math" panose="02040503050406030204" pitchFamily="18" charset="0"/>
                          </a:rPr>
                          <m:t>+1</m:t>
                        </m:r>
                      </m:sub>
                    </m:sSub>
                  </m:oMath>
                </a14:m>
                <a:r>
                  <a:rPr lang="id-ID" sz="2000" dirty="0"/>
                  <a:t>, selanjutnya pilih sisi </a:t>
                </a:r>
                <a14:m>
                  <m:oMath xmlns:m="http://schemas.openxmlformats.org/officeDocument/2006/math">
                    <m:sSub>
                      <m:sSubPr>
                        <m:ctrlPr>
                          <a:rPr lang="id-ID" sz="2000" i="1">
                            <a:latin typeface="Cambria Math" panose="02040503050406030204" pitchFamily="18" charset="0"/>
                          </a:rPr>
                        </m:ctrlPr>
                      </m:sSubPr>
                      <m:e>
                        <m:r>
                          <a:rPr lang="id-ID" sz="2000" i="1">
                            <a:latin typeface="Cambria Math" panose="02040503050406030204" pitchFamily="18" charset="0"/>
                          </a:rPr>
                          <m:t>𝑒</m:t>
                        </m:r>
                      </m:e>
                      <m:sub>
                        <m:r>
                          <a:rPr lang="id-ID" sz="2000" i="1">
                            <a:latin typeface="Cambria Math" panose="02040503050406030204" pitchFamily="18" charset="0"/>
                          </a:rPr>
                          <m:t>𝑖</m:t>
                        </m:r>
                        <m:r>
                          <a:rPr lang="id-ID" sz="2000" i="1">
                            <a:latin typeface="Cambria Math" panose="02040503050406030204" pitchFamily="18" charset="0"/>
                          </a:rPr>
                          <m:t>+1</m:t>
                        </m:r>
                      </m:sub>
                    </m:sSub>
                    <m:r>
                      <a:rPr lang="id-ID" sz="2000" i="1">
                        <a:latin typeface="Cambria Math" panose="02040503050406030204" pitchFamily="18" charset="0"/>
                      </a:rPr>
                      <m:t>=</m:t>
                    </m:r>
                    <m:sSub>
                      <m:sSubPr>
                        <m:ctrlPr>
                          <a:rPr lang="id-ID" sz="2000" i="1">
                            <a:latin typeface="Cambria Math" panose="02040503050406030204" pitchFamily="18" charset="0"/>
                          </a:rPr>
                        </m:ctrlPr>
                      </m:sSubPr>
                      <m:e>
                        <m:r>
                          <a:rPr lang="id-ID" sz="2000" i="1">
                            <a:latin typeface="Cambria Math" panose="02040503050406030204" pitchFamily="18" charset="0"/>
                          </a:rPr>
                          <m:t>𝑣</m:t>
                        </m:r>
                      </m:e>
                      <m:sub>
                        <m:r>
                          <a:rPr lang="id-ID" sz="2000" i="1">
                            <a:latin typeface="Cambria Math" panose="02040503050406030204" pitchFamily="18" charset="0"/>
                          </a:rPr>
                          <m:t>𝑗</m:t>
                        </m:r>
                      </m:sub>
                    </m:sSub>
                    <m:sSub>
                      <m:sSubPr>
                        <m:ctrlPr>
                          <a:rPr lang="id-ID" sz="2000" i="1">
                            <a:latin typeface="Cambria Math" panose="02040503050406030204" pitchFamily="18" charset="0"/>
                          </a:rPr>
                        </m:ctrlPr>
                      </m:sSubPr>
                      <m:e>
                        <m:r>
                          <a:rPr lang="id-ID" sz="2000" i="1">
                            <a:latin typeface="Cambria Math" panose="02040503050406030204" pitchFamily="18" charset="0"/>
                          </a:rPr>
                          <m:t>𝑣</m:t>
                        </m:r>
                      </m:e>
                      <m:sub>
                        <m:r>
                          <a:rPr lang="id-ID" sz="2000" i="1">
                            <a:latin typeface="Cambria Math" panose="02040503050406030204" pitchFamily="18" charset="0"/>
                          </a:rPr>
                          <m:t>𝑘</m:t>
                        </m:r>
                      </m:sub>
                    </m:sSub>
                  </m:oMath>
                </a14:m>
                <a:r>
                  <a:rPr lang="id-ID" sz="2000" dirty="0"/>
                  <a:t> dengan </a:t>
                </a:r>
                <a14:m>
                  <m:oMath xmlns:m="http://schemas.openxmlformats.org/officeDocument/2006/math">
                    <m:sSub>
                      <m:sSubPr>
                        <m:ctrlPr>
                          <a:rPr lang="id-ID" sz="2000" i="1">
                            <a:latin typeface="Cambria Math" panose="02040503050406030204" pitchFamily="18" charset="0"/>
                          </a:rPr>
                        </m:ctrlPr>
                      </m:sSubPr>
                      <m:e>
                        <m:r>
                          <a:rPr lang="id-ID" sz="2000" i="1">
                            <a:latin typeface="Cambria Math" panose="02040503050406030204" pitchFamily="18" charset="0"/>
                          </a:rPr>
                          <m:t>𝑣</m:t>
                        </m:r>
                      </m:e>
                      <m:sub>
                        <m:r>
                          <a:rPr lang="id-ID" sz="2000" i="1">
                            <a:latin typeface="Cambria Math" panose="02040503050406030204" pitchFamily="18" charset="0"/>
                          </a:rPr>
                          <m:t>𝑗</m:t>
                        </m:r>
                      </m:sub>
                    </m:sSub>
                    <m:r>
                      <a:rPr lang="id-ID" sz="2000" i="1">
                        <a:latin typeface="Cambria Math" panose="02040503050406030204" pitchFamily="18" charset="0"/>
                      </a:rPr>
                      <m:t>∈{</m:t>
                    </m:r>
                    <m:sSub>
                      <m:sSubPr>
                        <m:ctrlPr>
                          <a:rPr lang="id-ID" sz="2000" i="1">
                            <a:latin typeface="Cambria Math" panose="02040503050406030204" pitchFamily="18" charset="0"/>
                          </a:rPr>
                        </m:ctrlPr>
                      </m:sSubPr>
                      <m:e>
                        <m:r>
                          <a:rPr lang="id-ID" sz="2000" i="1">
                            <a:latin typeface="Cambria Math" panose="02040503050406030204" pitchFamily="18" charset="0"/>
                          </a:rPr>
                          <m:t>𝑣</m:t>
                        </m:r>
                      </m:e>
                      <m:sub>
                        <m:r>
                          <a:rPr lang="id-ID" sz="2000" i="1">
                            <a:latin typeface="Cambria Math" panose="02040503050406030204" pitchFamily="18" charset="0"/>
                          </a:rPr>
                          <m:t>1</m:t>
                        </m:r>
                      </m:sub>
                    </m:sSub>
                    <m:r>
                      <a:rPr lang="id-ID" sz="2000" i="1">
                        <a:latin typeface="Cambria Math" panose="02040503050406030204" pitchFamily="18" charset="0"/>
                      </a:rPr>
                      <m:t>, </m:t>
                    </m:r>
                    <m:sSub>
                      <m:sSubPr>
                        <m:ctrlPr>
                          <a:rPr lang="id-ID" sz="2000" i="1">
                            <a:latin typeface="Cambria Math" panose="02040503050406030204" pitchFamily="18" charset="0"/>
                          </a:rPr>
                        </m:ctrlPr>
                      </m:sSubPr>
                      <m:e>
                        <m:r>
                          <a:rPr lang="id-ID" sz="2000" i="1">
                            <a:latin typeface="Cambria Math" panose="02040503050406030204" pitchFamily="18" charset="0"/>
                          </a:rPr>
                          <m:t>𝑣</m:t>
                        </m:r>
                      </m:e>
                      <m:sub>
                        <m:r>
                          <a:rPr lang="id-ID" sz="2000" i="1">
                            <a:latin typeface="Cambria Math" panose="02040503050406030204" pitchFamily="18" charset="0"/>
                          </a:rPr>
                          <m:t>2</m:t>
                        </m:r>
                      </m:sub>
                    </m:sSub>
                    <m:r>
                      <a:rPr lang="id-ID" sz="2000" i="1">
                        <a:latin typeface="Cambria Math" panose="02040503050406030204" pitchFamily="18" charset="0"/>
                      </a:rPr>
                      <m:t>,…,</m:t>
                    </m:r>
                    <m:sSub>
                      <m:sSubPr>
                        <m:ctrlPr>
                          <a:rPr lang="id-ID" sz="2000" i="1">
                            <a:latin typeface="Cambria Math" panose="02040503050406030204" pitchFamily="18" charset="0"/>
                          </a:rPr>
                        </m:ctrlPr>
                      </m:sSubPr>
                      <m:e>
                        <m:r>
                          <a:rPr lang="id-ID" sz="2000" i="1">
                            <a:latin typeface="Cambria Math" panose="02040503050406030204" pitchFamily="18" charset="0"/>
                          </a:rPr>
                          <m:t>𝑣</m:t>
                        </m:r>
                      </m:e>
                      <m:sub>
                        <m:r>
                          <a:rPr lang="id-ID" sz="2000" i="1">
                            <a:latin typeface="Cambria Math" panose="02040503050406030204" pitchFamily="18" charset="0"/>
                          </a:rPr>
                          <m:t>𝑖</m:t>
                        </m:r>
                        <m:r>
                          <a:rPr lang="id-ID" sz="2000" i="1">
                            <a:latin typeface="Cambria Math" panose="02040503050406030204" pitchFamily="18" charset="0"/>
                          </a:rPr>
                          <m:t>+1</m:t>
                        </m:r>
                      </m:sub>
                    </m:sSub>
                    <m:r>
                      <a:rPr lang="id-ID" sz="2000" i="1">
                        <a:latin typeface="Cambria Math" panose="02040503050406030204" pitchFamily="18" charset="0"/>
                      </a:rPr>
                      <m:t>}</m:t>
                    </m:r>
                  </m:oMath>
                </a14:m>
                <a:r>
                  <a:rPr lang="id-ID" sz="2000" dirty="0"/>
                  <a:t> dan </a:t>
                </a:r>
                <a14:m>
                  <m:oMath xmlns:m="http://schemas.openxmlformats.org/officeDocument/2006/math">
                    <m:sSub>
                      <m:sSubPr>
                        <m:ctrlPr>
                          <a:rPr lang="id-ID" sz="2000" i="1">
                            <a:latin typeface="Cambria Math" panose="02040503050406030204" pitchFamily="18" charset="0"/>
                          </a:rPr>
                        </m:ctrlPr>
                      </m:sSubPr>
                      <m:e>
                        <m:r>
                          <a:rPr lang="id-ID" sz="2000" i="1">
                            <a:latin typeface="Cambria Math" panose="02040503050406030204" pitchFamily="18" charset="0"/>
                          </a:rPr>
                          <m:t>𝑣</m:t>
                        </m:r>
                      </m:e>
                      <m:sub>
                        <m:r>
                          <a:rPr lang="id-ID" sz="2000" i="1">
                            <a:latin typeface="Cambria Math" panose="02040503050406030204" pitchFamily="18" charset="0"/>
                          </a:rPr>
                          <m:t>𝑘</m:t>
                        </m:r>
                      </m:sub>
                    </m:sSub>
                    <m:r>
                      <a:rPr lang="id-ID" sz="2000" i="1">
                        <a:latin typeface="Cambria Math" panose="02040503050406030204" pitchFamily="18" charset="0"/>
                      </a:rPr>
                      <m:t>∉{</m:t>
                    </m:r>
                    <m:sSub>
                      <m:sSubPr>
                        <m:ctrlPr>
                          <a:rPr lang="id-ID" sz="2000" i="1">
                            <a:latin typeface="Cambria Math" panose="02040503050406030204" pitchFamily="18" charset="0"/>
                          </a:rPr>
                        </m:ctrlPr>
                      </m:sSubPr>
                      <m:e>
                        <m:r>
                          <a:rPr lang="id-ID" sz="2000" i="1">
                            <a:latin typeface="Cambria Math" panose="02040503050406030204" pitchFamily="18" charset="0"/>
                          </a:rPr>
                          <m:t>𝑣</m:t>
                        </m:r>
                      </m:e>
                      <m:sub>
                        <m:r>
                          <a:rPr lang="id-ID" sz="2000" i="1">
                            <a:latin typeface="Cambria Math" panose="02040503050406030204" pitchFamily="18" charset="0"/>
                          </a:rPr>
                          <m:t>1</m:t>
                        </m:r>
                      </m:sub>
                    </m:sSub>
                    <m:r>
                      <a:rPr lang="id-ID" sz="2000" i="1">
                        <a:latin typeface="Cambria Math" panose="02040503050406030204" pitchFamily="18" charset="0"/>
                      </a:rPr>
                      <m:t>, …,</m:t>
                    </m:r>
                    <m:sSub>
                      <m:sSubPr>
                        <m:ctrlPr>
                          <a:rPr lang="id-ID" sz="2000" i="1">
                            <a:latin typeface="Cambria Math" panose="02040503050406030204" pitchFamily="18" charset="0"/>
                          </a:rPr>
                        </m:ctrlPr>
                      </m:sSubPr>
                      <m:e>
                        <m:r>
                          <a:rPr lang="id-ID" sz="2000" i="1">
                            <a:latin typeface="Cambria Math" panose="02040503050406030204" pitchFamily="18" charset="0"/>
                          </a:rPr>
                          <m:t>𝑣</m:t>
                        </m:r>
                      </m:e>
                      <m:sub>
                        <m:r>
                          <a:rPr lang="id-ID" sz="2000" i="1">
                            <a:latin typeface="Cambria Math" panose="02040503050406030204" pitchFamily="18" charset="0"/>
                          </a:rPr>
                          <m:t>𝑖</m:t>
                        </m:r>
                        <m:r>
                          <a:rPr lang="id-ID" sz="2000" i="1">
                            <a:latin typeface="Cambria Math" panose="02040503050406030204" pitchFamily="18" charset="0"/>
                          </a:rPr>
                          <m:t>+1</m:t>
                        </m:r>
                      </m:sub>
                    </m:sSub>
                    <m:r>
                      <a:rPr lang="id-ID" sz="2000" i="1">
                        <a:latin typeface="Cambria Math" panose="02040503050406030204" pitchFamily="18" charset="0"/>
                      </a:rPr>
                      <m:t>}</m:t>
                    </m:r>
                  </m:oMath>
                </a14:m>
                <a:r>
                  <a:rPr lang="id-ID" sz="2000" dirty="0"/>
                  <a:t> sehingga </a:t>
                </a:r>
                <a14:m>
                  <m:oMath xmlns:m="http://schemas.openxmlformats.org/officeDocument/2006/math">
                    <m:sSub>
                      <m:sSubPr>
                        <m:ctrlPr>
                          <a:rPr lang="id-ID" sz="2000" i="1">
                            <a:latin typeface="Cambria Math" panose="02040503050406030204" pitchFamily="18" charset="0"/>
                          </a:rPr>
                        </m:ctrlPr>
                      </m:sSubPr>
                      <m:e>
                        <m:r>
                          <a:rPr lang="id-ID" sz="2000" i="1">
                            <a:latin typeface="Cambria Math" panose="02040503050406030204" pitchFamily="18" charset="0"/>
                          </a:rPr>
                          <m:t>𝑒</m:t>
                        </m:r>
                      </m:e>
                      <m:sub>
                        <m:r>
                          <a:rPr lang="id-ID" sz="2000" i="1">
                            <a:latin typeface="Cambria Math" panose="02040503050406030204" pitchFamily="18" charset="0"/>
                          </a:rPr>
                          <m:t>𝑖</m:t>
                        </m:r>
                        <m:r>
                          <a:rPr lang="id-ID" sz="2000" i="1">
                            <a:latin typeface="Cambria Math" panose="02040503050406030204" pitchFamily="18" charset="0"/>
                          </a:rPr>
                          <m:t>+1</m:t>
                        </m:r>
                      </m:sub>
                    </m:sSub>
                  </m:oMath>
                </a14:m>
                <a:r>
                  <a:rPr lang="id-ID" sz="2000" dirty="0"/>
                  <a:t> memiliki bobot terkecil di antara sisi</a:t>
                </a:r>
                <a:r>
                  <a:rPr lang="en-ID" sz="2000" dirty="0"/>
                  <a:t>-</a:t>
                </a:r>
                <a:r>
                  <a:rPr lang="en-ID" sz="2000" dirty="0" err="1"/>
                  <a:t>sisi</a:t>
                </a:r>
                <a:r>
                  <a:rPr lang="id-ID" sz="2000" dirty="0"/>
                  <a:t> G yang </a:t>
                </a:r>
                <a:r>
                  <a:rPr lang="en-ID" sz="2000" dirty="0" err="1"/>
                  <a:t>salah</a:t>
                </a:r>
                <a:r>
                  <a:rPr lang="en-ID" sz="2000" dirty="0"/>
                  <a:t> </a:t>
                </a:r>
                <a:r>
                  <a:rPr lang="en-ID" sz="2000" dirty="0" err="1"/>
                  <a:t>satu</a:t>
                </a:r>
                <a:r>
                  <a:rPr lang="en-ID" sz="2000" dirty="0"/>
                  <a:t> </a:t>
                </a:r>
                <a:r>
                  <a:rPr lang="en-ID" sz="2000" dirty="0" err="1"/>
                  <a:t>ujung</a:t>
                </a:r>
                <a:r>
                  <a:rPr lang="en-ID" sz="2000" dirty="0"/>
                  <a:t> </a:t>
                </a:r>
                <a:r>
                  <a:rPr lang="en-ID" sz="2000" dirty="0" err="1"/>
                  <a:t>sisi</a:t>
                </a:r>
                <a:r>
                  <a:rPr lang="en-ID" sz="2000" dirty="0"/>
                  <a:t> </a:t>
                </a:r>
                <a:r>
                  <a:rPr lang="en-ID" sz="2000" dirty="0" err="1"/>
                  <a:t>tersebut</a:t>
                </a:r>
                <a:r>
                  <a:rPr lang="en-ID" sz="2000" dirty="0"/>
                  <a:t> </a:t>
                </a:r>
                <a:r>
                  <a:rPr lang="id-ID" sz="2000" dirty="0"/>
                  <a:t>di </a:t>
                </a:r>
                <a14:m>
                  <m:oMath xmlns:m="http://schemas.openxmlformats.org/officeDocument/2006/math">
                    <m:r>
                      <a:rPr lang="id-ID" sz="2000" i="1">
                        <a:latin typeface="Cambria Math" panose="02040503050406030204" pitchFamily="18" charset="0"/>
                      </a:rPr>
                      <m:t>{</m:t>
                    </m:r>
                    <m:sSub>
                      <m:sSubPr>
                        <m:ctrlPr>
                          <a:rPr lang="id-ID" sz="2000" i="1">
                            <a:latin typeface="Cambria Math" panose="02040503050406030204" pitchFamily="18" charset="0"/>
                          </a:rPr>
                        </m:ctrlPr>
                      </m:sSubPr>
                      <m:e>
                        <m:r>
                          <a:rPr lang="id-ID" sz="2000" i="1">
                            <a:latin typeface="Cambria Math" panose="02040503050406030204" pitchFamily="18" charset="0"/>
                          </a:rPr>
                          <m:t>𝑣</m:t>
                        </m:r>
                      </m:e>
                      <m:sub>
                        <m:r>
                          <a:rPr lang="id-ID" sz="2000" i="1">
                            <a:latin typeface="Cambria Math" panose="02040503050406030204" pitchFamily="18" charset="0"/>
                          </a:rPr>
                          <m:t>1</m:t>
                        </m:r>
                      </m:sub>
                    </m:sSub>
                    <m:r>
                      <a:rPr lang="id-ID" sz="2000" i="1">
                        <a:latin typeface="Cambria Math" panose="02040503050406030204" pitchFamily="18" charset="0"/>
                      </a:rPr>
                      <m:t>, …,</m:t>
                    </m:r>
                    <m:sSub>
                      <m:sSubPr>
                        <m:ctrlPr>
                          <a:rPr lang="id-ID" sz="2000" i="1">
                            <a:latin typeface="Cambria Math" panose="02040503050406030204" pitchFamily="18" charset="0"/>
                          </a:rPr>
                        </m:ctrlPr>
                      </m:sSubPr>
                      <m:e>
                        <m:r>
                          <a:rPr lang="id-ID" sz="2000" i="1">
                            <a:latin typeface="Cambria Math" panose="02040503050406030204" pitchFamily="18" charset="0"/>
                          </a:rPr>
                          <m:t>𝑣</m:t>
                        </m:r>
                      </m:e>
                      <m:sub>
                        <m:r>
                          <a:rPr lang="id-ID" sz="2000" i="1">
                            <a:latin typeface="Cambria Math" panose="02040503050406030204" pitchFamily="18" charset="0"/>
                          </a:rPr>
                          <m:t>𝑖</m:t>
                        </m:r>
                        <m:r>
                          <a:rPr lang="id-ID" sz="2000" i="1">
                            <a:latin typeface="Cambria Math" panose="02040503050406030204" pitchFamily="18" charset="0"/>
                          </a:rPr>
                          <m:t>+1</m:t>
                        </m:r>
                      </m:sub>
                    </m:sSub>
                    <m:r>
                      <a:rPr lang="id-ID" sz="2000" i="1">
                        <a:latin typeface="Cambria Math" panose="02040503050406030204" pitchFamily="18" charset="0"/>
                      </a:rPr>
                      <m:t>}</m:t>
                    </m:r>
                  </m:oMath>
                </a14:m>
                <a:r>
                  <a:rPr lang="id-ID" sz="2000" dirty="0"/>
                  <a:t>.</a:t>
                </a:r>
                <a:endParaRPr lang="id-ID" sz="2000" dirty="0" smtClean="0"/>
              </a:p>
              <a:p>
                <a:pPr marL="1438275" indent="-1438275"/>
                <a:r>
                  <a:rPr lang="id-ID" sz="2000" dirty="0"/>
                  <a:t>Langkah 4. Hentikan langkah tersebut setelah </a:t>
                </a:r>
                <a14:m>
                  <m:oMath xmlns:m="http://schemas.openxmlformats.org/officeDocument/2006/math">
                    <m:r>
                      <a:rPr lang="id-ID" sz="2000" i="1">
                        <a:latin typeface="Cambria Math" panose="02040503050406030204" pitchFamily="18" charset="0"/>
                      </a:rPr>
                      <m:t>𝑛</m:t>
                    </m:r>
                    <m:r>
                      <a:rPr lang="id-ID" sz="2000" i="1">
                        <a:latin typeface="Cambria Math" panose="02040503050406030204" pitchFamily="18" charset="0"/>
                      </a:rPr>
                      <m:t>−1</m:t>
                    </m:r>
                  </m:oMath>
                </a14:m>
                <a:r>
                  <a:rPr lang="id-ID" sz="2000" dirty="0"/>
                  <a:t> sisi telah dipilih. Jika tidak, ulangi langkah 3.</a:t>
                </a:r>
              </a:p>
            </p:txBody>
          </p:sp>
        </mc:Choice>
        <mc:Fallback xmlns="">
          <p:sp>
            <p:nvSpPr>
              <p:cNvPr id="10" name="TextBox 9"/>
              <p:cNvSpPr txBox="1">
                <a:spLocks noRot="1" noChangeAspect="1" noMove="1" noResize="1" noEditPoints="1" noAdjustHandles="1" noChangeArrowheads="1" noChangeShapeType="1" noTextEdit="1"/>
              </p:cNvSpPr>
              <p:nvPr/>
            </p:nvSpPr>
            <p:spPr>
              <a:xfrm>
                <a:off x="6405732" y="1282659"/>
                <a:ext cx="5786268" cy="5382627"/>
              </a:xfrm>
              <a:prstGeom prst="rect">
                <a:avLst/>
              </a:prstGeom>
              <a:blipFill rotWithShape="0">
                <a:blip r:embed="rId4"/>
                <a:stretch>
                  <a:fillRect l="-1159" t="-566" b="-1019"/>
                </a:stretch>
              </a:blipFill>
            </p:spPr>
            <p:txBody>
              <a:bodyPr/>
              <a:lstStyle/>
              <a:p>
                <a:r>
                  <a:rPr lang="id-ID">
                    <a:noFill/>
                  </a:rPr>
                  <a:t> </a:t>
                </a:r>
              </a:p>
            </p:txBody>
          </p:sp>
        </mc:Fallback>
      </mc:AlternateContent>
      <p:sp>
        <p:nvSpPr>
          <p:cNvPr id="11" name="TextBox 10"/>
          <p:cNvSpPr txBox="1"/>
          <p:nvPr/>
        </p:nvSpPr>
        <p:spPr>
          <a:xfrm>
            <a:off x="-75186" y="2446354"/>
            <a:ext cx="3278052" cy="523220"/>
          </a:xfrm>
          <a:prstGeom prst="rect">
            <a:avLst/>
          </a:prstGeom>
          <a:noFill/>
        </p:spPr>
        <p:txBody>
          <a:bodyPr wrap="square" rtlCol="0">
            <a:spAutoFit/>
          </a:bodyPr>
          <a:lstStyle/>
          <a:p>
            <a:r>
              <a:rPr lang="en-ID" sz="2800" b="1" dirty="0" err="1"/>
              <a:t>Algoritma</a:t>
            </a:r>
            <a:r>
              <a:rPr lang="en-ID" sz="2800" b="1" dirty="0"/>
              <a:t> </a:t>
            </a:r>
            <a:r>
              <a:rPr lang="en-ID" sz="2800" b="1" dirty="0" err="1"/>
              <a:t>Kruskal</a:t>
            </a:r>
            <a:endParaRPr lang="id-ID" sz="2400" dirty="0"/>
          </a:p>
        </p:txBody>
      </p:sp>
      <p:sp>
        <p:nvSpPr>
          <p:cNvPr id="12" name="TextBox 11"/>
          <p:cNvSpPr txBox="1"/>
          <p:nvPr/>
        </p:nvSpPr>
        <p:spPr>
          <a:xfrm>
            <a:off x="9443802" y="714175"/>
            <a:ext cx="2823383" cy="523220"/>
          </a:xfrm>
          <a:prstGeom prst="rect">
            <a:avLst/>
          </a:prstGeom>
          <a:noFill/>
        </p:spPr>
        <p:txBody>
          <a:bodyPr wrap="square" rtlCol="0">
            <a:spAutoFit/>
          </a:bodyPr>
          <a:lstStyle/>
          <a:p>
            <a:r>
              <a:rPr lang="en-ID" sz="2800" b="1" dirty="0" err="1" smtClean="0"/>
              <a:t>Algoritma</a:t>
            </a:r>
            <a:r>
              <a:rPr lang="id-ID" sz="2800" b="1" dirty="0"/>
              <a:t> </a:t>
            </a:r>
            <a:r>
              <a:rPr lang="id-ID" sz="2800" b="1" dirty="0" smtClean="0"/>
              <a:t>Prim</a:t>
            </a:r>
            <a:endParaRPr lang="id-ID" sz="2400" dirty="0"/>
          </a:p>
        </p:txBody>
      </p:sp>
    </p:spTree>
    <p:extLst>
      <p:ext uri="{BB962C8B-B14F-4D97-AF65-F5344CB8AC3E}">
        <p14:creationId xmlns:p14="http://schemas.microsoft.com/office/powerpoint/2010/main" val="130790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5" name="Round Same Side Corner Rectangle 34"/>
          <p:cNvSpPr/>
          <p:nvPr/>
        </p:nvSpPr>
        <p:spPr bwMode="auto">
          <a:xfrm rot="10800000" flipH="1">
            <a:off x="29029" y="-28841"/>
            <a:ext cx="9519706" cy="921310"/>
          </a:xfrm>
          <a:prstGeom prst="round2SameRect">
            <a:avLst>
              <a:gd name="adj1" fmla="val 35205"/>
              <a:gd name="adj2" fmla="val 0"/>
            </a:avLst>
          </a:prstGeom>
          <a:solidFill>
            <a:schemeClr val="accent5"/>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499872" y="108648"/>
            <a:ext cx="9683784" cy="646331"/>
          </a:xfrm>
          <a:prstGeom prst="rect">
            <a:avLst/>
          </a:prstGeom>
          <a:noFill/>
        </p:spPr>
        <p:txBody>
          <a:bodyPr wrap="square" rtlCol="0">
            <a:spAutoFit/>
          </a:bodyPr>
          <a:lstStyle/>
          <a:p>
            <a:r>
              <a:rPr lang="en-US" sz="3600" dirty="0" err="1" smtClean="0"/>
              <a:t>Lintasan</a:t>
            </a:r>
            <a:r>
              <a:rPr lang="en-US" sz="3600" dirty="0" smtClean="0"/>
              <a:t> </a:t>
            </a:r>
            <a:r>
              <a:rPr lang="en-US" sz="3600" dirty="0" err="1"/>
              <a:t>T</a:t>
            </a:r>
            <a:r>
              <a:rPr lang="en-US" sz="3600" dirty="0" err="1" smtClean="0"/>
              <a:t>erpendek</a:t>
            </a:r>
            <a:endParaRPr lang="id-ID" sz="3600" dirty="0"/>
          </a:p>
        </p:txBody>
      </p:sp>
      <p:sp>
        <p:nvSpPr>
          <p:cNvPr id="3" name="Rectangle 2"/>
          <p:cNvSpPr/>
          <p:nvPr/>
        </p:nvSpPr>
        <p:spPr>
          <a:xfrm>
            <a:off x="950976" y="1342888"/>
            <a:ext cx="9232680" cy="2169825"/>
          </a:xfrm>
          <a:prstGeom prst="rect">
            <a:avLst/>
          </a:prstGeom>
        </p:spPr>
        <p:txBody>
          <a:bodyPr wrap="square">
            <a:spAutoFit/>
          </a:bodyPr>
          <a:lstStyle/>
          <a:p>
            <a:pPr algn="just">
              <a:lnSpc>
                <a:spcPct val="150000"/>
              </a:lnSpc>
              <a:spcAft>
                <a:spcPts val="0"/>
              </a:spcAft>
            </a:pPr>
            <a:r>
              <a:rPr lang="en-US" b="1" u="sng">
                <a:latin typeface="Times New Roman" panose="02020603050405020304" pitchFamily="18" charset="0"/>
                <a:ea typeface="Times New Roman" panose="02020603050405020304" pitchFamily="18" charset="0"/>
              </a:rPr>
              <a:t>Lintasan</a:t>
            </a:r>
            <a:r>
              <a:rPr lang="en-US" b="1" u="sng" dirty="0">
                <a:latin typeface="Times New Roman" panose="02020603050405020304" pitchFamily="18" charset="0"/>
                <a:ea typeface="Times New Roman" panose="02020603050405020304" pitchFamily="18" charset="0"/>
              </a:rPr>
              <a:t> </a:t>
            </a:r>
            <a:r>
              <a:rPr lang="en-US" b="1" u="sng" dirty="0" err="1">
                <a:latin typeface="Times New Roman" panose="02020603050405020304" pitchFamily="18" charset="0"/>
                <a:ea typeface="Times New Roman" panose="02020603050405020304" pitchFamily="18" charset="0"/>
              </a:rPr>
              <a:t>Terpendek</a:t>
            </a:r>
            <a:endParaRPr lang="en-US" dirty="0">
              <a:latin typeface="Times New Roman" panose="02020603050405020304" pitchFamily="18" charset="0"/>
              <a:ea typeface="Times New Roman" panose="02020603050405020304" pitchFamily="18" charset="0"/>
            </a:endParaRPr>
          </a:p>
          <a:p>
            <a:pPr indent="457200" algn="just">
              <a:lnSpc>
                <a:spcPct val="150000"/>
              </a:lnSpc>
              <a:spcAft>
                <a:spcPts val="0"/>
              </a:spcAft>
            </a:pPr>
            <a:r>
              <a:rPr lang="en-US" dirty="0" err="1">
                <a:latin typeface="Times New Roman" panose="02020603050405020304" pitchFamily="18" charset="0"/>
                <a:ea typeface="Times New Roman" panose="02020603050405020304" pitchFamily="18" charset="0"/>
              </a:rPr>
              <a:t>Bila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sisi</a:t>
            </a:r>
            <a:r>
              <a:rPr lang="en-US" dirty="0">
                <a:latin typeface="Times New Roman" panose="02020603050405020304" pitchFamily="18" charset="0"/>
                <a:ea typeface="Times New Roman" panose="02020603050405020304" pitchFamily="18" charset="0"/>
              </a:rPr>
              <a:t> e </a:t>
            </a:r>
            <a:r>
              <a:rPr lang="en-US" dirty="0" err="1">
                <a:latin typeface="Times New Roman" panose="02020603050405020304" pitchFamily="18" charset="0"/>
                <a:ea typeface="Times New Roman" panose="02020603050405020304" pitchFamily="18" charset="0"/>
              </a:rPr>
              <a:t>dalam</a:t>
            </a:r>
            <a:r>
              <a:rPr lang="en-US" dirty="0">
                <a:latin typeface="Times New Roman" panose="02020603050405020304" pitchFamily="18" charset="0"/>
                <a:ea typeface="Times New Roman" panose="02020603050405020304" pitchFamily="18" charset="0"/>
              </a:rPr>
              <a:t> graph G </a:t>
            </a:r>
            <a:r>
              <a:rPr lang="en-US" dirty="0" err="1">
                <a:latin typeface="Times New Roman" panose="02020603050405020304" pitchFamily="18" charset="0"/>
                <a:ea typeface="Times New Roman" panose="02020603050405020304" pitchFamily="18" charset="0"/>
              </a:rPr>
              <a:t>dikaitkan</a:t>
            </a:r>
            <a:r>
              <a:rPr lang="en-US" dirty="0">
                <a:latin typeface="Times New Roman" panose="02020603050405020304" pitchFamily="18" charset="0"/>
                <a:ea typeface="Times New Roman" panose="02020603050405020304" pitchFamily="18" charset="0"/>
              </a:rPr>
              <a:t>/</a:t>
            </a:r>
            <a:r>
              <a:rPr lang="en-US" dirty="0" err="1">
                <a:latin typeface="Times New Roman" panose="02020603050405020304" pitchFamily="18" charset="0"/>
                <a:ea typeface="Times New Roman" panose="02020603050405020304" pitchFamily="18" charset="0"/>
              </a:rPr>
              <a:t>dipetakan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dengan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sebuah</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bilangan</a:t>
            </a:r>
            <a:r>
              <a:rPr lang="en-US" dirty="0">
                <a:latin typeface="Times New Roman" panose="02020603050405020304" pitchFamily="18" charset="0"/>
                <a:ea typeface="Times New Roman" panose="02020603050405020304" pitchFamily="18" charset="0"/>
              </a:rPr>
              <a:t> real W(e), </a:t>
            </a:r>
            <a:r>
              <a:rPr lang="en-US" dirty="0" err="1">
                <a:latin typeface="Times New Roman" panose="02020603050405020304" pitchFamily="18" charset="0"/>
                <a:ea typeface="Times New Roman" panose="02020603050405020304" pitchFamily="18" charset="0"/>
              </a:rPr>
              <a:t>maka</a:t>
            </a:r>
            <a:r>
              <a:rPr lang="en-US" dirty="0">
                <a:latin typeface="Times New Roman" panose="02020603050405020304" pitchFamily="18" charset="0"/>
                <a:ea typeface="Times New Roman" panose="02020603050405020304" pitchFamily="18" charset="0"/>
              </a:rPr>
              <a:t> W(e) </a:t>
            </a:r>
            <a:r>
              <a:rPr lang="en-US" dirty="0" err="1">
                <a:latin typeface="Times New Roman" panose="02020603050405020304" pitchFamily="18" charset="0"/>
                <a:ea typeface="Times New Roman" panose="02020603050405020304" pitchFamily="18" charset="0"/>
              </a:rPr>
              <a:t>disebut</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bobot</a:t>
            </a:r>
            <a:r>
              <a:rPr lang="en-US" dirty="0">
                <a:latin typeface="Times New Roman" panose="02020603050405020304" pitchFamily="18" charset="0"/>
                <a:ea typeface="Times New Roman" panose="02020603050405020304" pitchFamily="18" charset="0"/>
              </a:rPr>
              <a:t> (</a:t>
            </a:r>
            <a:r>
              <a:rPr lang="en-US" i="1" dirty="0">
                <a:latin typeface="Times New Roman" panose="02020603050405020304" pitchFamily="18" charset="0"/>
                <a:ea typeface="Times New Roman" panose="02020603050405020304" pitchFamily="18" charset="0"/>
              </a:rPr>
              <a:t>weight</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dari</a:t>
            </a:r>
            <a:r>
              <a:rPr lang="en-US" dirty="0">
                <a:latin typeface="Times New Roman" panose="02020603050405020304" pitchFamily="18" charset="0"/>
                <a:ea typeface="Times New Roman" panose="02020603050405020304" pitchFamily="18" charset="0"/>
              </a:rPr>
              <a:t> e.</a:t>
            </a:r>
          </a:p>
          <a:p>
            <a:pPr algn="just">
              <a:lnSpc>
                <a:spcPct val="150000"/>
              </a:lnSpc>
              <a:spcAft>
                <a:spcPts val="0"/>
              </a:spcAft>
            </a:pPr>
            <a:r>
              <a:rPr lang="en-US" b="1" dirty="0">
                <a:latin typeface="Times New Roman" panose="02020603050405020304" pitchFamily="18" charset="0"/>
                <a:ea typeface="Times New Roman" panose="02020603050405020304" pitchFamily="18" charset="0"/>
              </a:rPr>
              <a:t>Graph </a:t>
            </a:r>
            <a:r>
              <a:rPr lang="en-US" b="1" dirty="0" err="1">
                <a:latin typeface="Times New Roman" panose="02020603050405020304" pitchFamily="18" charset="0"/>
                <a:ea typeface="Times New Roman" panose="02020603050405020304" pitchFamily="18" charset="0"/>
              </a:rPr>
              <a:t>bobot</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adalah</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sebuah</a:t>
            </a:r>
            <a:r>
              <a:rPr lang="en-US" dirty="0">
                <a:latin typeface="Times New Roman" panose="02020603050405020304" pitchFamily="18" charset="0"/>
                <a:ea typeface="Times New Roman" panose="02020603050405020304" pitchFamily="18" charset="0"/>
              </a:rPr>
              <a:t> graph yang </a:t>
            </a:r>
            <a:r>
              <a:rPr lang="en-US" dirty="0" err="1">
                <a:latin typeface="Times New Roman" panose="02020603050405020304" pitchFamily="18" charset="0"/>
                <a:ea typeface="Times New Roman" panose="02020603050405020304" pitchFamily="18" charset="0"/>
              </a:rPr>
              <a:t>setiap</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sisinya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dikaitkan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dengan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bilangan</a:t>
            </a:r>
            <a:r>
              <a:rPr lang="en-US" dirty="0">
                <a:latin typeface="Times New Roman" panose="02020603050405020304" pitchFamily="18" charset="0"/>
                <a:ea typeface="Times New Roman" panose="02020603050405020304" pitchFamily="18" charset="0"/>
              </a:rPr>
              <a:t> real. </a:t>
            </a:r>
            <a:r>
              <a:rPr lang="en-US" dirty="0" err="1">
                <a:latin typeface="Times New Roman" panose="02020603050405020304" pitchFamily="18" charset="0"/>
                <a:ea typeface="Times New Roman" panose="02020603050405020304" pitchFamily="18" charset="0"/>
              </a:rPr>
              <a:t>Sedangkan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bobot</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dari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sebuah</a:t>
            </a:r>
            <a:r>
              <a:rPr lang="en-US" dirty="0">
                <a:latin typeface="Times New Roman" panose="02020603050405020304" pitchFamily="18" charset="0"/>
                <a:ea typeface="Times New Roman" panose="02020603050405020304" pitchFamily="18" charset="0"/>
              </a:rPr>
              <a:t> graph G, </a:t>
            </a:r>
            <a:r>
              <a:rPr lang="en-US" dirty="0" err="1">
                <a:latin typeface="Times New Roman" panose="02020603050405020304" pitchFamily="18" charset="0"/>
                <a:ea typeface="Times New Roman" panose="02020603050405020304" pitchFamily="18" charset="0"/>
              </a:rPr>
              <a:t>dilambangkan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dengan</a:t>
            </a:r>
            <a:r>
              <a:rPr lang="en-US" dirty="0">
                <a:latin typeface="Times New Roman" panose="02020603050405020304" pitchFamily="18" charset="0"/>
                <a:ea typeface="Times New Roman" panose="02020603050405020304" pitchFamily="18" charset="0"/>
              </a:rPr>
              <a:t> W(G), </a:t>
            </a:r>
            <a:r>
              <a:rPr lang="en-US" dirty="0" err="1">
                <a:latin typeface="Times New Roman" panose="02020603050405020304" pitchFamily="18" charset="0"/>
                <a:ea typeface="Times New Roman" panose="02020603050405020304" pitchFamily="18" charset="0"/>
              </a:rPr>
              <a:t>adalah</a:t>
            </a:r>
            <a:r>
              <a:rPr lang="en-US"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jumlah</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bobot</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semua</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sisi</a:t>
            </a:r>
            <a:r>
              <a:rPr lang="en-US" b="1" dirty="0">
                <a:latin typeface="Times New Roman" panose="02020603050405020304" pitchFamily="18" charset="0"/>
                <a:ea typeface="Times New Roman" panose="02020603050405020304" pitchFamily="18" charset="0"/>
              </a:rPr>
              <a:t> G.</a:t>
            </a:r>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6770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5" name="Round Same Side Corner Rectangle 34"/>
          <p:cNvSpPr/>
          <p:nvPr/>
        </p:nvSpPr>
        <p:spPr bwMode="auto">
          <a:xfrm rot="10800000" flipH="1">
            <a:off x="29029" y="-28841"/>
            <a:ext cx="9519706" cy="921310"/>
          </a:xfrm>
          <a:prstGeom prst="round2SameRect">
            <a:avLst>
              <a:gd name="adj1" fmla="val 35205"/>
              <a:gd name="adj2" fmla="val 0"/>
            </a:avLst>
          </a:prstGeom>
          <a:solidFill>
            <a:schemeClr val="accent5"/>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499872" y="108648"/>
            <a:ext cx="9683784" cy="646331"/>
          </a:xfrm>
          <a:prstGeom prst="rect">
            <a:avLst/>
          </a:prstGeom>
          <a:noFill/>
        </p:spPr>
        <p:txBody>
          <a:bodyPr wrap="square" rtlCol="0">
            <a:spAutoFit/>
          </a:bodyPr>
          <a:lstStyle/>
          <a:p>
            <a:r>
              <a:rPr lang="en-US" sz="3600" dirty="0" err="1" smtClean="0"/>
              <a:t>Lintasan</a:t>
            </a:r>
            <a:r>
              <a:rPr lang="en-US" sz="3600" dirty="0" smtClean="0"/>
              <a:t> </a:t>
            </a:r>
            <a:r>
              <a:rPr lang="en-US" sz="3600" dirty="0" err="1"/>
              <a:t>T</a:t>
            </a:r>
            <a:r>
              <a:rPr lang="en-US" sz="3600" dirty="0" err="1" smtClean="0"/>
              <a:t>erpendek</a:t>
            </a:r>
            <a:endParaRPr lang="id-ID" sz="3600" dirty="0"/>
          </a:p>
        </p:txBody>
      </p:sp>
      <p:pic>
        <p:nvPicPr>
          <p:cNvPr id="31" name="Picture 30"/>
          <p:cNvPicPr>
            <a:picLocks noChangeAspect="1"/>
          </p:cNvPicPr>
          <p:nvPr/>
        </p:nvPicPr>
        <p:blipFill>
          <a:blip r:embed="rId3"/>
          <a:stretch>
            <a:fillRect/>
          </a:stretch>
        </p:blipFill>
        <p:spPr>
          <a:xfrm>
            <a:off x="1133856" y="1492454"/>
            <a:ext cx="8156447" cy="4323130"/>
          </a:xfrm>
          <a:prstGeom prst="rect">
            <a:avLst/>
          </a:prstGeom>
        </p:spPr>
      </p:pic>
    </p:spTree>
    <p:extLst>
      <p:ext uri="{BB962C8B-B14F-4D97-AF65-F5344CB8AC3E}">
        <p14:creationId xmlns:p14="http://schemas.microsoft.com/office/powerpoint/2010/main" val="3488907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Lintasan</a:t>
            </a:r>
            <a:r>
              <a:rPr lang="en-US" dirty="0" smtClean="0"/>
              <a:t> </a:t>
            </a:r>
            <a:r>
              <a:rPr lang="en-US" dirty="0" err="1" smtClean="0"/>
              <a:t>Terpendek</a:t>
            </a:r>
            <a:endParaRPr lang="en-US" dirty="0"/>
          </a:p>
        </p:txBody>
      </p:sp>
      <p:sp>
        <p:nvSpPr>
          <p:cNvPr id="3" name="Content Placeholder 2"/>
          <p:cNvSpPr>
            <a:spLocks noGrp="1"/>
          </p:cNvSpPr>
          <p:nvPr>
            <p:ph idx="1"/>
          </p:nvPr>
        </p:nvSpPr>
        <p:spPr>
          <a:xfrm>
            <a:off x="838200" y="1825625"/>
            <a:ext cx="10515600" cy="4710642"/>
          </a:xfrm>
        </p:spPr>
        <p:txBody>
          <a:bodyPr>
            <a:normAutofit lnSpcReduction="10000"/>
          </a:bodyPr>
          <a:lstStyle/>
          <a:p>
            <a:r>
              <a:rPr lang="en-US" dirty="0" err="1" smtClean="0"/>
              <a:t>Menentukan</a:t>
            </a:r>
            <a:r>
              <a:rPr lang="en-US" dirty="0" smtClean="0"/>
              <a:t> </a:t>
            </a:r>
            <a:r>
              <a:rPr lang="en-US" dirty="0" err="1" smtClean="0"/>
              <a:t>lintasan</a:t>
            </a:r>
            <a:r>
              <a:rPr lang="en-US" dirty="0" smtClean="0"/>
              <a:t> </a:t>
            </a:r>
            <a:r>
              <a:rPr lang="en-US" dirty="0" err="1" smtClean="0"/>
              <a:t>dari</a:t>
            </a:r>
            <a:r>
              <a:rPr lang="en-US" dirty="0" smtClean="0"/>
              <a:t> </a:t>
            </a:r>
            <a:r>
              <a:rPr lang="en-US" dirty="0" err="1" smtClean="0"/>
              <a:t>sebuah</a:t>
            </a:r>
            <a:r>
              <a:rPr lang="en-US" dirty="0" smtClean="0"/>
              <a:t> </a:t>
            </a:r>
            <a:r>
              <a:rPr lang="en-US" dirty="0" err="1" smtClean="0"/>
              <a:t>titik</a:t>
            </a:r>
            <a:r>
              <a:rPr lang="en-US" dirty="0" smtClean="0"/>
              <a:t> </a:t>
            </a:r>
            <a:r>
              <a:rPr lang="en-US" dirty="0" err="1" smtClean="0"/>
              <a:t>sumber</a:t>
            </a:r>
            <a:r>
              <a:rPr lang="en-US" dirty="0" smtClean="0"/>
              <a:t> </a:t>
            </a:r>
            <a:r>
              <a:rPr lang="en-US" dirty="0" err="1" smtClean="0"/>
              <a:t>ke</a:t>
            </a:r>
            <a:r>
              <a:rPr lang="en-US" dirty="0" smtClean="0"/>
              <a:t> </a:t>
            </a:r>
            <a:r>
              <a:rPr lang="en-US" dirty="0" err="1" smtClean="0"/>
              <a:t>titik</a:t>
            </a:r>
            <a:r>
              <a:rPr lang="en-US" dirty="0" smtClean="0"/>
              <a:t> </a:t>
            </a:r>
            <a:r>
              <a:rPr lang="en-US" dirty="0" err="1" smtClean="0"/>
              <a:t>tujuan</a:t>
            </a:r>
            <a:r>
              <a:rPr lang="en-US" dirty="0" smtClean="0"/>
              <a:t> </a:t>
            </a:r>
            <a:r>
              <a:rPr lang="en-US" dirty="0" err="1" smtClean="0"/>
              <a:t>dengan</a:t>
            </a:r>
            <a:r>
              <a:rPr lang="en-US" dirty="0" smtClean="0"/>
              <a:t> </a:t>
            </a:r>
            <a:r>
              <a:rPr lang="en-US" dirty="0" err="1" smtClean="0"/>
              <a:t>jumlah</a:t>
            </a:r>
            <a:r>
              <a:rPr lang="en-US" dirty="0" smtClean="0"/>
              <a:t> </a:t>
            </a:r>
            <a:r>
              <a:rPr lang="en-US" dirty="0" err="1" smtClean="0"/>
              <a:t>bobot</a:t>
            </a:r>
            <a:r>
              <a:rPr lang="en-US" dirty="0" smtClean="0"/>
              <a:t> minimum </a:t>
            </a:r>
            <a:r>
              <a:rPr lang="en-US" dirty="0" err="1" smtClean="0"/>
              <a:t>dari</a:t>
            </a:r>
            <a:r>
              <a:rPr lang="en-US" dirty="0" smtClean="0"/>
              <a:t> </a:t>
            </a:r>
            <a:r>
              <a:rPr lang="en-US" dirty="0" err="1" smtClean="0"/>
              <a:t>berbagai</a:t>
            </a:r>
            <a:r>
              <a:rPr lang="en-US" dirty="0" smtClean="0"/>
              <a:t> </a:t>
            </a:r>
            <a:r>
              <a:rPr lang="en-US" dirty="0" err="1" smtClean="0"/>
              <a:t>alternatif</a:t>
            </a:r>
            <a:r>
              <a:rPr lang="en-US" dirty="0" smtClean="0"/>
              <a:t> </a:t>
            </a:r>
            <a:r>
              <a:rPr lang="en-US" dirty="0" err="1" smtClean="0"/>
              <a:t>rute</a:t>
            </a:r>
            <a:r>
              <a:rPr lang="en-US" dirty="0" smtClean="0"/>
              <a:t> yang </a:t>
            </a:r>
            <a:r>
              <a:rPr lang="en-US" dirty="0" err="1" smtClean="0"/>
              <a:t>tersedia</a:t>
            </a:r>
            <a:r>
              <a:rPr lang="en-US" dirty="0" smtClean="0"/>
              <a:t> </a:t>
            </a:r>
            <a:r>
              <a:rPr lang="en-US" dirty="0" err="1" smtClean="0"/>
              <a:t>pada</a:t>
            </a:r>
            <a:r>
              <a:rPr lang="en-US" dirty="0" smtClean="0"/>
              <a:t> </a:t>
            </a:r>
            <a:r>
              <a:rPr lang="en-US" dirty="0" err="1" smtClean="0"/>
              <a:t>sebuah</a:t>
            </a:r>
            <a:r>
              <a:rPr lang="en-US" dirty="0" smtClean="0"/>
              <a:t> </a:t>
            </a:r>
            <a:r>
              <a:rPr lang="en-US" dirty="0" err="1" smtClean="0"/>
              <a:t>jaringan</a:t>
            </a:r>
            <a:endParaRPr lang="en-US" dirty="0" smtClean="0"/>
          </a:p>
          <a:p>
            <a:r>
              <a:rPr lang="en-US" dirty="0" err="1" smtClean="0"/>
              <a:t>Contoh</a:t>
            </a:r>
            <a:r>
              <a:rPr lang="en-US" dirty="0" smtClean="0"/>
              <a:t>:</a:t>
            </a:r>
          </a:p>
          <a:p>
            <a:endParaRPr lang="en-US" dirty="0"/>
          </a:p>
          <a:p>
            <a:endParaRPr lang="en-US" dirty="0" smtClean="0"/>
          </a:p>
          <a:p>
            <a:endParaRPr lang="en-US" dirty="0" smtClean="0"/>
          </a:p>
          <a:p>
            <a:endParaRPr lang="en-US" dirty="0" smtClean="0"/>
          </a:p>
          <a:p>
            <a:r>
              <a:rPr lang="en-US" dirty="0" err="1" smtClean="0"/>
              <a:t>lintasan</a:t>
            </a:r>
            <a:r>
              <a:rPr lang="en-US" dirty="0" smtClean="0"/>
              <a:t> </a:t>
            </a:r>
            <a:r>
              <a:rPr lang="en-US" dirty="0" err="1" smtClean="0"/>
              <a:t>terpendek</a:t>
            </a:r>
            <a:r>
              <a:rPr lang="en-US" dirty="0" smtClean="0"/>
              <a:t>:</a:t>
            </a:r>
          </a:p>
          <a:p>
            <a:r>
              <a:rPr lang="en-US" dirty="0" smtClean="0"/>
              <a:t>1-3-5 </a:t>
            </a:r>
            <a:r>
              <a:rPr lang="en-US" dirty="0" err="1" smtClean="0"/>
              <a:t>atau</a:t>
            </a:r>
            <a:r>
              <a:rPr lang="en-US" dirty="0" smtClean="0"/>
              <a:t> 1-3-4-5 </a:t>
            </a:r>
            <a:r>
              <a:rPr lang="en-US" dirty="0" err="1" smtClean="0"/>
              <a:t>dengan</a:t>
            </a:r>
            <a:r>
              <a:rPr lang="en-US" dirty="0" smtClean="0"/>
              <a:t> </a:t>
            </a:r>
            <a:r>
              <a:rPr lang="en-US" dirty="0" err="1" smtClean="0"/>
              <a:t>bobot</a:t>
            </a:r>
            <a:r>
              <a:rPr lang="en-US" dirty="0" smtClean="0"/>
              <a:t> 90</a:t>
            </a:r>
            <a:endParaRPr lang="en-US" dirty="0"/>
          </a:p>
        </p:txBody>
      </p:sp>
      <p:sp>
        <p:nvSpPr>
          <p:cNvPr id="130" name="Oval 129"/>
          <p:cNvSpPr/>
          <p:nvPr/>
        </p:nvSpPr>
        <p:spPr bwMode="auto">
          <a:xfrm>
            <a:off x="2348321" y="4508692"/>
            <a:ext cx="5334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131" name="Oval 130"/>
          <p:cNvSpPr/>
          <p:nvPr/>
        </p:nvSpPr>
        <p:spPr bwMode="auto">
          <a:xfrm>
            <a:off x="3186521" y="3822892"/>
            <a:ext cx="5334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2</a:t>
            </a:r>
          </a:p>
        </p:txBody>
      </p:sp>
      <p:sp>
        <p:nvSpPr>
          <p:cNvPr id="132" name="Oval 131"/>
          <p:cNvSpPr/>
          <p:nvPr/>
        </p:nvSpPr>
        <p:spPr bwMode="auto">
          <a:xfrm>
            <a:off x="4558121" y="4661092"/>
            <a:ext cx="5334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3</a:t>
            </a:r>
          </a:p>
        </p:txBody>
      </p:sp>
      <p:sp>
        <p:nvSpPr>
          <p:cNvPr id="133" name="Oval 132"/>
          <p:cNvSpPr/>
          <p:nvPr/>
        </p:nvSpPr>
        <p:spPr bwMode="auto">
          <a:xfrm>
            <a:off x="5396321" y="3899092"/>
            <a:ext cx="5334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4</a:t>
            </a:r>
          </a:p>
        </p:txBody>
      </p:sp>
      <p:sp>
        <p:nvSpPr>
          <p:cNvPr id="134" name="Oval 133"/>
          <p:cNvSpPr/>
          <p:nvPr/>
        </p:nvSpPr>
        <p:spPr bwMode="auto">
          <a:xfrm>
            <a:off x="6920321" y="4661092"/>
            <a:ext cx="5334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5</a:t>
            </a:r>
          </a:p>
        </p:txBody>
      </p:sp>
      <p:cxnSp>
        <p:nvCxnSpPr>
          <p:cNvPr id="135" name="Straight Arrow Connector 134"/>
          <p:cNvCxnSpPr>
            <a:stCxn id="130" idx="7"/>
            <a:endCxn id="131" idx="3"/>
          </p:cNvCxnSpPr>
          <p:nvPr/>
        </p:nvCxnSpPr>
        <p:spPr bwMode="auto">
          <a:xfrm rot="5400000" flipH="1" flipV="1">
            <a:off x="2853147" y="4164204"/>
            <a:ext cx="361950" cy="4603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6" name="Straight Arrow Connector 135"/>
          <p:cNvCxnSpPr>
            <a:stCxn id="130" idx="6"/>
            <a:endCxn id="132" idx="2"/>
          </p:cNvCxnSpPr>
          <p:nvPr/>
        </p:nvCxnSpPr>
        <p:spPr bwMode="auto">
          <a:xfrm>
            <a:off x="2881721" y="4737292"/>
            <a:ext cx="1676400" cy="152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7" name="Straight Arrow Connector 136"/>
          <p:cNvCxnSpPr/>
          <p:nvPr/>
        </p:nvCxnSpPr>
        <p:spPr bwMode="auto">
          <a:xfrm>
            <a:off x="3567521" y="4261042"/>
            <a:ext cx="1066800" cy="4762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8" name="Straight Arrow Connector 137"/>
          <p:cNvCxnSpPr>
            <a:stCxn id="132" idx="7"/>
          </p:cNvCxnSpPr>
          <p:nvPr/>
        </p:nvCxnSpPr>
        <p:spPr bwMode="auto">
          <a:xfrm rot="5400000" flipH="1" flipV="1">
            <a:off x="5020877" y="4272949"/>
            <a:ext cx="447675" cy="46196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9" name="Straight Arrow Connector 138"/>
          <p:cNvCxnSpPr>
            <a:endCxn id="134" idx="2"/>
          </p:cNvCxnSpPr>
          <p:nvPr/>
        </p:nvCxnSpPr>
        <p:spPr bwMode="auto">
          <a:xfrm flipV="1">
            <a:off x="5091521" y="4889692"/>
            <a:ext cx="1828800" cy="571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0" name="Straight Arrow Connector 139"/>
          <p:cNvCxnSpPr/>
          <p:nvPr/>
        </p:nvCxnSpPr>
        <p:spPr bwMode="auto">
          <a:xfrm>
            <a:off x="5929721" y="4184842"/>
            <a:ext cx="990600" cy="5524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1" name="Straight Arrow Connector 140"/>
          <p:cNvCxnSpPr>
            <a:endCxn id="131" idx="6"/>
          </p:cNvCxnSpPr>
          <p:nvPr/>
        </p:nvCxnSpPr>
        <p:spPr bwMode="auto">
          <a:xfrm rot="10800000" flipV="1">
            <a:off x="3719921" y="4032442"/>
            <a:ext cx="1676400" cy="190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2" name="TextBox 24"/>
          <p:cNvSpPr txBox="1">
            <a:spLocks noChangeArrowheads="1"/>
          </p:cNvSpPr>
          <p:nvPr/>
        </p:nvSpPr>
        <p:spPr bwMode="auto">
          <a:xfrm>
            <a:off x="2576921" y="4051534"/>
            <a:ext cx="458780" cy="307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rPr>
              <a:t>100</a:t>
            </a:r>
          </a:p>
        </p:txBody>
      </p:sp>
      <p:sp>
        <p:nvSpPr>
          <p:cNvPr id="143" name="TextBox 25"/>
          <p:cNvSpPr txBox="1">
            <a:spLocks noChangeArrowheads="1"/>
          </p:cNvSpPr>
          <p:nvPr/>
        </p:nvSpPr>
        <p:spPr bwMode="auto">
          <a:xfrm>
            <a:off x="3034121" y="4889848"/>
            <a:ext cx="367408" cy="307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rPr>
              <a:t>30</a:t>
            </a:r>
          </a:p>
        </p:txBody>
      </p:sp>
      <p:sp>
        <p:nvSpPr>
          <p:cNvPr id="144" name="TextBox 26"/>
          <p:cNvSpPr txBox="1">
            <a:spLocks noChangeArrowheads="1"/>
          </p:cNvSpPr>
          <p:nvPr/>
        </p:nvSpPr>
        <p:spPr bwMode="auto">
          <a:xfrm>
            <a:off x="3948521" y="4203954"/>
            <a:ext cx="367408" cy="307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rPr>
              <a:t>20</a:t>
            </a:r>
          </a:p>
        </p:txBody>
      </p:sp>
      <p:sp>
        <p:nvSpPr>
          <p:cNvPr id="145" name="TextBox 27"/>
          <p:cNvSpPr txBox="1">
            <a:spLocks noChangeArrowheads="1"/>
          </p:cNvSpPr>
          <p:nvPr/>
        </p:nvSpPr>
        <p:spPr bwMode="auto">
          <a:xfrm>
            <a:off x="4329521" y="3746692"/>
            <a:ext cx="367408" cy="307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rPr>
              <a:t>15</a:t>
            </a:r>
          </a:p>
        </p:txBody>
      </p:sp>
      <p:sp>
        <p:nvSpPr>
          <p:cNvPr id="146" name="TextBox 28"/>
          <p:cNvSpPr txBox="1">
            <a:spLocks noChangeArrowheads="1"/>
          </p:cNvSpPr>
          <p:nvPr/>
        </p:nvSpPr>
        <p:spPr bwMode="auto">
          <a:xfrm>
            <a:off x="6158321" y="4051534"/>
            <a:ext cx="367408" cy="307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rPr>
              <a:t>50</a:t>
            </a:r>
          </a:p>
        </p:txBody>
      </p:sp>
      <p:sp>
        <p:nvSpPr>
          <p:cNvPr id="147" name="TextBox 29"/>
          <p:cNvSpPr txBox="1">
            <a:spLocks noChangeArrowheads="1"/>
          </p:cNvSpPr>
          <p:nvPr/>
        </p:nvSpPr>
        <p:spPr bwMode="auto">
          <a:xfrm>
            <a:off x="4861341" y="4277187"/>
            <a:ext cx="367408" cy="307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rPr>
              <a:t>10</a:t>
            </a:r>
          </a:p>
        </p:txBody>
      </p:sp>
      <p:sp>
        <p:nvSpPr>
          <p:cNvPr id="148" name="TextBox 30"/>
          <p:cNvSpPr txBox="1">
            <a:spLocks noChangeArrowheads="1"/>
          </p:cNvSpPr>
          <p:nvPr/>
        </p:nvSpPr>
        <p:spPr bwMode="auto">
          <a:xfrm>
            <a:off x="5853521" y="4585006"/>
            <a:ext cx="367408" cy="307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rPr>
              <a:t>60</a:t>
            </a:r>
          </a:p>
        </p:txBody>
      </p:sp>
    </p:spTree>
    <p:extLst>
      <p:ext uri="{BB962C8B-B14F-4D97-AF65-F5344CB8AC3E}">
        <p14:creationId xmlns:p14="http://schemas.microsoft.com/office/powerpoint/2010/main" val="29132303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8674" name="Rectangle 2"/>
          <p:cNvSpPr>
            <a:spLocks noGrp="1" noChangeArrowheads="1"/>
          </p:cNvSpPr>
          <p:nvPr>
            <p:ph type="title"/>
          </p:nvPr>
        </p:nvSpPr>
        <p:spPr/>
        <p:txBody>
          <a:bodyPr/>
          <a:lstStyle/>
          <a:p>
            <a:r>
              <a:rPr lang="id-ID"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reflection blurRad="6350" stA="55000" endA="300" endPos="45500" dir="5400000" sy="-100000" algn="bl" rotWithShape="0"/>
                </a:effectLst>
                <a:latin typeface="Arial Black" pitchFamily="34" charset="0"/>
              </a:rPr>
              <a:t> Contoh Algoritma Djikstra</a:t>
            </a:r>
            <a:endParaRPr lang="en-CA" sz="3600" dirty="0"/>
          </a:p>
        </p:txBody>
      </p:sp>
      <p:sp>
        <p:nvSpPr>
          <p:cNvPr id="44" name="Slide Number Placeholder 5"/>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C01617D8-014D-4F4D-B3D6-50CA66FE92AD}" type="slidenum">
              <a:rPr kumimoji="0" lang="en-CA" sz="1600" b="0" i="0" u="none" strike="noStrike" kern="1200" cap="none" spc="0" normalizeH="0" baseline="0" noProof="0">
                <a:ln>
                  <a:noFill/>
                </a:ln>
                <a:solidFill>
                  <a:srgbClr val="8CADAE">
                    <a:shade val="75000"/>
                  </a:srgbClr>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15</a:t>
            </a:fld>
            <a:endParaRPr kumimoji="0" lang="en-CA" sz="1600" b="0" i="0" u="none" strike="noStrike" kern="1200" cap="none" spc="0" normalizeH="0" baseline="0" noProof="0">
              <a:ln>
                <a:noFill/>
              </a:ln>
              <a:solidFill>
                <a:srgbClr val="8CADAE">
                  <a:shade val="75000"/>
                </a:srgbClr>
              </a:solidFill>
              <a:effectLst/>
              <a:uLnTx/>
              <a:uFillTx/>
              <a:latin typeface="Arial" charset="0"/>
              <a:ea typeface="+mn-ea"/>
              <a:cs typeface="+mn-cs"/>
            </a:endParaRPr>
          </a:p>
        </p:txBody>
      </p:sp>
      <p:sp>
        <p:nvSpPr>
          <p:cNvPr id="668675" name="Rectangle 3"/>
          <p:cNvSpPr>
            <a:spLocks noGrp="1" noChangeArrowheads="1"/>
          </p:cNvSpPr>
          <p:nvPr>
            <p:ph sz="quarter" idx="1"/>
          </p:nvPr>
        </p:nvSpPr>
        <p:spPr>
          <a:xfrm>
            <a:off x="1952596" y="1412777"/>
            <a:ext cx="8229600" cy="4525963"/>
          </a:xfrm>
        </p:spPr>
        <p:txBody>
          <a:bodyPr/>
          <a:lstStyle/>
          <a:p>
            <a:pPr marL="514350" indent="-514350">
              <a:lnSpc>
                <a:spcPct val="90000"/>
              </a:lnSpc>
              <a:spcBef>
                <a:spcPct val="0"/>
              </a:spcBef>
              <a:spcAft>
                <a:spcPct val="5000"/>
              </a:spcAft>
            </a:pPr>
            <a:r>
              <a:rPr lang="id-ID" sz="3200" dirty="0">
                <a:sym typeface="Symbol" pitchFamily="18" charset="2"/>
              </a:rPr>
              <a:t>Tentukan lintasan terpendek dari </a:t>
            </a:r>
            <a:r>
              <a:rPr lang="id-ID" sz="3200" b="1" dirty="0">
                <a:sym typeface="Symbol" pitchFamily="18" charset="2"/>
              </a:rPr>
              <a:t>a</a:t>
            </a:r>
            <a:r>
              <a:rPr lang="id-ID" sz="3200" dirty="0">
                <a:sym typeface="Symbol" pitchFamily="18" charset="2"/>
              </a:rPr>
              <a:t> ke </a:t>
            </a:r>
            <a:r>
              <a:rPr lang="id-ID" sz="3200" b="1" dirty="0">
                <a:sym typeface="Symbol" pitchFamily="18" charset="2"/>
              </a:rPr>
              <a:t>z</a:t>
            </a:r>
            <a:endParaRPr lang="en-US" sz="3200" b="1" dirty="0">
              <a:sym typeface="Symbol" pitchFamily="18" charset="2"/>
            </a:endParaRPr>
          </a:p>
        </p:txBody>
      </p:sp>
      <p:sp>
        <p:nvSpPr>
          <p:cNvPr id="4" name="Rectangle 2"/>
          <p:cNvSpPr>
            <a:spLocks noChangeArrowheads="1"/>
          </p:cNvSpPr>
          <p:nvPr/>
        </p:nvSpPr>
        <p:spPr bwMode="auto">
          <a:xfrm>
            <a:off x="1939263" y="1883098"/>
            <a:ext cx="1810781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graphicFrame>
        <p:nvGraphicFramePr>
          <p:cNvPr id="5" name="Object 4"/>
          <p:cNvGraphicFramePr>
            <a:graphicFrameLocks noChangeAspect="1"/>
          </p:cNvGraphicFramePr>
          <p:nvPr>
            <p:extLst/>
          </p:nvPr>
        </p:nvGraphicFramePr>
        <p:xfrm>
          <a:off x="1939263" y="2044906"/>
          <a:ext cx="8064217" cy="3912343"/>
        </p:xfrm>
        <a:graphic>
          <a:graphicData uri="http://schemas.openxmlformats.org/presentationml/2006/ole">
            <mc:AlternateContent xmlns:mc="http://schemas.openxmlformats.org/markup-compatibility/2006">
              <mc:Choice xmlns:v="urn:schemas-microsoft-com:vml" Requires="v">
                <p:oleObj spid="_x0000_s3079" name="Visio" r:id="rId3" imgW="5332095" imgH="2189988" progId="Visio.Drawing.11">
                  <p:embed/>
                </p:oleObj>
              </mc:Choice>
              <mc:Fallback>
                <p:oleObj name="Visio" r:id="rId3" imgW="5332095" imgH="2189988" progId="Visio.Drawing.11">
                  <p:embed/>
                  <p:pic>
                    <p:nvPicPr>
                      <p:cNvPr id="5"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39263" y="2044906"/>
                        <a:ext cx="8064217" cy="3912343"/>
                      </a:xfrm>
                      <a:prstGeom prst="rect">
                        <a:avLst/>
                      </a:prstGeom>
                      <a:noFill/>
                    </p:spPr>
                  </p:pic>
                </p:oleObj>
              </mc:Fallback>
            </mc:AlternateContent>
          </a:graphicData>
        </a:graphic>
      </p:graphicFrame>
    </p:spTree>
    <p:extLst>
      <p:ext uri="{BB962C8B-B14F-4D97-AF65-F5344CB8AC3E}">
        <p14:creationId xmlns:p14="http://schemas.microsoft.com/office/powerpoint/2010/main" val="3405615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68675">
                                            <p:txEl>
                                              <p:pRg st="0" end="0"/>
                                            </p:txEl>
                                          </p:spTgt>
                                        </p:tgtEl>
                                        <p:attrNameLst>
                                          <p:attrName>style.visibility</p:attrName>
                                        </p:attrNameLst>
                                      </p:cBhvr>
                                      <p:to>
                                        <p:strVal val="visible"/>
                                      </p:to>
                                    </p:set>
                                    <p:anim calcmode="lin" valueType="num">
                                      <p:cBhvr additive="base">
                                        <p:cTn id="7" dur="500" fill="hold"/>
                                        <p:tgtEl>
                                          <p:spTgt spid="6686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6867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8675"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5" name="Round Same Side Corner Rectangle 34"/>
          <p:cNvSpPr/>
          <p:nvPr/>
        </p:nvSpPr>
        <p:spPr bwMode="auto">
          <a:xfrm rot="10800000" flipH="1">
            <a:off x="29029" y="-28841"/>
            <a:ext cx="9519706" cy="921310"/>
          </a:xfrm>
          <a:prstGeom prst="round2SameRect">
            <a:avLst>
              <a:gd name="adj1" fmla="val 35205"/>
              <a:gd name="adj2" fmla="val 0"/>
            </a:avLst>
          </a:prstGeom>
          <a:solidFill>
            <a:schemeClr val="accent5"/>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499872" y="108648"/>
            <a:ext cx="9683784" cy="646331"/>
          </a:xfrm>
          <a:prstGeom prst="rect">
            <a:avLst/>
          </a:prstGeom>
          <a:noFill/>
        </p:spPr>
        <p:txBody>
          <a:bodyPr wrap="square" rtlCol="0">
            <a:spAutoFit/>
          </a:bodyPr>
          <a:lstStyle/>
          <a:p>
            <a:r>
              <a:rPr lang="en-US" sz="3600" dirty="0" err="1" smtClean="0"/>
              <a:t>Lintasan</a:t>
            </a:r>
            <a:r>
              <a:rPr lang="en-US" sz="3600" dirty="0" smtClean="0"/>
              <a:t> </a:t>
            </a:r>
            <a:r>
              <a:rPr lang="en-US" sz="3600" dirty="0" err="1"/>
              <a:t>T</a:t>
            </a:r>
            <a:r>
              <a:rPr lang="en-US" sz="3600" dirty="0" err="1" smtClean="0"/>
              <a:t>erpendek</a:t>
            </a:r>
            <a:endParaRPr lang="id-ID" sz="3600" dirty="0"/>
          </a:p>
        </p:txBody>
      </p:sp>
      <p:sp>
        <p:nvSpPr>
          <p:cNvPr id="2" name="TextBox 1"/>
          <p:cNvSpPr txBox="1"/>
          <p:nvPr/>
        </p:nvSpPr>
        <p:spPr>
          <a:xfrm>
            <a:off x="1085088" y="1255776"/>
            <a:ext cx="7754112" cy="369332"/>
          </a:xfrm>
          <a:prstGeom prst="rect">
            <a:avLst/>
          </a:prstGeom>
          <a:noFill/>
        </p:spPr>
        <p:txBody>
          <a:bodyPr wrap="square" rtlCol="0">
            <a:spAutoFit/>
          </a:bodyPr>
          <a:lstStyle/>
          <a:p>
            <a:r>
              <a:rPr lang="en-US" dirty="0" err="1" smtClean="0"/>
              <a:t>Tentukan</a:t>
            </a:r>
            <a:r>
              <a:rPr lang="en-US" dirty="0" smtClean="0"/>
              <a:t> </a:t>
            </a:r>
            <a:r>
              <a:rPr lang="en-US" dirty="0" err="1" smtClean="0"/>
              <a:t>lintasan</a:t>
            </a:r>
            <a:r>
              <a:rPr lang="en-US" dirty="0" smtClean="0"/>
              <a:t> </a:t>
            </a:r>
            <a:r>
              <a:rPr lang="en-US" dirty="0" err="1" smtClean="0"/>
              <a:t>terpendek</a:t>
            </a:r>
            <a:r>
              <a:rPr lang="en-US" dirty="0" smtClean="0"/>
              <a:t> </a:t>
            </a:r>
            <a:r>
              <a:rPr lang="en-US" dirty="0" err="1" smtClean="0"/>
              <a:t>pada</a:t>
            </a:r>
            <a:r>
              <a:rPr lang="en-US" dirty="0" smtClean="0"/>
              <a:t> network </a:t>
            </a:r>
            <a:r>
              <a:rPr lang="en-US" dirty="0" err="1" smtClean="0"/>
              <a:t>berikut</a:t>
            </a:r>
            <a:r>
              <a:rPr lang="en-US" dirty="0" smtClean="0"/>
              <a:t> </a:t>
            </a:r>
            <a:r>
              <a:rPr lang="en-US" dirty="0" err="1" smtClean="0"/>
              <a:t>dengan</a:t>
            </a:r>
            <a:r>
              <a:rPr lang="en-US" dirty="0" smtClean="0"/>
              <a:t> </a:t>
            </a:r>
            <a:r>
              <a:rPr lang="en-US" dirty="0" err="1" smtClean="0"/>
              <a:t>Algoritma</a:t>
            </a:r>
            <a:r>
              <a:rPr lang="en-US" dirty="0" smtClean="0"/>
              <a:t> </a:t>
            </a:r>
            <a:r>
              <a:rPr lang="en-US" dirty="0" err="1" smtClean="0"/>
              <a:t>Djikstra</a:t>
            </a: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4650" y="2113979"/>
            <a:ext cx="5030533" cy="1945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83697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1629" y="-144327"/>
            <a:ext cx="10515600" cy="1325563"/>
          </a:xfrm>
        </p:spPr>
        <p:txBody>
          <a:bodyPr/>
          <a:lstStyle/>
          <a:p>
            <a:r>
              <a:rPr lang="en-US" dirty="0" err="1" smtClean="0"/>
              <a:t>Lintasan</a:t>
            </a:r>
            <a:r>
              <a:rPr lang="en-US" dirty="0" smtClean="0"/>
              <a:t> </a:t>
            </a:r>
            <a:r>
              <a:rPr lang="en-US" dirty="0" err="1" smtClean="0"/>
              <a:t>Terpendek</a:t>
            </a:r>
            <a:r>
              <a:rPr lang="en-US" dirty="0" smtClean="0"/>
              <a:t> (</a:t>
            </a:r>
            <a:r>
              <a:rPr lang="en-US" dirty="0" err="1" smtClean="0"/>
              <a:t>Solusi</a:t>
            </a:r>
            <a:r>
              <a:rPr lang="en-US" dirty="0" smtClean="0"/>
              <a:t> </a:t>
            </a:r>
            <a:r>
              <a:rPr lang="en-US" dirty="0" err="1" smtClean="0"/>
              <a:t>dengan</a:t>
            </a:r>
            <a:r>
              <a:rPr lang="en-US" dirty="0" smtClean="0"/>
              <a:t> Lingo)</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07126" y="1181235"/>
                <a:ext cx="10515600" cy="5206501"/>
              </a:xfrm>
            </p:spPr>
            <p:txBody>
              <a:bodyPr/>
              <a:lstStyle/>
              <a:p>
                <a:r>
                  <a:rPr lang="en-US" dirty="0" smtClean="0"/>
                  <a:t>Misal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𝑖𝑗</m:t>
                        </m:r>
                      </m:sub>
                    </m:sSub>
                    <m:r>
                      <a:rPr lang="en-US" b="0" i="1" smtClean="0">
                        <a:latin typeface="Cambria Math" panose="02040503050406030204" pitchFamily="18" charset="0"/>
                      </a:rPr>
                      <m:t>:</m:t>
                    </m:r>
                  </m:oMath>
                </a14:m>
                <a:r>
                  <a:rPr lang="en-US" dirty="0" smtClean="0"/>
                  <a:t> </a:t>
                </a:r>
                <a:r>
                  <a:rPr lang="en-US" dirty="0" err="1" smtClean="0"/>
                  <a:t>rute</a:t>
                </a:r>
                <a:r>
                  <a:rPr lang="en-US" dirty="0" smtClean="0"/>
                  <a:t> </a:t>
                </a:r>
                <a:r>
                  <a:rPr lang="en-US" dirty="0" err="1" smtClean="0"/>
                  <a:t>dari</a:t>
                </a:r>
                <a:r>
                  <a:rPr lang="en-US" dirty="0" smtClean="0"/>
                  <a:t> node </a:t>
                </a:r>
                <a:r>
                  <a:rPr lang="en-US" dirty="0" err="1" smtClean="0"/>
                  <a:t>i</a:t>
                </a:r>
                <a:r>
                  <a:rPr lang="en-US" dirty="0" smtClean="0"/>
                  <a:t> </a:t>
                </a:r>
                <a:r>
                  <a:rPr lang="en-US" dirty="0" err="1" smtClean="0"/>
                  <a:t>ke</a:t>
                </a:r>
                <a:r>
                  <a:rPr lang="en-US" dirty="0" smtClean="0"/>
                  <a:t> node j</a:t>
                </a:r>
              </a:p>
              <a:p>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𝑅</m:t>
                        </m:r>
                      </m:e>
                      <m:sub>
                        <m:r>
                          <a:rPr lang="en-US" b="0" i="1" smtClean="0">
                            <a:latin typeface="Cambria Math" panose="02040503050406030204" pitchFamily="18" charset="0"/>
                          </a:rPr>
                          <m:t>𝑖𝑗</m:t>
                        </m:r>
                      </m:sub>
                    </m:sSub>
                  </m:oMath>
                </a14:m>
                <a:r>
                  <a:rPr lang="en-US" dirty="0" smtClean="0"/>
                  <a:t>: </a:t>
                </a:r>
                <a:r>
                  <a:rPr lang="en-US" dirty="0" err="1" smtClean="0"/>
                  <a:t>bobot</a:t>
                </a:r>
                <a:r>
                  <a:rPr lang="en-US" dirty="0" smtClean="0"/>
                  <a:t> </a:t>
                </a:r>
                <a:r>
                  <a:rPr lang="en-US" dirty="0" err="1" smtClean="0"/>
                  <a:t>pada</a:t>
                </a:r>
                <a:r>
                  <a:rPr lang="en-US" dirty="0" smtClean="0"/>
                  <a:t> </a:t>
                </a:r>
                <a:r>
                  <a:rPr lang="en-US" dirty="0" err="1" smtClean="0"/>
                  <a:t>sisi</a:t>
                </a:r>
                <a:r>
                  <a:rPr lang="en-US" dirty="0" smtClean="0"/>
                  <a:t> </a:t>
                </a:r>
                <a:r>
                  <a:rPr lang="en-US" dirty="0" err="1" smtClean="0"/>
                  <a:t>ij</a:t>
                </a:r>
                <a:endParaRPr lang="en-US" dirty="0" smtClean="0"/>
              </a:p>
              <a:p>
                <a:r>
                  <a:rPr lang="en-US" dirty="0" err="1" smtClean="0"/>
                  <a:t>Fungsi</a:t>
                </a:r>
                <a:r>
                  <a:rPr lang="en-US" dirty="0" smtClean="0"/>
                  <a:t> </a:t>
                </a:r>
                <a:r>
                  <a:rPr lang="en-US" dirty="0" err="1" smtClean="0"/>
                  <a:t>tujuan</a:t>
                </a:r>
                <a:r>
                  <a:rPr lang="en-US" dirty="0" smtClean="0"/>
                  <a:t>: </a:t>
                </a:r>
                <a:r>
                  <a:rPr lang="en-US" dirty="0" err="1" smtClean="0"/>
                  <a:t>meminimalkan</a:t>
                </a:r>
                <a:r>
                  <a:rPr lang="en-US" dirty="0" smtClean="0"/>
                  <a:t> </a:t>
                </a:r>
                <a:r>
                  <a:rPr lang="en-US" dirty="0" err="1" smtClean="0"/>
                  <a:t>jarak</a:t>
                </a:r>
                <a:r>
                  <a:rPr lang="en-US" dirty="0" smtClean="0"/>
                  <a:t>, </a:t>
                </a:r>
                <a:r>
                  <a:rPr lang="en-US" dirty="0" err="1" smtClean="0"/>
                  <a:t>waktu</a:t>
                </a:r>
                <a:r>
                  <a:rPr lang="en-US" dirty="0" smtClean="0"/>
                  <a:t>, </a:t>
                </a:r>
                <a:r>
                  <a:rPr lang="en-US" dirty="0" err="1" smtClean="0"/>
                  <a:t>atau</a:t>
                </a:r>
                <a:r>
                  <a:rPr lang="en-US" dirty="0" smtClean="0"/>
                  <a:t> </a:t>
                </a:r>
                <a:r>
                  <a:rPr lang="en-US" dirty="0" err="1" smtClean="0"/>
                  <a:t>biaya</a:t>
                </a:r>
                <a:r>
                  <a:rPr lang="en-US" dirty="0" smtClean="0"/>
                  <a:t> </a:t>
                </a:r>
                <a:r>
                  <a:rPr lang="en-US" dirty="0" err="1" smtClean="0"/>
                  <a:t>dari</a:t>
                </a:r>
                <a:r>
                  <a:rPr lang="en-US" dirty="0" smtClean="0"/>
                  <a:t> node </a:t>
                </a:r>
                <a:r>
                  <a:rPr lang="en-US" dirty="0" err="1" smtClean="0"/>
                  <a:t>asal</a:t>
                </a:r>
                <a:r>
                  <a:rPr lang="en-US" dirty="0" smtClean="0"/>
                  <a:t>  </a:t>
                </a:r>
                <a:r>
                  <a:rPr lang="en-US" dirty="0" err="1" smtClean="0"/>
                  <a:t>ke</a:t>
                </a:r>
                <a:r>
                  <a:rPr lang="en-US" dirty="0" smtClean="0"/>
                  <a:t> node </a:t>
                </a:r>
                <a:r>
                  <a:rPr lang="en-US" dirty="0" err="1" smtClean="0"/>
                  <a:t>tujuan</a:t>
                </a:r>
                <a:r>
                  <a:rPr lang="en-US" dirty="0" smtClean="0"/>
                  <a:t>.</a:t>
                </a:r>
              </a:p>
              <a:p>
                <a:r>
                  <a:rPr lang="en-US" dirty="0" smtClean="0"/>
                  <a:t>Model  </a:t>
                </a:r>
                <a:r>
                  <a:rPr lang="en-US" dirty="0" err="1" smtClean="0"/>
                  <a:t>matematika</a:t>
                </a:r>
                <a:r>
                  <a:rPr lang="en-US" dirty="0" smtClean="0"/>
                  <a:t> :</a:t>
                </a:r>
              </a:p>
              <a:p>
                <a:pPr marL="0" indent="0">
                  <a:buNone/>
                </a:pPr>
                <a14:m>
                  <m:oMathPara xmlns:m="http://schemas.openxmlformats.org/officeDocument/2006/math">
                    <m:oMathParaPr>
                      <m:jc m:val="center"/>
                    </m:oMathParaPr>
                    <m:oMath xmlns:m="http://schemas.openxmlformats.org/officeDocument/2006/math">
                      <m:func>
                        <m:funcPr>
                          <m:ctrlPr>
                            <a:rPr lang="en-US" b="0" i="1" smtClean="0">
                              <a:latin typeface="Cambria Math" panose="02040503050406030204" pitchFamily="18" charset="0"/>
                            </a:rPr>
                          </m:ctrlPr>
                        </m:funcPr>
                        <m:fName>
                          <m:r>
                            <m:rPr>
                              <m:sty m:val="p"/>
                            </m:rPr>
                            <a:rPr lang="en-US" b="0" i="0" smtClean="0">
                              <a:latin typeface="Cambria Math" panose="02040503050406030204" pitchFamily="18" charset="0"/>
                            </a:rPr>
                            <m:t>min</m:t>
                          </m:r>
                        </m:fName>
                        <m:e>
                          <m:nary>
                            <m:naryPr>
                              <m:chr m:val="∑"/>
                              <m:ctrlPr>
                                <a:rPr lang="en-US" i="1" smtClean="0">
                                  <a:latin typeface="Cambria Math" panose="02040503050406030204" pitchFamily="18" charset="0"/>
                                </a:rPr>
                              </m:ctrlPr>
                            </m:naryPr>
                            <m:sub>
                              <m:r>
                                <m:rPr>
                                  <m:brk m:alnAt="23"/>
                                </m:rPr>
                                <a:rPr lang="en-US" b="0" i="1" smtClean="0">
                                  <a:latin typeface="Cambria Math" panose="02040503050406030204" pitchFamily="18" charset="0"/>
                                </a:rPr>
                                <m:t>𝑖</m:t>
                              </m:r>
                              <m:r>
                                <a:rPr lang="en-US" b="0" i="1" smtClean="0">
                                  <a:latin typeface="Cambria Math" panose="02040503050406030204" pitchFamily="18" charset="0"/>
                                </a:rPr>
                                <m:t>=1</m:t>
                              </m:r>
                            </m:sub>
                            <m:sup>
                              <m:r>
                                <a:rPr lang="en-US" b="0" i="1" smtClean="0">
                                  <a:latin typeface="Cambria Math" panose="02040503050406030204" pitchFamily="18" charset="0"/>
                                </a:rPr>
                                <m:t>𝑚</m:t>
                              </m:r>
                            </m:sup>
                            <m:e>
                              <m:nary>
                                <m:naryPr>
                                  <m:chr m:val="∑"/>
                                  <m:ctrlPr>
                                    <a:rPr lang="en-US" i="1" smtClean="0">
                                      <a:latin typeface="Cambria Math" panose="02040503050406030204" pitchFamily="18" charset="0"/>
                                    </a:rPr>
                                  </m:ctrlPr>
                                </m:naryPr>
                                <m:sub>
                                  <m:r>
                                    <m:rPr>
                                      <m:brk m:alnAt="23"/>
                                    </m:rPr>
                                    <a:rPr lang="en-US" b="0" i="1" smtClean="0">
                                      <a:latin typeface="Cambria Math" panose="02040503050406030204" pitchFamily="18" charset="0"/>
                                    </a:rPr>
                                    <m:t>𝑗</m:t>
                                  </m:r>
                                  <m:r>
                                    <a:rPr lang="en-US" b="0" i="1" smtClean="0">
                                      <a:latin typeface="Cambria Math" panose="02040503050406030204" pitchFamily="18" charset="0"/>
                                    </a:rPr>
                                    <m:t>=1</m:t>
                                  </m:r>
                                </m:sub>
                                <m:sup>
                                  <m:r>
                                    <a:rPr lang="en-US" b="0" i="1" smtClean="0">
                                      <a:latin typeface="Cambria Math" panose="02040503050406030204" pitchFamily="18" charset="0"/>
                                    </a:rPr>
                                    <m:t>𝑛</m:t>
                                  </m:r>
                                </m:sup>
                                <m:e>
                                  <m:sSub>
                                    <m:sSubPr>
                                      <m:ctrlPr>
                                        <a:rPr lang="en-US" i="1" smtClean="0">
                                          <a:latin typeface="Cambria Math" panose="02040503050406030204" pitchFamily="18" charset="0"/>
                                        </a:rPr>
                                      </m:ctrlPr>
                                    </m:sSubPr>
                                    <m:e>
                                      <m:r>
                                        <a:rPr lang="en-US" b="0" i="1" smtClean="0">
                                          <a:latin typeface="Cambria Math" panose="02040503050406030204" pitchFamily="18" charset="0"/>
                                        </a:rPr>
                                        <m:t>𝑅</m:t>
                                      </m:r>
                                    </m:e>
                                    <m:sub>
                                      <m:r>
                                        <a:rPr lang="en-US" b="0" i="1" smtClean="0">
                                          <a:latin typeface="Cambria Math" panose="02040503050406030204" pitchFamily="18" charset="0"/>
                                        </a:rPr>
                                        <m:t>𝑖𝑗</m:t>
                                      </m:r>
                                    </m:sub>
                                  </m:sSub>
                                </m:e>
                              </m:nary>
                            </m:e>
                          </m:nary>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𝑖𝑗</m:t>
                              </m:r>
                            </m:sub>
                          </m:sSub>
                        </m:e>
                      </m:func>
                    </m:oMath>
                  </m:oMathPara>
                </a14:m>
                <a:endParaRPr lang="en-US" dirty="0" smtClean="0"/>
              </a:p>
              <a:p>
                <a:pPr marL="0" indent="0">
                  <a:buNone/>
                </a:pPr>
                <a:r>
                  <a:rPr lang="en-US" dirty="0" err="1" smtClean="0"/>
                  <a:t>Digunakan</a:t>
                </a:r>
                <a:r>
                  <a:rPr lang="en-US" dirty="0" smtClean="0"/>
                  <a:t> </a:t>
                </a:r>
                <a:r>
                  <a:rPr lang="en-US" dirty="0" err="1" smtClean="0"/>
                  <a:t>pemrograman</a:t>
                </a:r>
                <a:r>
                  <a:rPr lang="en-US" dirty="0" smtClean="0"/>
                  <a:t> integer, </a:t>
                </a:r>
                <a:r>
                  <a:rPr lang="en-US" dirty="0" err="1" smtClean="0"/>
                  <a:t>dimana</a:t>
                </a:r>
                <a:r>
                  <a:rPr lang="en-US" dirty="0" smtClean="0"/>
                  <a:t> </a:t>
                </a:r>
              </a:p>
              <a:p>
                <a:pPr marL="0" indent="0">
                  <a:buNone/>
                </a:pP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𝑖𝑗</m:t>
                        </m:r>
                      </m:sub>
                    </m:sSub>
                  </m:oMath>
                </a14:m>
                <a:r>
                  <a:rPr lang="en-US" dirty="0" smtClean="0"/>
                  <a:t>=1, </a:t>
                </a:r>
                <a:r>
                  <a:rPr lang="en-US" dirty="0" err="1" smtClean="0"/>
                  <a:t>jika</a:t>
                </a:r>
                <a:r>
                  <a:rPr lang="en-US" dirty="0" smtClean="0"/>
                  <a:t> </a:t>
                </a:r>
                <a:r>
                  <a:rPr lang="en-US" dirty="0" err="1" smtClean="0"/>
                  <a:t>rute</a:t>
                </a:r>
                <a:r>
                  <a:rPr lang="en-US" dirty="0" smtClean="0"/>
                  <a:t> </a:t>
                </a:r>
                <a:r>
                  <a:rPr lang="en-US" dirty="0" err="1" smtClean="0"/>
                  <a:t>i</a:t>
                </a:r>
                <a:r>
                  <a:rPr lang="en-US" dirty="0" smtClean="0"/>
                  <a:t>-j </a:t>
                </a:r>
                <a:r>
                  <a:rPr lang="en-US" dirty="0" err="1" smtClean="0"/>
                  <a:t>terpilih</a:t>
                </a:r>
                <a:r>
                  <a:rPr lang="en-US" dirty="0" smtClean="0"/>
                  <a:t>, </a:t>
                </a:r>
                <a:r>
                  <a:rPr lang="en-US" dirty="0" err="1" smtClean="0"/>
                  <a:t>sebaliknya</a:t>
                </a:r>
                <a:r>
                  <a:rPr lang="en-US" dirty="0" smtClean="0"/>
                  <a:t>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𝑖𝑗</m:t>
                        </m:r>
                      </m:sub>
                    </m:sSub>
                  </m:oMath>
                </a14:m>
                <a:r>
                  <a:rPr lang="en-US" dirty="0" smtClean="0"/>
                  <a:t>=0. </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07126" y="1181235"/>
                <a:ext cx="10515600" cy="5206501"/>
              </a:xfrm>
              <a:blipFill>
                <a:blip r:embed="rId2"/>
                <a:stretch>
                  <a:fillRect l="-1217" t="-1756"/>
                </a:stretch>
              </a:blipFill>
            </p:spPr>
            <p:txBody>
              <a:bodyPr/>
              <a:lstStyle/>
              <a:p>
                <a:r>
                  <a:rPr lang="en-US">
                    <a:noFill/>
                  </a:rPr>
                  <a:t> </a:t>
                </a:r>
              </a:p>
            </p:txBody>
          </p:sp>
        </mc:Fallback>
      </mc:AlternateContent>
    </p:spTree>
    <p:extLst>
      <p:ext uri="{BB962C8B-B14F-4D97-AF65-F5344CB8AC3E}">
        <p14:creationId xmlns:p14="http://schemas.microsoft.com/office/powerpoint/2010/main" val="7781618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1629" y="-144327"/>
            <a:ext cx="10515600" cy="1325563"/>
          </a:xfrm>
        </p:spPr>
        <p:txBody>
          <a:bodyPr/>
          <a:lstStyle/>
          <a:p>
            <a:r>
              <a:rPr lang="en-US" dirty="0" err="1" smtClean="0"/>
              <a:t>Lintasan</a:t>
            </a:r>
            <a:r>
              <a:rPr lang="en-US" dirty="0" smtClean="0"/>
              <a:t> </a:t>
            </a:r>
            <a:r>
              <a:rPr lang="en-US" dirty="0" err="1" smtClean="0"/>
              <a:t>Terpendek</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07126" y="1181235"/>
                <a:ext cx="10515600" cy="5206501"/>
              </a:xfrm>
            </p:spPr>
            <p:txBody>
              <a:bodyPr/>
              <a:lstStyle/>
              <a:p>
                <a:r>
                  <a:rPr lang="en-US" dirty="0" smtClean="0"/>
                  <a:t>Model  </a:t>
                </a:r>
                <a:r>
                  <a:rPr lang="en-US" dirty="0" err="1" smtClean="0"/>
                  <a:t>matematika</a:t>
                </a:r>
                <a:r>
                  <a:rPr lang="en-US" dirty="0" smtClean="0"/>
                  <a:t> :</a:t>
                </a:r>
              </a:p>
              <a:p>
                <a:pPr marL="0" indent="0">
                  <a:buNone/>
                </a:pPr>
                <a14:m>
                  <m:oMathPara xmlns:m="http://schemas.openxmlformats.org/officeDocument/2006/math">
                    <m:oMathParaPr>
                      <m:jc m:val="center"/>
                    </m:oMathParaPr>
                    <m:oMath xmlns:m="http://schemas.openxmlformats.org/officeDocument/2006/math">
                      <m:func>
                        <m:funcPr>
                          <m:ctrlPr>
                            <a:rPr lang="en-US" b="0" i="1" smtClean="0">
                              <a:latin typeface="Cambria Math" panose="02040503050406030204" pitchFamily="18" charset="0"/>
                            </a:rPr>
                          </m:ctrlPr>
                        </m:funcPr>
                        <m:fName>
                          <m:r>
                            <m:rPr>
                              <m:sty m:val="p"/>
                            </m:rPr>
                            <a:rPr lang="en-US" b="0" i="0" smtClean="0">
                              <a:latin typeface="Cambria Math" panose="02040503050406030204" pitchFamily="18" charset="0"/>
                            </a:rPr>
                            <m:t>min</m:t>
                          </m:r>
                        </m:fName>
                        <m:e>
                          <m:sSub>
                            <m:sSubPr>
                              <m:ctrlPr>
                                <a:rPr lang="en-US" b="0" i="1" smtClean="0">
                                  <a:latin typeface="Cambria Math" panose="02040503050406030204" pitchFamily="18" charset="0"/>
                                </a:rPr>
                              </m:ctrlPr>
                            </m:sSubPr>
                            <m:e>
                              <m:r>
                                <a:rPr lang="en-US" b="0" i="1" smtClean="0">
                                  <a:latin typeface="Cambria Math" panose="02040503050406030204" pitchFamily="18" charset="0"/>
                                </a:rPr>
                                <m:t>100</m:t>
                              </m:r>
                              <m:r>
                                <a:rPr lang="en-US" b="0" i="1" smtClean="0">
                                  <a:latin typeface="Cambria Math" panose="02040503050406030204" pitchFamily="18" charset="0"/>
                                </a:rPr>
                                <m:t>𝑥</m:t>
                              </m:r>
                            </m:e>
                            <m:sub>
                              <m:r>
                                <a:rPr lang="en-US" b="0" i="1" smtClean="0">
                                  <a:latin typeface="Cambria Math" panose="02040503050406030204" pitchFamily="18" charset="0"/>
                                </a:rPr>
                                <m:t>𝐴𝐶</m:t>
                              </m:r>
                            </m:sub>
                          </m:sSub>
                          <m:r>
                            <a:rPr lang="en-US" b="0" i="1" smtClean="0">
                              <a:latin typeface="Cambria Math" panose="02040503050406030204" pitchFamily="18" charset="0"/>
                            </a:rPr>
                            <m:t>+30</m:t>
                          </m:r>
                        </m:e>
                      </m:func>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𝐴𝐵</m:t>
                          </m:r>
                        </m:sub>
                      </m:sSub>
                      <m:r>
                        <a:rPr lang="en-US" b="0" i="1" smtClean="0">
                          <a:latin typeface="Cambria Math" panose="02040503050406030204" pitchFamily="18" charset="0"/>
                        </a:rPr>
                        <m:t>+20</m:t>
                      </m:r>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𝐶𝐵</m:t>
                          </m:r>
                        </m:sub>
                      </m:sSub>
                      <m:r>
                        <a:rPr lang="en-US" b="0" i="1" smtClean="0">
                          <a:latin typeface="Cambria Math" panose="02040503050406030204" pitchFamily="18" charset="0"/>
                        </a:rPr>
                        <m:t>+15</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𝐷𝐶</m:t>
                          </m:r>
                        </m:sub>
                      </m:sSub>
                      <m:r>
                        <a:rPr lang="en-US" b="0" i="1" smtClean="0">
                          <a:latin typeface="Cambria Math" panose="02040503050406030204" pitchFamily="18" charset="0"/>
                        </a:rPr>
                        <m:t>+10</m:t>
                      </m:r>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𝐵𝐷</m:t>
                          </m:r>
                        </m:sub>
                      </m:sSub>
                      <m:r>
                        <a:rPr lang="en-US" b="0" i="1" smtClean="0">
                          <a:latin typeface="Cambria Math" panose="02040503050406030204" pitchFamily="18" charset="0"/>
                        </a:rPr>
                        <m:t>+60</m:t>
                      </m:r>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𝐵𝐸</m:t>
                          </m:r>
                        </m:sub>
                      </m:sSub>
                      <m:r>
                        <a:rPr lang="en-US" b="0" i="1" smtClean="0">
                          <a:latin typeface="Cambria Math" panose="02040503050406030204" pitchFamily="18" charset="0"/>
                        </a:rPr>
                        <m:t>+50</m:t>
                      </m:r>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𝐷𝐸</m:t>
                          </m:r>
                        </m:sub>
                      </m:sSub>
                    </m:oMath>
                  </m:oMathPara>
                </a14:m>
                <a:endParaRPr lang="en-US" dirty="0" smtClean="0"/>
              </a:p>
              <a:p>
                <a:pPr marL="0" indent="0">
                  <a:buNone/>
                </a:pPr>
                <a:r>
                  <a:rPr lang="en-US" dirty="0" err="1" smtClean="0"/>
                  <a:t>Kendala</a:t>
                </a:r>
                <a:r>
                  <a:rPr lang="en-US" dirty="0" smtClean="0"/>
                  <a:t>:</a:t>
                </a:r>
              </a:p>
              <a:p>
                <a:pPr marL="0" indent="0">
                  <a:buNone/>
                </a:pP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𝐴𝐶</m:t>
                        </m:r>
                      </m:sub>
                    </m:sSub>
                    <m:r>
                      <a:rPr lang="en-US" b="0" i="1" smtClean="0">
                        <a:latin typeface="Cambria Math" panose="02040503050406030204" pitchFamily="18" charset="0"/>
                      </a:rPr>
                      <m:t>+</m:t>
                    </m:r>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𝐴𝐵</m:t>
                        </m:r>
                      </m:sub>
                    </m:sSub>
                    <m:r>
                      <a:rPr lang="en-US" b="0" i="1" smtClean="0">
                        <a:latin typeface="Cambria Math" panose="02040503050406030204" pitchFamily="18" charset="0"/>
                      </a:rPr>
                      <m:t>=1 </m:t>
                    </m:r>
                  </m:oMath>
                </a14:m>
                <a:r>
                  <a:rPr lang="en-US" dirty="0" smtClean="0"/>
                  <a:t> (</a:t>
                </a:r>
                <a:r>
                  <a:rPr lang="en-US" dirty="0" err="1" smtClean="0"/>
                  <a:t>untuk</a:t>
                </a:r>
                <a:r>
                  <a:rPr lang="en-US" dirty="0" smtClean="0"/>
                  <a:t> </a:t>
                </a:r>
                <a:r>
                  <a:rPr lang="en-US" dirty="0" err="1" smtClean="0"/>
                  <a:t>memilih</a:t>
                </a:r>
                <a:r>
                  <a:rPr lang="en-US" dirty="0" smtClean="0"/>
                  <a:t> </a:t>
                </a:r>
                <a:r>
                  <a:rPr lang="en-US" dirty="0" err="1" smtClean="0"/>
                  <a:t>rute</a:t>
                </a:r>
                <a:r>
                  <a:rPr lang="en-US" dirty="0" smtClean="0"/>
                  <a:t> 1-2 </a:t>
                </a:r>
                <a:r>
                  <a:rPr lang="en-US" dirty="0" err="1" smtClean="0"/>
                  <a:t>atau</a:t>
                </a:r>
                <a:r>
                  <a:rPr lang="en-US" dirty="0" smtClean="0"/>
                  <a:t> 1-3)</a:t>
                </a:r>
              </a:p>
              <a:p>
                <a:pPr marL="0" indent="0">
                  <a:buNone/>
                </a:pP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𝐴𝐶</m:t>
                        </m:r>
                      </m:sub>
                    </m:sSub>
                    <m:r>
                      <a:rPr lang="en-US" b="0" i="1" smtClean="0">
                        <a:latin typeface="Cambria Math" panose="02040503050406030204" pitchFamily="18" charset="0"/>
                      </a:rPr>
                      <m:t>−</m:t>
                    </m:r>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𝐶𝐵</m:t>
                        </m:r>
                      </m:sub>
                    </m:sSub>
                    <m:r>
                      <a:rPr lang="en-US" b="0" i="1" smtClean="0">
                        <a:latin typeface="Cambria Math" panose="02040503050406030204" pitchFamily="18" charset="0"/>
                      </a:rPr>
                      <m:t>=0</m:t>
                    </m:r>
                  </m:oMath>
                </a14:m>
                <a:r>
                  <a:rPr lang="en-US" dirty="0" smtClean="0"/>
                  <a:t> (</a:t>
                </a:r>
                <a:r>
                  <a:rPr lang="en-US" dirty="0" err="1" smtClean="0"/>
                  <a:t>bila</a:t>
                </a:r>
                <a:r>
                  <a:rPr lang="en-US" dirty="0" smtClean="0"/>
                  <a:t> 1-2 </a:t>
                </a:r>
                <a:r>
                  <a:rPr lang="en-US" dirty="0" err="1" smtClean="0"/>
                  <a:t>terpilih</a:t>
                </a:r>
                <a:r>
                  <a:rPr lang="en-US" dirty="0" smtClean="0"/>
                  <a:t>, </a:t>
                </a:r>
                <a:r>
                  <a:rPr lang="en-US" dirty="0" err="1" smtClean="0"/>
                  <a:t>maka</a:t>
                </a:r>
                <a:r>
                  <a:rPr lang="en-US" dirty="0" smtClean="0"/>
                  <a:t> 2-3 </a:t>
                </a:r>
                <a:r>
                  <a:rPr lang="en-US" dirty="0" err="1" smtClean="0"/>
                  <a:t>terpilih</a:t>
                </a:r>
                <a:r>
                  <a:rPr lang="en-US" dirty="0" smtClean="0"/>
                  <a:t>)</a:t>
                </a:r>
              </a:p>
              <a:p>
                <a:pPr marL="0" indent="0">
                  <a:buNone/>
                </a:pP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𝐴𝐵</m:t>
                        </m:r>
                      </m:sub>
                    </m:sSub>
                    <m:r>
                      <a:rPr lang="en-US" b="0" i="1" smtClean="0">
                        <a:latin typeface="Cambria Math" panose="02040503050406030204" pitchFamily="18" charset="0"/>
                      </a:rPr>
                      <m:t>−</m:t>
                    </m:r>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𝐵𝐷</m:t>
                        </m:r>
                      </m:sub>
                    </m:sSub>
                    <m:r>
                      <a:rPr lang="en-US" b="0" i="1" smtClean="0">
                        <a:latin typeface="Cambria Math" panose="02040503050406030204" pitchFamily="18" charset="0"/>
                      </a:rPr>
                      <m:t>−</m:t>
                    </m:r>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𝐵𝐸</m:t>
                        </m:r>
                      </m:sub>
                    </m:sSub>
                    <m:r>
                      <a:rPr lang="en-US" b="0" i="1" smtClean="0">
                        <a:latin typeface="Cambria Math" panose="02040503050406030204" pitchFamily="18" charset="0"/>
                      </a:rPr>
                      <m:t>=0</m:t>
                    </m:r>
                  </m:oMath>
                </a14:m>
                <a:r>
                  <a:rPr lang="en-US" dirty="0" smtClean="0"/>
                  <a:t> (</a:t>
                </a:r>
                <a:r>
                  <a:rPr lang="en-US" dirty="0" err="1" smtClean="0"/>
                  <a:t>bila</a:t>
                </a:r>
                <a:r>
                  <a:rPr lang="en-US" dirty="0" smtClean="0"/>
                  <a:t> 1-3 </a:t>
                </a:r>
                <a:r>
                  <a:rPr lang="en-US" dirty="0" err="1" smtClean="0"/>
                  <a:t>terpilih</a:t>
                </a:r>
                <a:r>
                  <a:rPr lang="en-US" dirty="0" smtClean="0"/>
                  <a:t>, </a:t>
                </a:r>
                <a:r>
                  <a:rPr lang="en-US" dirty="0" err="1" smtClean="0"/>
                  <a:t>maka</a:t>
                </a:r>
                <a:r>
                  <a:rPr lang="en-US" dirty="0" smtClean="0"/>
                  <a:t> 3-4 </a:t>
                </a:r>
                <a:r>
                  <a:rPr lang="en-US" dirty="0" err="1" smtClean="0"/>
                  <a:t>atau</a:t>
                </a:r>
                <a:r>
                  <a:rPr lang="en-US" dirty="0" smtClean="0"/>
                  <a:t> 3-5 </a:t>
                </a:r>
                <a:r>
                  <a:rPr lang="en-US" dirty="0" err="1" smtClean="0"/>
                  <a:t>terpilih</a:t>
                </a:r>
                <a:r>
                  <a:rPr lang="en-US" dirty="0" smtClean="0"/>
                  <a:t>)</a:t>
                </a:r>
              </a:p>
              <a:p>
                <a:pPr marL="0" indent="0">
                  <a:buNone/>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𝐶𝐵</m:t>
                          </m:r>
                        </m:sub>
                      </m:sSub>
                      <m:r>
                        <a:rPr lang="en-US" b="0" i="0" smtClean="0">
                          <a:latin typeface="Cambria Math" panose="02040503050406030204" pitchFamily="18" charset="0"/>
                        </a:rPr>
                        <m:t>+</m:t>
                      </m:r>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𝐴𝐵</m:t>
                          </m:r>
                        </m:sub>
                      </m:sSub>
                      <m:r>
                        <a:rPr lang="en-US" b="0" i="1" smtClean="0">
                          <a:latin typeface="Cambria Math" panose="02040503050406030204" pitchFamily="18" charset="0"/>
                        </a:rPr>
                        <m:t>−</m:t>
                      </m:r>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𝐵𝐸</m:t>
                          </m:r>
                        </m:sub>
                      </m:sSub>
                      <m:r>
                        <a:rPr lang="en-US" b="0" i="1" smtClean="0">
                          <a:latin typeface="Cambria Math" panose="02040503050406030204" pitchFamily="18" charset="0"/>
                        </a:rPr>
                        <m:t>−</m:t>
                      </m:r>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𝐵𝐷</m:t>
                          </m:r>
                        </m:sub>
                      </m:sSub>
                      <m:r>
                        <a:rPr lang="en-US" b="0" i="1" smtClean="0">
                          <a:latin typeface="Cambria Math" panose="02040503050406030204" pitchFamily="18" charset="0"/>
                        </a:rPr>
                        <m:t>=0</m:t>
                      </m:r>
                    </m:oMath>
                  </m:oMathPara>
                </a14:m>
                <a:endParaRPr lang="en-US" dirty="0" smtClean="0"/>
              </a:p>
              <a:p>
                <a:pPr marL="0" indent="0">
                  <a:buNone/>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𝐵𝐷</m:t>
                          </m:r>
                        </m:sub>
                      </m:sSub>
                      <m:r>
                        <a:rPr lang="en-US" b="0" i="1" smtClean="0">
                          <a:latin typeface="Cambria Math" panose="02040503050406030204" pitchFamily="18" charset="0"/>
                        </a:rPr>
                        <m:t>−</m:t>
                      </m:r>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𝐷𝐸</m:t>
                          </m:r>
                        </m:sub>
                      </m:sSub>
                      <m:r>
                        <a:rPr lang="en-US" b="0" i="1" smtClean="0">
                          <a:latin typeface="Cambria Math" panose="02040503050406030204" pitchFamily="18" charset="0"/>
                        </a:rPr>
                        <m:t>=0</m:t>
                      </m:r>
                    </m:oMath>
                  </m:oMathPara>
                </a14:m>
                <a:endParaRPr lang="en-US" b="0" dirty="0" smtClean="0"/>
              </a:p>
              <a:p>
                <a:pPr marL="0" indent="0">
                  <a:buNone/>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𝐵𝐸</m:t>
                          </m:r>
                        </m:sub>
                      </m:sSub>
                      <m:r>
                        <a:rPr lang="en-US" b="0" i="1" smtClean="0">
                          <a:latin typeface="Cambria Math" panose="02040503050406030204" pitchFamily="18" charset="0"/>
                        </a:rPr>
                        <m:t>+</m:t>
                      </m:r>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𝐷𝐸</m:t>
                          </m:r>
                        </m:sub>
                      </m:sSub>
                      <m:r>
                        <a:rPr lang="en-US" b="0" i="1" smtClean="0">
                          <a:latin typeface="Cambria Math" panose="02040503050406030204" pitchFamily="18" charset="0"/>
                        </a:rPr>
                        <m:t>=1</m:t>
                      </m:r>
                    </m:oMath>
                  </m:oMathPara>
                </a14:m>
                <a:endParaRPr lang="en-US" dirty="0" smtClean="0"/>
              </a:p>
              <a:p>
                <a:pPr marL="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07126" y="1181235"/>
                <a:ext cx="10515600" cy="5206501"/>
              </a:xfrm>
              <a:blipFill>
                <a:blip r:embed="rId2"/>
                <a:stretch>
                  <a:fillRect l="-1217" t="-1991"/>
                </a:stretch>
              </a:blipFill>
            </p:spPr>
            <p:txBody>
              <a:bodyPr/>
              <a:lstStyle/>
              <a:p>
                <a:r>
                  <a:rPr lang="en-US">
                    <a:noFill/>
                  </a:rPr>
                  <a:t> </a:t>
                </a:r>
              </a:p>
            </p:txBody>
          </p:sp>
        </mc:Fallback>
      </mc:AlternateContent>
      <p:sp>
        <p:nvSpPr>
          <p:cNvPr id="5" name="Oval 4"/>
          <p:cNvSpPr/>
          <p:nvPr/>
        </p:nvSpPr>
        <p:spPr bwMode="auto">
          <a:xfrm>
            <a:off x="7086600" y="762000"/>
            <a:ext cx="5334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A</a:t>
            </a:r>
          </a:p>
        </p:txBody>
      </p:sp>
      <p:sp>
        <p:nvSpPr>
          <p:cNvPr id="6" name="Oval 5"/>
          <p:cNvSpPr/>
          <p:nvPr/>
        </p:nvSpPr>
        <p:spPr bwMode="auto">
          <a:xfrm>
            <a:off x="7924800" y="76200"/>
            <a:ext cx="5334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C</a:t>
            </a:r>
          </a:p>
        </p:txBody>
      </p:sp>
      <p:sp>
        <p:nvSpPr>
          <p:cNvPr id="7" name="Oval 6"/>
          <p:cNvSpPr/>
          <p:nvPr/>
        </p:nvSpPr>
        <p:spPr bwMode="auto">
          <a:xfrm>
            <a:off x="9296400" y="914400"/>
            <a:ext cx="5334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B</a:t>
            </a:r>
          </a:p>
        </p:txBody>
      </p:sp>
      <p:sp>
        <p:nvSpPr>
          <p:cNvPr id="8" name="Oval 7"/>
          <p:cNvSpPr/>
          <p:nvPr/>
        </p:nvSpPr>
        <p:spPr bwMode="auto">
          <a:xfrm>
            <a:off x="10134600" y="152400"/>
            <a:ext cx="5334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D</a:t>
            </a:r>
          </a:p>
        </p:txBody>
      </p:sp>
      <p:sp>
        <p:nvSpPr>
          <p:cNvPr id="9" name="Oval 8"/>
          <p:cNvSpPr/>
          <p:nvPr/>
        </p:nvSpPr>
        <p:spPr bwMode="auto">
          <a:xfrm>
            <a:off x="11658600" y="914400"/>
            <a:ext cx="5334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E</a:t>
            </a:r>
          </a:p>
        </p:txBody>
      </p:sp>
      <p:cxnSp>
        <p:nvCxnSpPr>
          <p:cNvPr id="10" name="Straight Arrow Connector 9"/>
          <p:cNvCxnSpPr>
            <a:stCxn id="5" idx="7"/>
            <a:endCxn id="6" idx="3"/>
          </p:cNvCxnSpPr>
          <p:nvPr/>
        </p:nvCxnSpPr>
        <p:spPr bwMode="auto">
          <a:xfrm rot="5400000" flipH="1" flipV="1">
            <a:off x="7591426" y="417512"/>
            <a:ext cx="361950" cy="4603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5" idx="6"/>
            <a:endCxn id="7" idx="2"/>
          </p:cNvCxnSpPr>
          <p:nvPr/>
        </p:nvCxnSpPr>
        <p:spPr bwMode="auto">
          <a:xfrm>
            <a:off x="7620000" y="990600"/>
            <a:ext cx="1676400" cy="152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bwMode="auto">
          <a:xfrm>
            <a:off x="8305800" y="514350"/>
            <a:ext cx="1066800" cy="4762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7" idx="7"/>
          </p:cNvCxnSpPr>
          <p:nvPr/>
        </p:nvCxnSpPr>
        <p:spPr bwMode="auto">
          <a:xfrm rot="5400000" flipH="1" flipV="1">
            <a:off x="9759156" y="526257"/>
            <a:ext cx="447675" cy="46196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9" idx="2"/>
          </p:cNvCxnSpPr>
          <p:nvPr/>
        </p:nvCxnSpPr>
        <p:spPr bwMode="auto">
          <a:xfrm flipV="1">
            <a:off x="9829800" y="1143000"/>
            <a:ext cx="1828800" cy="571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bwMode="auto">
          <a:xfrm>
            <a:off x="10668000" y="438150"/>
            <a:ext cx="990600" cy="5524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endCxn id="6" idx="6"/>
          </p:cNvCxnSpPr>
          <p:nvPr/>
        </p:nvCxnSpPr>
        <p:spPr bwMode="auto">
          <a:xfrm rot="10800000" flipV="1">
            <a:off x="8458200" y="285750"/>
            <a:ext cx="1676400" cy="190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Box 24"/>
          <p:cNvSpPr txBox="1">
            <a:spLocks noChangeArrowheads="1"/>
          </p:cNvSpPr>
          <p:nvPr/>
        </p:nvSpPr>
        <p:spPr bwMode="auto">
          <a:xfrm>
            <a:off x="7315200" y="304842"/>
            <a:ext cx="458780" cy="307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rPr>
              <a:t>100</a:t>
            </a:r>
          </a:p>
        </p:txBody>
      </p:sp>
      <p:sp>
        <p:nvSpPr>
          <p:cNvPr id="18" name="TextBox 25"/>
          <p:cNvSpPr txBox="1">
            <a:spLocks noChangeArrowheads="1"/>
          </p:cNvSpPr>
          <p:nvPr/>
        </p:nvSpPr>
        <p:spPr bwMode="auto">
          <a:xfrm>
            <a:off x="7772400" y="1143156"/>
            <a:ext cx="367408" cy="307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rPr>
              <a:t>30</a:t>
            </a:r>
          </a:p>
        </p:txBody>
      </p:sp>
      <p:sp>
        <p:nvSpPr>
          <p:cNvPr id="19" name="TextBox 26"/>
          <p:cNvSpPr txBox="1">
            <a:spLocks noChangeArrowheads="1"/>
          </p:cNvSpPr>
          <p:nvPr/>
        </p:nvSpPr>
        <p:spPr bwMode="auto">
          <a:xfrm>
            <a:off x="8686800" y="457262"/>
            <a:ext cx="367408" cy="307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rPr>
              <a:t>20</a:t>
            </a:r>
          </a:p>
        </p:txBody>
      </p:sp>
      <p:sp>
        <p:nvSpPr>
          <p:cNvPr id="20" name="TextBox 27"/>
          <p:cNvSpPr txBox="1">
            <a:spLocks noChangeArrowheads="1"/>
          </p:cNvSpPr>
          <p:nvPr/>
        </p:nvSpPr>
        <p:spPr bwMode="auto">
          <a:xfrm>
            <a:off x="9067800" y="0"/>
            <a:ext cx="367408" cy="30781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rPr>
              <a:t>15</a:t>
            </a:r>
          </a:p>
        </p:txBody>
      </p:sp>
      <p:sp>
        <p:nvSpPr>
          <p:cNvPr id="21" name="TextBox 28"/>
          <p:cNvSpPr txBox="1">
            <a:spLocks noChangeArrowheads="1"/>
          </p:cNvSpPr>
          <p:nvPr/>
        </p:nvSpPr>
        <p:spPr bwMode="auto">
          <a:xfrm>
            <a:off x="10896600" y="304842"/>
            <a:ext cx="367408" cy="307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rPr>
              <a:t>50</a:t>
            </a:r>
          </a:p>
        </p:txBody>
      </p:sp>
      <p:sp>
        <p:nvSpPr>
          <p:cNvPr id="22" name="TextBox 29"/>
          <p:cNvSpPr txBox="1">
            <a:spLocks noChangeArrowheads="1"/>
          </p:cNvSpPr>
          <p:nvPr/>
        </p:nvSpPr>
        <p:spPr bwMode="auto">
          <a:xfrm>
            <a:off x="9599620" y="530495"/>
            <a:ext cx="367408" cy="307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rPr>
              <a:t>10</a:t>
            </a:r>
          </a:p>
        </p:txBody>
      </p:sp>
      <p:sp>
        <p:nvSpPr>
          <p:cNvPr id="23" name="TextBox 30"/>
          <p:cNvSpPr txBox="1">
            <a:spLocks noChangeArrowheads="1"/>
          </p:cNvSpPr>
          <p:nvPr/>
        </p:nvSpPr>
        <p:spPr bwMode="auto">
          <a:xfrm>
            <a:off x="10591800" y="838314"/>
            <a:ext cx="367408" cy="307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rPr>
              <a:t>60</a:t>
            </a:r>
          </a:p>
        </p:txBody>
      </p:sp>
    </p:spTree>
    <p:extLst>
      <p:ext uri="{BB962C8B-B14F-4D97-AF65-F5344CB8AC3E}">
        <p14:creationId xmlns:p14="http://schemas.microsoft.com/office/powerpoint/2010/main" val="38884587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7572" y="0"/>
            <a:ext cx="10515600" cy="1325563"/>
          </a:xfrm>
        </p:spPr>
        <p:txBody>
          <a:bodyPr/>
          <a:lstStyle/>
          <a:p>
            <a:r>
              <a:rPr lang="en-US" dirty="0" err="1" smtClean="0"/>
              <a:t>Solusi</a:t>
            </a:r>
            <a:r>
              <a:rPr lang="en-US" dirty="0" smtClean="0"/>
              <a:t> </a:t>
            </a:r>
            <a:r>
              <a:rPr lang="en-US" dirty="0" err="1" smtClean="0"/>
              <a:t>melalui</a:t>
            </a:r>
            <a:r>
              <a:rPr lang="en-US" dirty="0" smtClean="0"/>
              <a:t> Lingo</a:t>
            </a:r>
            <a:endParaRPr lang="en-US" dirty="0"/>
          </a:p>
        </p:txBody>
      </p:sp>
      <p:sp>
        <p:nvSpPr>
          <p:cNvPr id="4" name="Content Placeholder 3"/>
          <p:cNvSpPr>
            <a:spLocks noGrp="1"/>
          </p:cNvSpPr>
          <p:nvPr>
            <p:ph idx="1"/>
          </p:nvPr>
        </p:nvSpPr>
        <p:spPr/>
        <p:txBody>
          <a:bodyPr/>
          <a:lstStyle/>
          <a:p>
            <a:r>
              <a:rPr lang="en-US" dirty="0" smtClean="0"/>
              <a:t>X1=AC</a:t>
            </a:r>
          </a:p>
          <a:p>
            <a:r>
              <a:rPr lang="en-US" dirty="0" smtClean="0"/>
              <a:t>X2=AB</a:t>
            </a:r>
          </a:p>
          <a:p>
            <a:r>
              <a:rPr lang="en-US" dirty="0" smtClean="0"/>
              <a:t>X3=DC</a:t>
            </a:r>
          </a:p>
          <a:p>
            <a:r>
              <a:rPr lang="en-US" dirty="0" smtClean="0"/>
              <a:t>X4=CB</a:t>
            </a:r>
          </a:p>
          <a:p>
            <a:r>
              <a:rPr lang="en-US" dirty="0" smtClean="0"/>
              <a:t>X5=BD</a:t>
            </a:r>
          </a:p>
          <a:p>
            <a:r>
              <a:rPr lang="en-US" dirty="0" smtClean="0"/>
              <a:t>X6=BE</a:t>
            </a:r>
          </a:p>
          <a:p>
            <a:r>
              <a:rPr lang="en-US" dirty="0" smtClean="0"/>
              <a:t>X7=DE</a:t>
            </a:r>
            <a:endParaRPr lang="en-US" dirty="0"/>
          </a:p>
        </p:txBody>
      </p:sp>
      <p:pic>
        <p:nvPicPr>
          <p:cNvPr id="5" name="Picture 4"/>
          <p:cNvPicPr>
            <a:picLocks noChangeAspect="1"/>
          </p:cNvPicPr>
          <p:nvPr/>
        </p:nvPicPr>
        <p:blipFill>
          <a:blip r:embed="rId2"/>
          <a:stretch>
            <a:fillRect/>
          </a:stretch>
        </p:blipFill>
        <p:spPr>
          <a:xfrm>
            <a:off x="4796245" y="1825625"/>
            <a:ext cx="6267994" cy="4065724"/>
          </a:xfrm>
          <a:prstGeom prst="rect">
            <a:avLst/>
          </a:prstGeom>
        </p:spPr>
      </p:pic>
    </p:spTree>
    <p:extLst>
      <p:ext uri="{BB962C8B-B14F-4D97-AF65-F5344CB8AC3E}">
        <p14:creationId xmlns:p14="http://schemas.microsoft.com/office/powerpoint/2010/main" val="2759118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bwMode="auto">
          <a:xfrm>
            <a:off x="0" y="920230"/>
            <a:ext cx="12192000" cy="5745056"/>
          </a:xfrm>
          <a:prstGeom prst="rect">
            <a:avLst/>
          </a:prstGeom>
          <a:solidFill>
            <a:schemeClr val="accent5">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5" name="Round Same Side Corner Rectangle 34"/>
          <p:cNvSpPr/>
          <p:nvPr/>
        </p:nvSpPr>
        <p:spPr bwMode="auto">
          <a:xfrm rot="10800000" flipH="1">
            <a:off x="29028" y="-28835"/>
            <a:ext cx="4180115" cy="613385"/>
          </a:xfrm>
          <a:prstGeom prst="round2SameRect">
            <a:avLst>
              <a:gd name="adj1" fmla="val 35205"/>
              <a:gd name="adj2" fmla="val 0"/>
            </a:avLst>
          </a:prstGeom>
          <a:solidFill>
            <a:schemeClr val="accent5"/>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65201" y="0"/>
            <a:ext cx="4274343" cy="523220"/>
          </a:xfrm>
          <a:prstGeom prst="rect">
            <a:avLst/>
          </a:prstGeom>
          <a:noFill/>
        </p:spPr>
        <p:txBody>
          <a:bodyPr wrap="square" rtlCol="0">
            <a:spAutoFit/>
          </a:bodyPr>
          <a:lstStyle/>
          <a:p>
            <a:pPr lvl="0" algn="ctr"/>
            <a:r>
              <a:rPr lang="id-ID" sz="2800" b="1" dirty="0"/>
              <a:t>Graf Lengkap (graf komplit)</a:t>
            </a:r>
            <a:endParaRPr lang="id-ID" sz="2400" dirty="0"/>
          </a:p>
        </p:txBody>
      </p:sp>
      <mc:AlternateContent xmlns:mc="http://schemas.openxmlformats.org/markup-compatibility/2006" xmlns:a14="http://schemas.microsoft.com/office/drawing/2010/main">
        <mc:Choice Requires="a14">
          <p:sp>
            <p:nvSpPr>
              <p:cNvPr id="2" name="TextBox 1"/>
              <p:cNvSpPr txBox="1"/>
              <p:nvPr/>
            </p:nvSpPr>
            <p:spPr>
              <a:xfrm>
                <a:off x="532019" y="2349937"/>
                <a:ext cx="6130212" cy="2246769"/>
              </a:xfrm>
              <a:prstGeom prst="rect">
                <a:avLst/>
              </a:prstGeom>
              <a:noFill/>
            </p:spPr>
            <p:txBody>
              <a:bodyPr wrap="square" rtlCol="0">
                <a:spAutoFit/>
              </a:bodyPr>
              <a:lstStyle/>
              <a:p>
                <a:r>
                  <a:rPr lang="id-ID" sz="2800" dirty="0"/>
                  <a:t>Graf lengkap ialah graf sederhana yang setiap titiknya mempunyai sisi ke semua titik lainnya. Graf lengkap dengan </a:t>
                </a:r>
                <a14:m>
                  <m:oMath xmlns:m="http://schemas.openxmlformats.org/officeDocument/2006/math">
                    <m:r>
                      <a:rPr lang="id-ID" sz="2800" i="1">
                        <a:latin typeface="Cambria Math" panose="02040503050406030204" pitchFamily="18" charset="0"/>
                      </a:rPr>
                      <m:t>𝑛</m:t>
                    </m:r>
                  </m:oMath>
                </a14:m>
                <a:r>
                  <a:rPr lang="id-ID" sz="2800" dirty="0"/>
                  <a:t> titik dilambangkan dengan </a:t>
                </a:r>
                <a14:m>
                  <m:oMath xmlns:m="http://schemas.openxmlformats.org/officeDocument/2006/math">
                    <m:sSub>
                      <m:sSubPr>
                        <m:ctrlPr>
                          <a:rPr lang="id-ID" sz="2800" i="1">
                            <a:latin typeface="Cambria Math" panose="02040503050406030204" pitchFamily="18" charset="0"/>
                          </a:rPr>
                        </m:ctrlPr>
                      </m:sSubPr>
                      <m:e>
                        <m:r>
                          <a:rPr lang="id-ID" sz="2800" i="1">
                            <a:latin typeface="Cambria Math" panose="02040503050406030204" pitchFamily="18" charset="0"/>
                          </a:rPr>
                          <m:t>𝐾</m:t>
                        </m:r>
                      </m:e>
                      <m:sub>
                        <m:r>
                          <a:rPr lang="id-ID" sz="2800" i="1">
                            <a:latin typeface="Cambria Math" panose="02040503050406030204" pitchFamily="18" charset="0"/>
                          </a:rPr>
                          <m:t>𝑛</m:t>
                        </m:r>
                      </m:sub>
                    </m:sSub>
                  </m:oMath>
                </a14:m>
                <a:r>
                  <a:rPr lang="id-ID" sz="2800" dirty="0"/>
                  <a:t>.</a:t>
                </a:r>
              </a:p>
              <a:p>
                <a:endParaRPr lang="id-ID" sz="2800" dirty="0"/>
              </a:p>
            </p:txBody>
          </p:sp>
        </mc:Choice>
        <mc:Fallback xmlns="">
          <p:sp>
            <p:nvSpPr>
              <p:cNvPr id="2" name="TextBox 1"/>
              <p:cNvSpPr txBox="1">
                <a:spLocks noRot="1" noChangeAspect="1" noMove="1" noResize="1" noEditPoints="1" noAdjustHandles="1" noChangeArrowheads="1" noChangeShapeType="1" noTextEdit="1"/>
              </p:cNvSpPr>
              <p:nvPr/>
            </p:nvSpPr>
            <p:spPr>
              <a:xfrm>
                <a:off x="532019" y="2349937"/>
                <a:ext cx="6130212" cy="2246769"/>
              </a:xfrm>
              <a:prstGeom prst="rect">
                <a:avLst/>
              </a:prstGeom>
              <a:blipFill rotWithShape="0">
                <a:blip r:embed="rId3"/>
                <a:stretch>
                  <a:fillRect l="-1988" t="-2439" r="-596"/>
                </a:stretch>
              </a:blipFill>
            </p:spPr>
            <p:txBody>
              <a:bodyPr/>
              <a:lstStyle/>
              <a:p>
                <a:r>
                  <a:rPr lang="id-ID">
                    <a:noFill/>
                  </a:rPr>
                  <a:t> </a:t>
                </a:r>
              </a:p>
            </p:txBody>
          </p:sp>
        </mc:Fallback>
      </mc:AlternateContent>
      <p:grpSp>
        <p:nvGrpSpPr>
          <p:cNvPr id="8" name="Group 7"/>
          <p:cNvGrpSpPr/>
          <p:nvPr/>
        </p:nvGrpSpPr>
        <p:grpSpPr>
          <a:xfrm>
            <a:off x="7194250" y="2039050"/>
            <a:ext cx="4572000" cy="4148465"/>
            <a:chOff x="685800" y="1657350"/>
            <a:chExt cx="3429000" cy="3111349"/>
          </a:xfrm>
        </p:grpSpPr>
        <p:pic>
          <p:nvPicPr>
            <p:cNvPr id="9" name="Picture 8"/>
            <p:cNvPicPr>
              <a:picLocks noChangeAspect="1"/>
            </p:cNvPicPr>
            <p:nvPr/>
          </p:nvPicPr>
          <p:blipFill rotWithShape="1">
            <a:blip r:embed="rId4" cstate="print">
              <a:extLst>
                <a:ext uri="{28A0092B-C50C-407E-A947-70E740481C1C}">
                  <a14:useLocalDpi xmlns:a14="http://schemas.microsoft.com/office/drawing/2010/main" val="0"/>
                </a:ext>
              </a:extLst>
            </a:blip>
            <a:srcRect l="22134" t="10550" r="21733" b="13050"/>
            <a:stretch/>
          </p:blipFill>
          <p:spPr>
            <a:xfrm>
              <a:off x="685800" y="1657350"/>
              <a:ext cx="3429000" cy="3111349"/>
            </a:xfrm>
            <a:prstGeom prst="rect">
              <a:avLst/>
            </a:prstGeom>
          </p:spPr>
        </p:pic>
        <p:sp>
          <p:nvSpPr>
            <p:cNvPr id="10" name="Rectangle 9"/>
            <p:cNvSpPr/>
            <p:nvPr/>
          </p:nvSpPr>
          <p:spPr>
            <a:xfrm>
              <a:off x="906108" y="1996001"/>
              <a:ext cx="2990088" cy="1846708"/>
            </a:xfrm>
            <a:prstGeom prst="rect">
              <a:avLst/>
            </a:prstGeom>
            <a:blipFill dpi="0" rotWithShape="1">
              <a:blip r:embed="rId5">
                <a:extLst>
                  <a:ext uri="{28A0092B-C50C-407E-A947-70E740481C1C}">
                    <a14:useLocalDpi xmlns:a14="http://schemas.microsoft.com/office/drawing/2010/main" val="0"/>
                  </a:ext>
                </a:extLst>
              </a:blip>
              <a:srcRect/>
              <a:stretch>
                <a:fillRect/>
              </a:stretch>
            </a:bli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tx1"/>
                </a:solidFill>
              </a:endParaRPr>
            </a:p>
          </p:txBody>
        </p:sp>
      </p:grpSp>
    </p:spTree>
    <p:extLst>
      <p:ext uri="{BB962C8B-B14F-4D97-AF65-F5344CB8AC3E}">
        <p14:creationId xmlns:p14="http://schemas.microsoft.com/office/powerpoint/2010/main" val="2980876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arn(inVertical)">
                                      <p:cBhvr>
                                        <p:cTn id="7" dur="1000"/>
                                        <p:tgtEl>
                                          <p:spTgt spid="28"/>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fltVal val="0"/>
                                          </p:val>
                                        </p:tav>
                                        <p:tav tm="100000">
                                          <p:val>
                                            <p:strVal val="#ppt_w"/>
                                          </p:val>
                                        </p:tav>
                                      </p:tavLst>
                                    </p:anim>
                                    <p:anim calcmode="lin" valueType="num">
                                      <p:cBhvr>
                                        <p:cTn id="12" dur="500" fill="hold"/>
                                        <p:tgtEl>
                                          <p:spTgt spid="8"/>
                                        </p:tgtEl>
                                        <p:attrNameLst>
                                          <p:attrName>ppt_h</p:attrName>
                                        </p:attrNameLst>
                                      </p:cBhvr>
                                      <p:tavLst>
                                        <p:tav tm="0">
                                          <p:val>
                                            <p:fltVal val="0"/>
                                          </p:val>
                                        </p:tav>
                                        <p:tav tm="100000">
                                          <p:val>
                                            <p:strVal val="#ppt_h"/>
                                          </p:val>
                                        </p:tav>
                                      </p:tavLst>
                                    </p:anim>
                                    <p:animEffect transition="in" filter="fade">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Solusi</a:t>
            </a:r>
            <a:endParaRPr lang="en-US" dirty="0"/>
          </a:p>
        </p:txBody>
      </p:sp>
      <p:pic>
        <p:nvPicPr>
          <p:cNvPr id="4" name="Picture 3"/>
          <p:cNvPicPr>
            <a:picLocks noChangeAspect="1"/>
          </p:cNvPicPr>
          <p:nvPr/>
        </p:nvPicPr>
        <p:blipFill>
          <a:blip r:embed="rId2"/>
          <a:stretch>
            <a:fillRect/>
          </a:stretch>
        </p:blipFill>
        <p:spPr>
          <a:xfrm>
            <a:off x="664845" y="1914389"/>
            <a:ext cx="7753350" cy="2219325"/>
          </a:xfrm>
          <a:prstGeom prst="rect">
            <a:avLst/>
          </a:prstGeom>
        </p:spPr>
      </p:pic>
      <p:pic>
        <p:nvPicPr>
          <p:cNvPr id="5" name="Picture 4"/>
          <p:cNvPicPr>
            <a:picLocks noChangeAspect="1"/>
          </p:cNvPicPr>
          <p:nvPr/>
        </p:nvPicPr>
        <p:blipFill>
          <a:blip r:embed="rId3"/>
          <a:stretch>
            <a:fillRect/>
          </a:stretch>
        </p:blipFill>
        <p:spPr>
          <a:xfrm>
            <a:off x="4541520" y="4000500"/>
            <a:ext cx="3876675" cy="2857500"/>
          </a:xfrm>
          <a:prstGeom prst="rect">
            <a:avLst/>
          </a:prstGeom>
        </p:spPr>
      </p:pic>
    </p:spTree>
    <p:extLst>
      <p:ext uri="{BB962C8B-B14F-4D97-AF65-F5344CB8AC3E}">
        <p14:creationId xmlns:p14="http://schemas.microsoft.com/office/powerpoint/2010/main" val="3408562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bwMode="auto">
          <a:xfrm>
            <a:off x="0" y="920230"/>
            <a:ext cx="12192000" cy="5745056"/>
          </a:xfrm>
          <a:prstGeom prst="rect">
            <a:avLst/>
          </a:prstGeom>
          <a:solidFill>
            <a:schemeClr val="accent5">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5" name="Round Same Side Corner Rectangle 34"/>
          <p:cNvSpPr/>
          <p:nvPr/>
        </p:nvSpPr>
        <p:spPr bwMode="auto">
          <a:xfrm rot="10800000" flipH="1">
            <a:off x="29029" y="-28836"/>
            <a:ext cx="2399380" cy="613385"/>
          </a:xfrm>
          <a:prstGeom prst="round2SameRect">
            <a:avLst>
              <a:gd name="adj1" fmla="val 35205"/>
              <a:gd name="adj2" fmla="val 0"/>
            </a:avLst>
          </a:prstGeom>
          <a:solidFill>
            <a:schemeClr val="accent5"/>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65200" y="0"/>
            <a:ext cx="2493608" cy="523220"/>
          </a:xfrm>
          <a:prstGeom prst="rect">
            <a:avLst/>
          </a:prstGeom>
          <a:noFill/>
        </p:spPr>
        <p:txBody>
          <a:bodyPr wrap="square" rtlCol="0">
            <a:spAutoFit/>
          </a:bodyPr>
          <a:lstStyle/>
          <a:p>
            <a:pPr marL="179388" lvl="0"/>
            <a:r>
              <a:rPr lang="id-ID" sz="2800" b="1" dirty="0"/>
              <a:t>Graf Bipartisi</a:t>
            </a:r>
            <a:endParaRPr lang="id-ID" sz="2800" dirty="0"/>
          </a:p>
        </p:txBody>
      </p:sp>
      <mc:AlternateContent xmlns:mc="http://schemas.openxmlformats.org/markup-compatibility/2006" xmlns:a14="http://schemas.microsoft.com/office/drawing/2010/main">
        <mc:Choice Requires="a14">
          <p:sp>
            <p:nvSpPr>
              <p:cNvPr id="2" name="TextBox 1"/>
              <p:cNvSpPr txBox="1"/>
              <p:nvPr/>
            </p:nvSpPr>
            <p:spPr>
              <a:xfrm>
                <a:off x="62828" y="981560"/>
                <a:ext cx="7131421" cy="5712782"/>
              </a:xfrm>
              <a:prstGeom prst="rect">
                <a:avLst/>
              </a:prstGeom>
              <a:noFill/>
            </p:spPr>
            <p:txBody>
              <a:bodyPr wrap="square" rtlCol="0">
                <a:spAutoFit/>
              </a:bodyPr>
              <a:lstStyle/>
              <a:p>
                <a:r>
                  <a:rPr lang="id-ID" sz="2800" dirty="0" smtClean="0"/>
                  <a:t>Graf bipartisi </a:t>
                </a:r>
                <a:r>
                  <a:rPr lang="id-ID" sz="2800" dirty="0"/>
                  <a:t>ialah Graf </a:t>
                </a:r>
                <a14:m>
                  <m:oMath xmlns:m="http://schemas.openxmlformats.org/officeDocument/2006/math">
                    <m:r>
                      <a:rPr lang="id-ID" sz="2800" i="1">
                        <a:latin typeface="Cambria Math" panose="02040503050406030204" pitchFamily="18" charset="0"/>
                      </a:rPr>
                      <m:t>𝐺</m:t>
                    </m:r>
                  </m:oMath>
                </a14:m>
                <a:r>
                  <a:rPr lang="id-ID" sz="2800" dirty="0"/>
                  <a:t> yang himpunan titiknya dapat dikelompokkan menjadi dua himpunan bagian </a:t>
                </a:r>
                <a14:m>
                  <m:oMath xmlns:m="http://schemas.openxmlformats.org/officeDocument/2006/math">
                    <m:sSub>
                      <m:sSubPr>
                        <m:ctrlPr>
                          <a:rPr lang="id-ID" sz="2800" i="1">
                            <a:latin typeface="Cambria Math" panose="02040503050406030204" pitchFamily="18" charset="0"/>
                          </a:rPr>
                        </m:ctrlPr>
                      </m:sSubPr>
                      <m:e>
                        <m:r>
                          <a:rPr lang="id-ID" sz="2800" i="1">
                            <a:latin typeface="Cambria Math" panose="02040503050406030204" pitchFamily="18" charset="0"/>
                          </a:rPr>
                          <m:t>𝑉</m:t>
                        </m:r>
                      </m:e>
                      <m:sub>
                        <m:r>
                          <a:rPr lang="id-ID" sz="2800" i="1">
                            <a:latin typeface="Cambria Math" panose="02040503050406030204" pitchFamily="18" charset="0"/>
                          </a:rPr>
                          <m:t>1</m:t>
                        </m:r>
                      </m:sub>
                    </m:sSub>
                  </m:oMath>
                </a14:m>
                <a:r>
                  <a:rPr lang="id-ID" sz="2800" dirty="0"/>
                  <a:t> dan </a:t>
                </a:r>
                <a14:m>
                  <m:oMath xmlns:m="http://schemas.openxmlformats.org/officeDocument/2006/math">
                    <m:sSub>
                      <m:sSubPr>
                        <m:ctrlPr>
                          <a:rPr lang="id-ID" sz="2800" i="1">
                            <a:latin typeface="Cambria Math" panose="02040503050406030204" pitchFamily="18" charset="0"/>
                          </a:rPr>
                        </m:ctrlPr>
                      </m:sSubPr>
                      <m:e>
                        <m:r>
                          <a:rPr lang="id-ID" sz="2800" i="1">
                            <a:latin typeface="Cambria Math" panose="02040503050406030204" pitchFamily="18" charset="0"/>
                          </a:rPr>
                          <m:t>𝑉</m:t>
                        </m:r>
                      </m:e>
                      <m:sub>
                        <m:r>
                          <a:rPr lang="id-ID" sz="2800" i="1">
                            <a:latin typeface="Cambria Math" panose="02040503050406030204" pitchFamily="18" charset="0"/>
                          </a:rPr>
                          <m:t>2</m:t>
                        </m:r>
                      </m:sub>
                    </m:sSub>
                  </m:oMath>
                </a14:m>
                <a:r>
                  <a:rPr lang="id-ID" sz="2800" dirty="0"/>
                  <a:t>, sedemikian sehingga setiap sisi di dalam </a:t>
                </a:r>
                <a14:m>
                  <m:oMath xmlns:m="http://schemas.openxmlformats.org/officeDocument/2006/math">
                    <m:r>
                      <a:rPr lang="id-ID" sz="2800" i="1">
                        <a:latin typeface="Cambria Math" panose="02040503050406030204" pitchFamily="18" charset="0"/>
                      </a:rPr>
                      <m:t>𝐺</m:t>
                    </m:r>
                  </m:oMath>
                </a14:m>
                <a:r>
                  <a:rPr lang="id-ID" sz="2800" dirty="0"/>
                  <a:t> menghubungkan sebuah titik di </a:t>
                </a:r>
                <a14:m>
                  <m:oMath xmlns:m="http://schemas.openxmlformats.org/officeDocument/2006/math">
                    <m:sSub>
                      <m:sSubPr>
                        <m:ctrlPr>
                          <a:rPr lang="id-ID" sz="2800" i="1">
                            <a:latin typeface="Cambria Math" panose="02040503050406030204" pitchFamily="18" charset="0"/>
                          </a:rPr>
                        </m:ctrlPr>
                      </m:sSubPr>
                      <m:e>
                        <m:r>
                          <a:rPr lang="id-ID" sz="2800" i="1">
                            <a:latin typeface="Cambria Math" panose="02040503050406030204" pitchFamily="18" charset="0"/>
                          </a:rPr>
                          <m:t>𝑉</m:t>
                        </m:r>
                      </m:e>
                      <m:sub>
                        <m:r>
                          <a:rPr lang="id-ID" sz="2800" i="1">
                            <a:latin typeface="Cambria Math" panose="02040503050406030204" pitchFamily="18" charset="0"/>
                          </a:rPr>
                          <m:t>1</m:t>
                        </m:r>
                      </m:sub>
                    </m:sSub>
                  </m:oMath>
                </a14:m>
                <a:r>
                  <a:rPr lang="id-ID" sz="2800" dirty="0"/>
                  <a:t> ke sebuah titik di </a:t>
                </a:r>
                <a14:m>
                  <m:oMath xmlns:m="http://schemas.openxmlformats.org/officeDocument/2006/math">
                    <m:sSub>
                      <m:sSubPr>
                        <m:ctrlPr>
                          <a:rPr lang="id-ID" sz="2800" i="1">
                            <a:latin typeface="Cambria Math" panose="02040503050406030204" pitchFamily="18" charset="0"/>
                          </a:rPr>
                        </m:ctrlPr>
                      </m:sSubPr>
                      <m:e>
                        <m:r>
                          <a:rPr lang="id-ID" sz="2800" i="1">
                            <a:latin typeface="Cambria Math" panose="02040503050406030204" pitchFamily="18" charset="0"/>
                          </a:rPr>
                          <m:t>𝑉</m:t>
                        </m:r>
                      </m:e>
                      <m:sub>
                        <m:r>
                          <a:rPr lang="id-ID" sz="2800" i="1">
                            <a:latin typeface="Cambria Math" panose="02040503050406030204" pitchFamily="18" charset="0"/>
                          </a:rPr>
                          <m:t>2</m:t>
                        </m:r>
                      </m:sub>
                    </m:sSub>
                  </m:oMath>
                </a14:m>
                <a:r>
                  <a:rPr lang="id-ID" sz="2800" dirty="0"/>
                  <a:t>, dan dinyatakan sebagai </a:t>
                </a:r>
                <a14:m>
                  <m:oMath xmlns:m="http://schemas.openxmlformats.org/officeDocument/2006/math">
                    <m:r>
                      <a:rPr lang="id-ID" sz="2800" i="1">
                        <a:latin typeface="Cambria Math" panose="02040503050406030204" pitchFamily="18" charset="0"/>
                      </a:rPr>
                      <m:t>𝐺</m:t>
                    </m:r>
                    <m:d>
                      <m:dPr>
                        <m:ctrlPr>
                          <a:rPr lang="id-ID" sz="2800" i="1">
                            <a:latin typeface="Cambria Math" panose="02040503050406030204" pitchFamily="18" charset="0"/>
                          </a:rPr>
                        </m:ctrlPr>
                      </m:dPr>
                      <m:e>
                        <m:sSub>
                          <m:sSubPr>
                            <m:ctrlPr>
                              <a:rPr lang="id-ID" sz="2800" i="1">
                                <a:latin typeface="Cambria Math" panose="02040503050406030204" pitchFamily="18" charset="0"/>
                              </a:rPr>
                            </m:ctrlPr>
                          </m:sSubPr>
                          <m:e>
                            <m:r>
                              <a:rPr lang="id-ID" sz="2800" i="1">
                                <a:latin typeface="Cambria Math" panose="02040503050406030204" pitchFamily="18" charset="0"/>
                              </a:rPr>
                              <m:t>𝑉</m:t>
                            </m:r>
                          </m:e>
                          <m:sub>
                            <m:r>
                              <a:rPr lang="id-ID" sz="2800" i="1">
                                <a:latin typeface="Cambria Math" panose="02040503050406030204" pitchFamily="18" charset="0"/>
                              </a:rPr>
                              <m:t>1</m:t>
                            </m:r>
                          </m:sub>
                        </m:sSub>
                        <m:r>
                          <a:rPr lang="id-ID" sz="2800" i="1">
                            <a:latin typeface="Cambria Math" panose="02040503050406030204" pitchFamily="18" charset="0"/>
                          </a:rPr>
                          <m:t>, </m:t>
                        </m:r>
                        <m:sSub>
                          <m:sSubPr>
                            <m:ctrlPr>
                              <a:rPr lang="id-ID" sz="2800" i="1">
                                <a:latin typeface="Cambria Math" panose="02040503050406030204" pitchFamily="18" charset="0"/>
                              </a:rPr>
                            </m:ctrlPr>
                          </m:sSubPr>
                          <m:e>
                            <m:r>
                              <a:rPr lang="id-ID" sz="2800" i="1">
                                <a:latin typeface="Cambria Math" panose="02040503050406030204" pitchFamily="18" charset="0"/>
                              </a:rPr>
                              <m:t>𝑉</m:t>
                            </m:r>
                          </m:e>
                          <m:sub>
                            <m:r>
                              <a:rPr lang="id-ID" sz="2800" i="1">
                                <a:latin typeface="Cambria Math" panose="02040503050406030204" pitchFamily="18" charset="0"/>
                              </a:rPr>
                              <m:t>2</m:t>
                            </m:r>
                          </m:sub>
                        </m:sSub>
                      </m:e>
                    </m:d>
                  </m:oMath>
                </a14:m>
                <a:r>
                  <a:rPr lang="id-ID" sz="2800" dirty="0"/>
                  <a:t>. Dengan kata lain, setiap pasang titik </a:t>
                </a:r>
                <a14:m>
                  <m:oMath xmlns:m="http://schemas.openxmlformats.org/officeDocument/2006/math">
                    <m:sSub>
                      <m:sSubPr>
                        <m:ctrlPr>
                          <a:rPr lang="id-ID" sz="2800" i="1">
                            <a:latin typeface="Cambria Math" panose="02040503050406030204" pitchFamily="18" charset="0"/>
                          </a:rPr>
                        </m:ctrlPr>
                      </m:sSubPr>
                      <m:e>
                        <m:r>
                          <a:rPr lang="id-ID" sz="2800" i="1">
                            <a:latin typeface="Cambria Math" panose="02040503050406030204" pitchFamily="18" charset="0"/>
                          </a:rPr>
                          <m:t>𝑉</m:t>
                        </m:r>
                      </m:e>
                      <m:sub>
                        <m:r>
                          <a:rPr lang="id-ID" sz="2800" i="1">
                            <a:latin typeface="Cambria Math" panose="02040503050406030204" pitchFamily="18" charset="0"/>
                          </a:rPr>
                          <m:t>1</m:t>
                        </m:r>
                      </m:sub>
                    </m:sSub>
                  </m:oMath>
                </a14:m>
                <a:r>
                  <a:rPr lang="id-ID" sz="2800" dirty="0"/>
                  <a:t> (demikian pula dengan titik-titik di </a:t>
                </a:r>
                <a14:m>
                  <m:oMath xmlns:m="http://schemas.openxmlformats.org/officeDocument/2006/math">
                    <m:sSub>
                      <m:sSubPr>
                        <m:ctrlPr>
                          <a:rPr lang="id-ID" sz="2800" i="1">
                            <a:latin typeface="Cambria Math" panose="02040503050406030204" pitchFamily="18" charset="0"/>
                          </a:rPr>
                        </m:ctrlPr>
                      </m:sSubPr>
                      <m:e>
                        <m:r>
                          <a:rPr lang="id-ID" sz="2800" i="1">
                            <a:latin typeface="Cambria Math" panose="02040503050406030204" pitchFamily="18" charset="0"/>
                          </a:rPr>
                          <m:t>𝑉</m:t>
                        </m:r>
                      </m:e>
                      <m:sub>
                        <m:r>
                          <a:rPr lang="id-ID" sz="2800" i="1">
                            <a:latin typeface="Cambria Math" panose="02040503050406030204" pitchFamily="18" charset="0"/>
                          </a:rPr>
                          <m:t>2</m:t>
                        </m:r>
                      </m:sub>
                    </m:sSub>
                  </m:oMath>
                </a14:m>
                <a:r>
                  <a:rPr lang="id-ID" sz="2800" dirty="0"/>
                  <a:t>) tidak bertetangga. Apabila setiap titik di </a:t>
                </a:r>
                <a14:m>
                  <m:oMath xmlns:m="http://schemas.openxmlformats.org/officeDocument/2006/math">
                    <m:sSub>
                      <m:sSubPr>
                        <m:ctrlPr>
                          <a:rPr lang="id-ID" sz="2800" i="1">
                            <a:latin typeface="Cambria Math" panose="02040503050406030204" pitchFamily="18" charset="0"/>
                          </a:rPr>
                        </m:ctrlPr>
                      </m:sSubPr>
                      <m:e>
                        <m:r>
                          <a:rPr lang="id-ID" sz="2800" i="1">
                            <a:latin typeface="Cambria Math" panose="02040503050406030204" pitchFamily="18" charset="0"/>
                          </a:rPr>
                          <m:t>𝑉</m:t>
                        </m:r>
                      </m:e>
                      <m:sub>
                        <m:r>
                          <a:rPr lang="id-ID" sz="2800" i="1">
                            <a:latin typeface="Cambria Math" panose="02040503050406030204" pitchFamily="18" charset="0"/>
                          </a:rPr>
                          <m:t>1</m:t>
                        </m:r>
                      </m:sub>
                    </m:sSub>
                  </m:oMath>
                </a14:m>
                <a:r>
                  <a:rPr lang="id-ID" sz="2800" dirty="0"/>
                  <a:t> bertetangga dengan semua titik di </a:t>
                </a:r>
                <a14:m>
                  <m:oMath xmlns:m="http://schemas.openxmlformats.org/officeDocument/2006/math">
                    <m:sSub>
                      <m:sSubPr>
                        <m:ctrlPr>
                          <a:rPr lang="id-ID" sz="2800" i="1">
                            <a:latin typeface="Cambria Math" panose="02040503050406030204" pitchFamily="18" charset="0"/>
                          </a:rPr>
                        </m:ctrlPr>
                      </m:sSubPr>
                      <m:e>
                        <m:r>
                          <a:rPr lang="id-ID" sz="2800" i="1">
                            <a:latin typeface="Cambria Math" panose="02040503050406030204" pitchFamily="18" charset="0"/>
                          </a:rPr>
                          <m:t>𝑉</m:t>
                        </m:r>
                      </m:e>
                      <m:sub>
                        <m:r>
                          <a:rPr lang="id-ID" sz="2800" i="1">
                            <a:latin typeface="Cambria Math" panose="02040503050406030204" pitchFamily="18" charset="0"/>
                          </a:rPr>
                          <m:t>2</m:t>
                        </m:r>
                      </m:sub>
                    </m:sSub>
                  </m:oMath>
                </a14:m>
                <a:r>
                  <a:rPr lang="id-ID" sz="2800" dirty="0"/>
                  <a:t>, maka </a:t>
                </a:r>
                <a14:m>
                  <m:oMath xmlns:m="http://schemas.openxmlformats.org/officeDocument/2006/math">
                    <m:r>
                      <a:rPr lang="id-ID" sz="2800" i="1">
                        <a:latin typeface="Cambria Math" panose="02040503050406030204" pitchFamily="18" charset="0"/>
                      </a:rPr>
                      <m:t>𝐺</m:t>
                    </m:r>
                    <m:d>
                      <m:dPr>
                        <m:ctrlPr>
                          <a:rPr lang="id-ID" sz="2800" i="1">
                            <a:latin typeface="Cambria Math" panose="02040503050406030204" pitchFamily="18" charset="0"/>
                          </a:rPr>
                        </m:ctrlPr>
                      </m:dPr>
                      <m:e>
                        <m:sSub>
                          <m:sSubPr>
                            <m:ctrlPr>
                              <a:rPr lang="id-ID" sz="2800" i="1">
                                <a:latin typeface="Cambria Math" panose="02040503050406030204" pitchFamily="18" charset="0"/>
                              </a:rPr>
                            </m:ctrlPr>
                          </m:sSubPr>
                          <m:e>
                            <m:r>
                              <a:rPr lang="id-ID" sz="2800" i="1">
                                <a:latin typeface="Cambria Math" panose="02040503050406030204" pitchFamily="18" charset="0"/>
                              </a:rPr>
                              <m:t>𝑉</m:t>
                            </m:r>
                          </m:e>
                          <m:sub>
                            <m:r>
                              <a:rPr lang="id-ID" sz="2800" i="1">
                                <a:latin typeface="Cambria Math" panose="02040503050406030204" pitchFamily="18" charset="0"/>
                              </a:rPr>
                              <m:t>1</m:t>
                            </m:r>
                          </m:sub>
                        </m:sSub>
                        <m:r>
                          <a:rPr lang="id-ID" sz="2800" i="1">
                            <a:latin typeface="Cambria Math" panose="02040503050406030204" pitchFamily="18" charset="0"/>
                          </a:rPr>
                          <m:t>,  </m:t>
                        </m:r>
                        <m:sSub>
                          <m:sSubPr>
                            <m:ctrlPr>
                              <a:rPr lang="id-ID" sz="2800" i="1">
                                <a:latin typeface="Cambria Math" panose="02040503050406030204" pitchFamily="18" charset="0"/>
                              </a:rPr>
                            </m:ctrlPr>
                          </m:sSubPr>
                          <m:e>
                            <m:r>
                              <a:rPr lang="id-ID" sz="2800" i="1">
                                <a:latin typeface="Cambria Math" panose="02040503050406030204" pitchFamily="18" charset="0"/>
                              </a:rPr>
                              <m:t>𝑉</m:t>
                            </m:r>
                          </m:e>
                          <m:sub>
                            <m:r>
                              <a:rPr lang="id-ID" sz="2800" i="1">
                                <a:latin typeface="Cambria Math" panose="02040503050406030204" pitchFamily="18" charset="0"/>
                              </a:rPr>
                              <m:t>2</m:t>
                            </m:r>
                          </m:sub>
                        </m:sSub>
                      </m:e>
                    </m:d>
                  </m:oMath>
                </a14:m>
                <a:r>
                  <a:rPr lang="id-ID" sz="2800" dirty="0"/>
                  <a:t> disebut sebagai graf bipartisi lengkap. Jika </a:t>
                </a:r>
                <a14:m>
                  <m:oMath xmlns:m="http://schemas.openxmlformats.org/officeDocument/2006/math">
                    <m:sSub>
                      <m:sSubPr>
                        <m:ctrlPr>
                          <a:rPr lang="id-ID" sz="2800" i="1">
                            <a:latin typeface="Cambria Math" panose="02040503050406030204" pitchFamily="18" charset="0"/>
                          </a:rPr>
                        </m:ctrlPr>
                      </m:sSubPr>
                      <m:e>
                        <m:r>
                          <a:rPr lang="id-ID" sz="2800" i="1">
                            <a:latin typeface="Cambria Math" panose="02040503050406030204" pitchFamily="18" charset="0"/>
                          </a:rPr>
                          <m:t>𝑉</m:t>
                        </m:r>
                      </m:e>
                      <m:sub>
                        <m:r>
                          <a:rPr lang="id-ID" sz="2800" i="1">
                            <a:latin typeface="Cambria Math" panose="02040503050406030204" pitchFamily="18" charset="0"/>
                          </a:rPr>
                          <m:t>1</m:t>
                        </m:r>
                      </m:sub>
                    </m:sSub>
                  </m:oMath>
                </a14:m>
                <a:r>
                  <a:rPr lang="id-ID" sz="2800" dirty="0"/>
                  <a:t> terdiri dari </a:t>
                </a:r>
                <a14:m>
                  <m:oMath xmlns:m="http://schemas.openxmlformats.org/officeDocument/2006/math">
                    <m:r>
                      <a:rPr lang="id-ID" sz="2800" i="1">
                        <a:latin typeface="Cambria Math" panose="02040503050406030204" pitchFamily="18" charset="0"/>
                      </a:rPr>
                      <m:t>𝑚</m:t>
                    </m:r>
                  </m:oMath>
                </a14:m>
                <a:r>
                  <a:rPr lang="id-ID" sz="2800" dirty="0"/>
                  <a:t> titik dan </a:t>
                </a:r>
                <a14:m>
                  <m:oMath xmlns:m="http://schemas.openxmlformats.org/officeDocument/2006/math">
                    <m:sSub>
                      <m:sSubPr>
                        <m:ctrlPr>
                          <a:rPr lang="id-ID" sz="2800" i="1">
                            <a:latin typeface="Cambria Math" panose="02040503050406030204" pitchFamily="18" charset="0"/>
                          </a:rPr>
                        </m:ctrlPr>
                      </m:sSubPr>
                      <m:e>
                        <m:r>
                          <a:rPr lang="id-ID" sz="2800" i="1">
                            <a:latin typeface="Cambria Math" panose="02040503050406030204" pitchFamily="18" charset="0"/>
                          </a:rPr>
                          <m:t>𝑉</m:t>
                        </m:r>
                      </m:e>
                      <m:sub>
                        <m:r>
                          <a:rPr lang="id-ID" sz="2800" i="1">
                            <a:latin typeface="Cambria Math" panose="02040503050406030204" pitchFamily="18" charset="0"/>
                          </a:rPr>
                          <m:t>2</m:t>
                        </m:r>
                      </m:sub>
                    </m:sSub>
                  </m:oMath>
                </a14:m>
                <a:r>
                  <a:rPr lang="id-ID" sz="2800" dirty="0"/>
                  <a:t> terdiri dari </a:t>
                </a:r>
                <a14:m>
                  <m:oMath xmlns:m="http://schemas.openxmlformats.org/officeDocument/2006/math">
                    <m:r>
                      <a:rPr lang="id-ID" sz="2800" i="1">
                        <a:latin typeface="Cambria Math" panose="02040503050406030204" pitchFamily="18" charset="0"/>
                      </a:rPr>
                      <m:t>𝑛</m:t>
                    </m:r>
                  </m:oMath>
                </a14:m>
                <a:r>
                  <a:rPr lang="id-ID" sz="2800" dirty="0"/>
                  <a:t> titik, maka graf bipartisi lengkap dilambangkan dengan </a:t>
                </a:r>
                <a14:m>
                  <m:oMath xmlns:m="http://schemas.openxmlformats.org/officeDocument/2006/math">
                    <m:sSub>
                      <m:sSubPr>
                        <m:ctrlPr>
                          <a:rPr lang="id-ID" sz="2800" i="1">
                            <a:latin typeface="Cambria Math" panose="02040503050406030204" pitchFamily="18" charset="0"/>
                          </a:rPr>
                        </m:ctrlPr>
                      </m:sSubPr>
                      <m:e>
                        <m:r>
                          <a:rPr lang="id-ID" sz="2800" i="1">
                            <a:latin typeface="Cambria Math" panose="02040503050406030204" pitchFamily="18" charset="0"/>
                          </a:rPr>
                          <m:t>𝐾</m:t>
                        </m:r>
                      </m:e>
                      <m:sub>
                        <m:r>
                          <a:rPr lang="id-ID" sz="2800" i="1">
                            <a:latin typeface="Cambria Math" panose="02040503050406030204" pitchFamily="18" charset="0"/>
                          </a:rPr>
                          <m:t>𝑚</m:t>
                        </m:r>
                        <m:r>
                          <a:rPr lang="id-ID" sz="2800" i="1">
                            <a:latin typeface="Cambria Math" panose="02040503050406030204" pitchFamily="18" charset="0"/>
                          </a:rPr>
                          <m:t>,</m:t>
                        </m:r>
                        <m:r>
                          <a:rPr lang="id-ID" sz="2800" i="1">
                            <a:latin typeface="Cambria Math" panose="02040503050406030204" pitchFamily="18" charset="0"/>
                          </a:rPr>
                          <m:t>𝑛</m:t>
                        </m:r>
                      </m:sub>
                    </m:sSub>
                  </m:oMath>
                </a14:m>
                <a:r>
                  <a:rPr lang="id-ID" sz="2800" dirty="0"/>
                  <a:t>.</a:t>
                </a:r>
              </a:p>
            </p:txBody>
          </p:sp>
        </mc:Choice>
        <mc:Fallback xmlns="">
          <p:sp>
            <p:nvSpPr>
              <p:cNvPr id="2" name="TextBox 1"/>
              <p:cNvSpPr txBox="1">
                <a:spLocks noRot="1" noChangeAspect="1" noMove="1" noResize="1" noEditPoints="1" noAdjustHandles="1" noChangeArrowheads="1" noChangeShapeType="1" noTextEdit="1"/>
              </p:cNvSpPr>
              <p:nvPr/>
            </p:nvSpPr>
            <p:spPr>
              <a:xfrm>
                <a:off x="62828" y="981560"/>
                <a:ext cx="7131421" cy="5712782"/>
              </a:xfrm>
              <a:prstGeom prst="rect">
                <a:avLst/>
              </a:prstGeom>
              <a:blipFill rotWithShape="0">
                <a:blip r:embed="rId3"/>
                <a:stretch>
                  <a:fillRect l="-1709" t="-961" r="-2222" b="-1814"/>
                </a:stretch>
              </a:blipFill>
            </p:spPr>
            <p:txBody>
              <a:bodyPr/>
              <a:lstStyle/>
              <a:p>
                <a:r>
                  <a:rPr lang="id-ID">
                    <a:noFill/>
                  </a:rPr>
                  <a:t> </a:t>
                </a:r>
              </a:p>
            </p:txBody>
          </p:sp>
        </mc:Fallback>
      </mc:AlternateContent>
      <p:grpSp>
        <p:nvGrpSpPr>
          <p:cNvPr id="8" name="Group 7"/>
          <p:cNvGrpSpPr/>
          <p:nvPr/>
        </p:nvGrpSpPr>
        <p:grpSpPr>
          <a:xfrm>
            <a:off x="7194250" y="2039050"/>
            <a:ext cx="4572000" cy="4148465"/>
            <a:chOff x="685800" y="1657350"/>
            <a:chExt cx="3429000" cy="3111349"/>
          </a:xfrm>
        </p:grpSpPr>
        <p:pic>
          <p:nvPicPr>
            <p:cNvPr id="9" name="Picture 8"/>
            <p:cNvPicPr>
              <a:picLocks noChangeAspect="1"/>
            </p:cNvPicPr>
            <p:nvPr/>
          </p:nvPicPr>
          <p:blipFill rotWithShape="1">
            <a:blip r:embed="rId4" cstate="print">
              <a:extLst>
                <a:ext uri="{28A0092B-C50C-407E-A947-70E740481C1C}">
                  <a14:useLocalDpi xmlns:a14="http://schemas.microsoft.com/office/drawing/2010/main" val="0"/>
                </a:ext>
              </a:extLst>
            </a:blip>
            <a:srcRect l="22134" t="10550" r="21733" b="13050"/>
            <a:stretch/>
          </p:blipFill>
          <p:spPr>
            <a:xfrm>
              <a:off x="685800" y="1657350"/>
              <a:ext cx="3429000" cy="3111349"/>
            </a:xfrm>
            <a:prstGeom prst="rect">
              <a:avLst/>
            </a:prstGeom>
          </p:spPr>
        </p:pic>
        <p:sp>
          <p:nvSpPr>
            <p:cNvPr id="10" name="Rectangle 9"/>
            <p:cNvSpPr/>
            <p:nvPr/>
          </p:nvSpPr>
          <p:spPr>
            <a:xfrm>
              <a:off x="905256" y="2009534"/>
              <a:ext cx="2990088" cy="1846708"/>
            </a:xfrm>
            <a:prstGeom prst="rect">
              <a:avLst/>
            </a:prstGeom>
            <a:blipFill dpi="0" rotWithShape="1">
              <a:blip r:embed="rId5">
                <a:extLst>
                  <a:ext uri="{28A0092B-C50C-407E-A947-70E740481C1C}">
                    <a14:useLocalDpi xmlns:a14="http://schemas.microsoft.com/office/drawing/2010/main" val="0"/>
                  </a:ext>
                </a:extLst>
              </a:blip>
              <a:srcRect/>
              <a:stretch>
                <a:fillRect/>
              </a:stretch>
            </a:bli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tx1"/>
                </a:solidFill>
              </a:endParaRPr>
            </a:p>
          </p:txBody>
        </p:sp>
      </p:grpSp>
    </p:spTree>
    <p:extLst>
      <p:ext uri="{BB962C8B-B14F-4D97-AF65-F5344CB8AC3E}">
        <p14:creationId xmlns:p14="http://schemas.microsoft.com/office/powerpoint/2010/main" val="3873133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arn(inVertical)">
                                      <p:cBhvr>
                                        <p:cTn id="7" dur="1000"/>
                                        <p:tgtEl>
                                          <p:spTgt spid="28"/>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fltVal val="0"/>
                                          </p:val>
                                        </p:tav>
                                        <p:tav tm="100000">
                                          <p:val>
                                            <p:strVal val="#ppt_w"/>
                                          </p:val>
                                        </p:tav>
                                      </p:tavLst>
                                    </p:anim>
                                    <p:anim calcmode="lin" valueType="num">
                                      <p:cBhvr>
                                        <p:cTn id="12" dur="500" fill="hold"/>
                                        <p:tgtEl>
                                          <p:spTgt spid="8"/>
                                        </p:tgtEl>
                                        <p:attrNameLst>
                                          <p:attrName>ppt_h</p:attrName>
                                        </p:attrNameLst>
                                      </p:cBhvr>
                                      <p:tavLst>
                                        <p:tav tm="0">
                                          <p:val>
                                            <p:fltVal val="0"/>
                                          </p:val>
                                        </p:tav>
                                        <p:tav tm="100000">
                                          <p:val>
                                            <p:strVal val="#ppt_h"/>
                                          </p:val>
                                        </p:tav>
                                      </p:tavLst>
                                    </p:anim>
                                    <p:animEffect transition="in" filter="fade">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bwMode="auto">
          <a:xfrm>
            <a:off x="0" y="920230"/>
            <a:ext cx="12192000" cy="5745056"/>
          </a:xfrm>
          <a:prstGeom prst="rect">
            <a:avLst/>
          </a:prstGeom>
          <a:solidFill>
            <a:schemeClr val="accent5">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5" name="Round Same Side Corner Rectangle 34"/>
          <p:cNvSpPr/>
          <p:nvPr/>
        </p:nvSpPr>
        <p:spPr bwMode="auto">
          <a:xfrm rot="10800000" flipH="1">
            <a:off x="29029" y="-28838"/>
            <a:ext cx="4138237" cy="613385"/>
          </a:xfrm>
          <a:prstGeom prst="round2SameRect">
            <a:avLst>
              <a:gd name="adj1" fmla="val 35205"/>
              <a:gd name="adj2" fmla="val 0"/>
            </a:avLst>
          </a:prstGeom>
          <a:solidFill>
            <a:schemeClr val="accent5"/>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62828" y="-28838"/>
            <a:ext cx="4104438" cy="523220"/>
          </a:xfrm>
          <a:prstGeom prst="rect">
            <a:avLst/>
          </a:prstGeom>
          <a:noFill/>
        </p:spPr>
        <p:txBody>
          <a:bodyPr wrap="square" rtlCol="0">
            <a:spAutoFit/>
          </a:bodyPr>
          <a:lstStyle/>
          <a:p>
            <a:pPr lvl="0"/>
            <a:r>
              <a:rPr lang="id-ID" sz="2800" b="1" dirty="0"/>
              <a:t>Graf Teratur (Graf Reguler)</a:t>
            </a:r>
            <a:endParaRPr lang="id-ID" sz="2800" dirty="0"/>
          </a:p>
        </p:txBody>
      </p:sp>
      <mc:AlternateContent xmlns:mc="http://schemas.openxmlformats.org/markup-compatibility/2006" xmlns:a14="http://schemas.microsoft.com/office/drawing/2010/main">
        <mc:Choice Requires="a14">
          <p:sp>
            <p:nvSpPr>
              <p:cNvPr id="2" name="TextBox 1"/>
              <p:cNvSpPr txBox="1"/>
              <p:nvPr/>
            </p:nvSpPr>
            <p:spPr>
              <a:xfrm>
                <a:off x="209133" y="2116918"/>
                <a:ext cx="7131421" cy="3245697"/>
              </a:xfrm>
              <a:prstGeom prst="rect">
                <a:avLst/>
              </a:prstGeom>
              <a:noFill/>
            </p:spPr>
            <p:txBody>
              <a:bodyPr wrap="square" rtlCol="0">
                <a:spAutoFit/>
              </a:bodyPr>
              <a:lstStyle/>
              <a:p>
                <a:r>
                  <a:rPr lang="id-ID" sz="2800" dirty="0"/>
                  <a:t>Graf yang setiap titiknya mempunyai derajat yang sama disebut graf teratur/graf reguler. Apabila derajat setiap titik adalah </a:t>
                </a:r>
                <a14:m>
                  <m:oMath xmlns:m="http://schemas.openxmlformats.org/officeDocument/2006/math">
                    <m:r>
                      <a:rPr lang="id-ID" sz="2800" i="1">
                        <a:latin typeface="Cambria Math" panose="02040503050406030204" pitchFamily="18" charset="0"/>
                      </a:rPr>
                      <m:t>𝑟</m:t>
                    </m:r>
                  </m:oMath>
                </a14:m>
                <a:r>
                  <a:rPr lang="id-ID" sz="2800" dirty="0"/>
                  <a:t>, maka graf tersebut disebut sebagai graf teratur/graf reguler derajat </a:t>
                </a:r>
                <a14:m>
                  <m:oMath xmlns:m="http://schemas.openxmlformats.org/officeDocument/2006/math">
                    <m:r>
                      <a:rPr lang="id-ID" sz="2800" i="1">
                        <a:latin typeface="Cambria Math" panose="02040503050406030204" pitchFamily="18" charset="0"/>
                      </a:rPr>
                      <m:t>𝑟</m:t>
                    </m:r>
                  </m:oMath>
                </a14:m>
                <a:r>
                  <a:rPr lang="id-ID" sz="2800" i="1" dirty="0"/>
                  <a:t> </a:t>
                </a:r>
                <a:r>
                  <a:rPr lang="id-ID" sz="2800" dirty="0"/>
                  <a:t>atau dapat ditulis graf </a:t>
                </a:r>
                <a:br>
                  <a:rPr lang="id-ID" sz="2800" dirty="0"/>
                </a:br>
                <a:r>
                  <a:rPr lang="id-ID" sz="2800" dirty="0"/>
                  <a:t>teratur-</a:t>
                </a:r>
                <a14:m>
                  <m:oMath xmlns:m="http://schemas.openxmlformats.org/officeDocument/2006/math">
                    <m:r>
                      <a:rPr lang="id-ID" sz="2800" i="1">
                        <a:latin typeface="Cambria Math" panose="02040503050406030204" pitchFamily="18" charset="0"/>
                      </a:rPr>
                      <m:t>𝑟</m:t>
                    </m:r>
                  </m:oMath>
                </a14:m>
                <a:r>
                  <a:rPr lang="id-ID" sz="2800" dirty="0"/>
                  <a:t> (graf regular-</a:t>
                </a:r>
                <a14:m>
                  <m:oMath xmlns:m="http://schemas.openxmlformats.org/officeDocument/2006/math">
                    <m:r>
                      <a:rPr lang="id-ID" sz="2800" i="1">
                        <a:latin typeface="Cambria Math" panose="02040503050406030204" pitchFamily="18" charset="0"/>
                      </a:rPr>
                      <m:t>𝑟</m:t>
                    </m:r>
                  </m:oMath>
                </a14:m>
                <a:r>
                  <a:rPr lang="en-ID" sz="2800" dirty="0"/>
                  <a:t>). </a:t>
                </a:r>
                <a:r>
                  <a:rPr lang="id-ID" sz="2800" dirty="0"/>
                  <a:t>Jumlah sisi pada graf teratur/graf reguler adalah </a:t>
                </a:r>
                <a14:m>
                  <m:oMath xmlns:m="http://schemas.openxmlformats.org/officeDocument/2006/math">
                    <m:f>
                      <m:fPr>
                        <m:ctrlPr>
                          <a:rPr lang="id-ID" sz="2800" i="1">
                            <a:latin typeface="Cambria Math" panose="02040503050406030204" pitchFamily="18" charset="0"/>
                          </a:rPr>
                        </m:ctrlPr>
                      </m:fPr>
                      <m:num>
                        <m:r>
                          <a:rPr lang="id-ID" sz="2800" i="1">
                            <a:latin typeface="Cambria Math" panose="02040503050406030204" pitchFamily="18" charset="0"/>
                          </a:rPr>
                          <m:t>𝑛𝑟</m:t>
                        </m:r>
                      </m:num>
                      <m:den>
                        <m:r>
                          <a:rPr lang="id-ID" sz="2800" i="1">
                            <a:latin typeface="Cambria Math" panose="02040503050406030204" pitchFamily="18" charset="0"/>
                          </a:rPr>
                          <m:t>2</m:t>
                        </m:r>
                      </m:den>
                    </m:f>
                  </m:oMath>
                </a14:m>
                <a:r>
                  <a:rPr lang="id-ID" sz="2800" dirty="0"/>
                  <a:t> </a:t>
                </a:r>
                <a:r>
                  <a:rPr lang="en-ID" sz="2800" dirty="0"/>
                  <a:t>.</a:t>
                </a:r>
                <a:endParaRPr lang="id-ID" sz="2800" dirty="0">
                  <a:effectLst/>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209133" y="2116918"/>
                <a:ext cx="7131421" cy="3245697"/>
              </a:xfrm>
              <a:prstGeom prst="rect">
                <a:avLst/>
              </a:prstGeom>
              <a:blipFill rotWithShape="0">
                <a:blip r:embed="rId3"/>
                <a:stretch>
                  <a:fillRect l="-1709" t="-1689" b="-1689"/>
                </a:stretch>
              </a:blipFill>
            </p:spPr>
            <p:txBody>
              <a:bodyPr/>
              <a:lstStyle/>
              <a:p>
                <a:r>
                  <a:rPr lang="id-ID">
                    <a:noFill/>
                  </a:rPr>
                  <a:t> </a:t>
                </a:r>
              </a:p>
            </p:txBody>
          </p:sp>
        </mc:Fallback>
      </mc:AlternateContent>
      <p:grpSp>
        <p:nvGrpSpPr>
          <p:cNvPr id="8" name="Group 7"/>
          <p:cNvGrpSpPr/>
          <p:nvPr/>
        </p:nvGrpSpPr>
        <p:grpSpPr>
          <a:xfrm>
            <a:off x="7194250" y="2039050"/>
            <a:ext cx="4572000" cy="4148465"/>
            <a:chOff x="685800" y="1657350"/>
            <a:chExt cx="3429000" cy="3111349"/>
          </a:xfrm>
        </p:grpSpPr>
        <p:pic>
          <p:nvPicPr>
            <p:cNvPr id="9" name="Picture 8"/>
            <p:cNvPicPr>
              <a:picLocks noChangeAspect="1"/>
            </p:cNvPicPr>
            <p:nvPr/>
          </p:nvPicPr>
          <p:blipFill rotWithShape="1">
            <a:blip r:embed="rId4" cstate="print">
              <a:extLst>
                <a:ext uri="{28A0092B-C50C-407E-A947-70E740481C1C}">
                  <a14:useLocalDpi xmlns:a14="http://schemas.microsoft.com/office/drawing/2010/main" val="0"/>
                </a:ext>
              </a:extLst>
            </a:blip>
            <a:srcRect l="22134" t="10550" r="21733" b="13050"/>
            <a:stretch/>
          </p:blipFill>
          <p:spPr>
            <a:xfrm>
              <a:off x="685800" y="1657350"/>
              <a:ext cx="3429000" cy="3111349"/>
            </a:xfrm>
            <a:prstGeom prst="rect">
              <a:avLst/>
            </a:prstGeom>
          </p:spPr>
        </p:pic>
        <p:sp>
          <p:nvSpPr>
            <p:cNvPr id="10" name="Rectangle 9"/>
            <p:cNvSpPr/>
            <p:nvPr/>
          </p:nvSpPr>
          <p:spPr>
            <a:xfrm>
              <a:off x="905256" y="2009534"/>
              <a:ext cx="2990088" cy="1846708"/>
            </a:xfrm>
            <a:prstGeom prst="rect">
              <a:avLst/>
            </a:prstGeom>
            <a:blipFill dpi="0" rotWithShape="1">
              <a:blip r:embed="rId5">
                <a:extLst>
                  <a:ext uri="{28A0092B-C50C-407E-A947-70E740481C1C}">
                    <a14:useLocalDpi xmlns:a14="http://schemas.microsoft.com/office/drawing/2010/main" val="0"/>
                  </a:ext>
                </a:extLst>
              </a:blip>
              <a:srcRect/>
              <a:stretch>
                <a:fillRect/>
              </a:stretch>
            </a:bli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tx1"/>
                </a:solidFill>
              </a:endParaRPr>
            </a:p>
          </p:txBody>
        </p:sp>
      </p:grpSp>
    </p:spTree>
    <p:extLst>
      <p:ext uri="{BB962C8B-B14F-4D97-AF65-F5344CB8AC3E}">
        <p14:creationId xmlns:p14="http://schemas.microsoft.com/office/powerpoint/2010/main" val="1576924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arn(inVertical)">
                                      <p:cBhvr>
                                        <p:cTn id="7" dur="1000"/>
                                        <p:tgtEl>
                                          <p:spTgt spid="28"/>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fltVal val="0"/>
                                          </p:val>
                                        </p:tav>
                                        <p:tav tm="100000">
                                          <p:val>
                                            <p:strVal val="#ppt_w"/>
                                          </p:val>
                                        </p:tav>
                                      </p:tavLst>
                                    </p:anim>
                                    <p:anim calcmode="lin" valueType="num">
                                      <p:cBhvr>
                                        <p:cTn id="12" dur="500" fill="hold"/>
                                        <p:tgtEl>
                                          <p:spTgt spid="8"/>
                                        </p:tgtEl>
                                        <p:attrNameLst>
                                          <p:attrName>ppt_h</p:attrName>
                                        </p:attrNameLst>
                                      </p:cBhvr>
                                      <p:tavLst>
                                        <p:tav tm="0">
                                          <p:val>
                                            <p:fltVal val="0"/>
                                          </p:val>
                                        </p:tav>
                                        <p:tav tm="100000">
                                          <p:val>
                                            <p:strVal val="#ppt_h"/>
                                          </p:val>
                                        </p:tav>
                                      </p:tavLst>
                                    </p:anim>
                                    <p:animEffect transition="in" filter="fade">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bwMode="auto">
          <a:xfrm>
            <a:off x="0" y="920230"/>
            <a:ext cx="12192000" cy="5745056"/>
          </a:xfrm>
          <a:prstGeom prst="rect">
            <a:avLst/>
          </a:prstGeom>
          <a:solidFill>
            <a:schemeClr val="accent5">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5" name="Round Same Side Corner Rectangle 34"/>
          <p:cNvSpPr/>
          <p:nvPr/>
        </p:nvSpPr>
        <p:spPr bwMode="auto">
          <a:xfrm rot="10800000" flipH="1">
            <a:off x="29030" y="-28839"/>
            <a:ext cx="1739810" cy="613385"/>
          </a:xfrm>
          <a:prstGeom prst="round2SameRect">
            <a:avLst>
              <a:gd name="adj1" fmla="val 35205"/>
              <a:gd name="adj2" fmla="val 0"/>
            </a:avLst>
          </a:prstGeom>
          <a:solidFill>
            <a:schemeClr val="accent5"/>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62828" y="-28838"/>
            <a:ext cx="1706011" cy="523220"/>
          </a:xfrm>
          <a:prstGeom prst="rect">
            <a:avLst/>
          </a:prstGeom>
          <a:noFill/>
        </p:spPr>
        <p:txBody>
          <a:bodyPr wrap="square" rtlCol="0">
            <a:spAutoFit/>
          </a:bodyPr>
          <a:lstStyle/>
          <a:p>
            <a:pPr lvl="0"/>
            <a:r>
              <a:rPr lang="id-ID" sz="2800" b="1" dirty="0"/>
              <a:t>Graf sikel</a:t>
            </a:r>
            <a:endParaRPr lang="id-ID" sz="2800" dirty="0"/>
          </a:p>
        </p:txBody>
      </p:sp>
      <mc:AlternateContent xmlns:mc="http://schemas.openxmlformats.org/markup-compatibility/2006" xmlns:a14="http://schemas.microsoft.com/office/drawing/2010/main">
        <mc:Choice Requires="a14">
          <p:sp>
            <p:nvSpPr>
              <p:cNvPr id="2" name="TextBox 1"/>
              <p:cNvSpPr txBox="1"/>
              <p:nvPr/>
            </p:nvSpPr>
            <p:spPr>
              <a:xfrm>
                <a:off x="209133" y="2884817"/>
                <a:ext cx="7131421" cy="1815882"/>
              </a:xfrm>
              <a:prstGeom prst="rect">
                <a:avLst/>
              </a:prstGeom>
              <a:noFill/>
            </p:spPr>
            <p:txBody>
              <a:bodyPr wrap="square" rtlCol="0">
                <a:spAutoFit/>
              </a:bodyPr>
              <a:lstStyle/>
              <a:p>
                <a:r>
                  <a:rPr lang="id-ID" sz="2800" dirty="0"/>
                  <a:t>Graf </a:t>
                </a:r>
                <a:r>
                  <a:rPr lang="en-ID" sz="2800" dirty="0" err="1"/>
                  <a:t>sikel</a:t>
                </a:r>
                <a:r>
                  <a:rPr lang="id-ID" sz="2800" dirty="0"/>
                  <a:t> adalah graf sederhana yang setiap titiknya berderajat dua. Graf lingkaran dengan </a:t>
                </a:r>
                <a:r>
                  <a:rPr lang="id-ID" sz="2800" i="1" dirty="0"/>
                  <a:t>n</a:t>
                </a:r>
                <a:r>
                  <a:rPr lang="id-ID" sz="2800" dirty="0"/>
                  <a:t> titik dilambangkan dengan </a:t>
                </a:r>
                <a14:m>
                  <m:oMath xmlns:m="http://schemas.openxmlformats.org/officeDocument/2006/math">
                    <m:sSub>
                      <m:sSubPr>
                        <m:ctrlPr>
                          <a:rPr lang="id-ID" sz="2800" i="1">
                            <a:latin typeface="Cambria Math" panose="02040503050406030204" pitchFamily="18" charset="0"/>
                          </a:rPr>
                        </m:ctrlPr>
                      </m:sSubPr>
                      <m:e>
                        <m:r>
                          <a:rPr lang="id-ID" sz="2800" i="1">
                            <a:latin typeface="Cambria Math" panose="02040503050406030204" pitchFamily="18" charset="0"/>
                          </a:rPr>
                          <m:t>𝐶</m:t>
                        </m:r>
                      </m:e>
                      <m:sub>
                        <m:r>
                          <a:rPr lang="id-ID" sz="2800" i="1">
                            <a:latin typeface="Cambria Math" panose="02040503050406030204" pitchFamily="18" charset="0"/>
                          </a:rPr>
                          <m:t>𝑛</m:t>
                        </m:r>
                      </m:sub>
                    </m:sSub>
                  </m:oMath>
                </a14:m>
                <a:r>
                  <a:rPr lang="en-ID" sz="2800" dirty="0"/>
                  <a:t>.</a:t>
                </a:r>
                <a:r>
                  <a:rPr lang="id-ID" sz="2800" dirty="0"/>
                  <a:t/>
                </a:r>
                <a:br>
                  <a:rPr lang="id-ID" sz="2800" dirty="0"/>
                </a:br>
                <a:endParaRPr lang="id-ID" sz="2800" dirty="0">
                  <a:effectLst/>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209133" y="2884817"/>
                <a:ext cx="7131421" cy="1815882"/>
              </a:xfrm>
              <a:prstGeom prst="rect">
                <a:avLst/>
              </a:prstGeom>
              <a:blipFill rotWithShape="0">
                <a:blip r:embed="rId3"/>
                <a:stretch>
                  <a:fillRect l="-1709" t="-3020" r="-769"/>
                </a:stretch>
              </a:blipFill>
            </p:spPr>
            <p:txBody>
              <a:bodyPr/>
              <a:lstStyle/>
              <a:p>
                <a:r>
                  <a:rPr lang="id-ID">
                    <a:noFill/>
                  </a:rPr>
                  <a:t> </a:t>
                </a:r>
              </a:p>
            </p:txBody>
          </p:sp>
        </mc:Fallback>
      </mc:AlternateContent>
      <p:grpSp>
        <p:nvGrpSpPr>
          <p:cNvPr id="8" name="Group 7"/>
          <p:cNvGrpSpPr/>
          <p:nvPr/>
        </p:nvGrpSpPr>
        <p:grpSpPr>
          <a:xfrm>
            <a:off x="7194250" y="2039050"/>
            <a:ext cx="4572000" cy="4148465"/>
            <a:chOff x="685800" y="1657350"/>
            <a:chExt cx="3429000" cy="3111349"/>
          </a:xfrm>
        </p:grpSpPr>
        <p:pic>
          <p:nvPicPr>
            <p:cNvPr id="9" name="Picture 8"/>
            <p:cNvPicPr>
              <a:picLocks noChangeAspect="1"/>
            </p:cNvPicPr>
            <p:nvPr/>
          </p:nvPicPr>
          <p:blipFill rotWithShape="1">
            <a:blip r:embed="rId4" cstate="print">
              <a:extLst>
                <a:ext uri="{28A0092B-C50C-407E-A947-70E740481C1C}">
                  <a14:useLocalDpi xmlns:a14="http://schemas.microsoft.com/office/drawing/2010/main" val="0"/>
                </a:ext>
              </a:extLst>
            </a:blip>
            <a:srcRect l="22134" t="10550" r="21733" b="13050"/>
            <a:stretch/>
          </p:blipFill>
          <p:spPr>
            <a:xfrm>
              <a:off x="685800" y="1657350"/>
              <a:ext cx="3429000" cy="3111349"/>
            </a:xfrm>
            <a:prstGeom prst="rect">
              <a:avLst/>
            </a:prstGeom>
          </p:spPr>
        </p:pic>
        <p:sp>
          <p:nvSpPr>
            <p:cNvPr id="10" name="Rectangle 9"/>
            <p:cNvSpPr/>
            <p:nvPr/>
          </p:nvSpPr>
          <p:spPr>
            <a:xfrm>
              <a:off x="905256" y="2009534"/>
              <a:ext cx="2990088" cy="1846708"/>
            </a:xfrm>
            <a:prstGeom prst="rect">
              <a:avLst/>
            </a:prstGeom>
            <a:blipFill dpi="0" rotWithShape="1">
              <a:blip r:embed="rId5">
                <a:extLst>
                  <a:ext uri="{28A0092B-C50C-407E-A947-70E740481C1C}">
                    <a14:useLocalDpi xmlns:a14="http://schemas.microsoft.com/office/drawing/2010/main" val="0"/>
                  </a:ext>
                </a:extLst>
              </a:blip>
              <a:srcRect/>
              <a:stretch>
                <a:fillRect/>
              </a:stretch>
            </a:bli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tx1"/>
                </a:solidFill>
              </a:endParaRPr>
            </a:p>
          </p:txBody>
        </p:sp>
      </p:grpSp>
    </p:spTree>
    <p:extLst>
      <p:ext uri="{BB962C8B-B14F-4D97-AF65-F5344CB8AC3E}">
        <p14:creationId xmlns:p14="http://schemas.microsoft.com/office/powerpoint/2010/main" val="2393175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arn(inVertical)">
                                      <p:cBhvr>
                                        <p:cTn id="7" dur="1000"/>
                                        <p:tgtEl>
                                          <p:spTgt spid="28"/>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fltVal val="0"/>
                                          </p:val>
                                        </p:tav>
                                        <p:tav tm="100000">
                                          <p:val>
                                            <p:strVal val="#ppt_w"/>
                                          </p:val>
                                        </p:tav>
                                      </p:tavLst>
                                    </p:anim>
                                    <p:anim calcmode="lin" valueType="num">
                                      <p:cBhvr>
                                        <p:cTn id="12" dur="500" fill="hold"/>
                                        <p:tgtEl>
                                          <p:spTgt spid="8"/>
                                        </p:tgtEl>
                                        <p:attrNameLst>
                                          <p:attrName>ppt_h</p:attrName>
                                        </p:attrNameLst>
                                      </p:cBhvr>
                                      <p:tavLst>
                                        <p:tav tm="0">
                                          <p:val>
                                            <p:fltVal val="0"/>
                                          </p:val>
                                        </p:tav>
                                        <p:tav tm="100000">
                                          <p:val>
                                            <p:strVal val="#ppt_h"/>
                                          </p:val>
                                        </p:tav>
                                      </p:tavLst>
                                    </p:anim>
                                    <p:animEffect transition="in" filter="fade">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bwMode="auto">
          <a:xfrm>
            <a:off x="0" y="920230"/>
            <a:ext cx="12192000" cy="5745056"/>
          </a:xfrm>
          <a:prstGeom prst="rect">
            <a:avLst/>
          </a:prstGeom>
          <a:solidFill>
            <a:schemeClr val="accent5">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5" name="Round Same Side Corner Rectangle 34"/>
          <p:cNvSpPr/>
          <p:nvPr/>
        </p:nvSpPr>
        <p:spPr bwMode="auto">
          <a:xfrm rot="10800000" flipH="1">
            <a:off x="29030" y="-28840"/>
            <a:ext cx="4722852" cy="613385"/>
          </a:xfrm>
          <a:prstGeom prst="round2SameRect">
            <a:avLst>
              <a:gd name="adj1" fmla="val 35205"/>
              <a:gd name="adj2" fmla="val 0"/>
            </a:avLst>
          </a:prstGeom>
          <a:solidFill>
            <a:schemeClr val="accent5"/>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62828" y="-28838"/>
            <a:ext cx="4689054" cy="523220"/>
          </a:xfrm>
          <a:prstGeom prst="rect">
            <a:avLst/>
          </a:prstGeom>
          <a:noFill/>
        </p:spPr>
        <p:txBody>
          <a:bodyPr wrap="square" rtlCol="0">
            <a:spAutoFit/>
          </a:bodyPr>
          <a:lstStyle/>
          <a:p>
            <a:pPr lvl="0"/>
            <a:r>
              <a:rPr lang="id-ID" sz="2800" b="1" dirty="0"/>
              <a:t>Graf Euler dan Graf semi-Euler</a:t>
            </a:r>
            <a:endParaRPr lang="id-ID" sz="2800" dirty="0"/>
          </a:p>
        </p:txBody>
      </p:sp>
      <p:sp>
        <p:nvSpPr>
          <p:cNvPr id="2" name="TextBox 1"/>
          <p:cNvSpPr txBox="1"/>
          <p:nvPr/>
        </p:nvSpPr>
        <p:spPr>
          <a:xfrm>
            <a:off x="91640" y="920230"/>
            <a:ext cx="5459370" cy="4832092"/>
          </a:xfrm>
          <a:prstGeom prst="rect">
            <a:avLst/>
          </a:prstGeom>
          <a:noFill/>
        </p:spPr>
        <p:txBody>
          <a:bodyPr wrap="square" rtlCol="0">
            <a:spAutoFit/>
          </a:bodyPr>
          <a:lstStyle/>
          <a:p>
            <a:r>
              <a:rPr lang="id-ID" sz="2800" dirty="0"/>
              <a:t>Sebuah sirkuit di gra</a:t>
            </a:r>
            <a:r>
              <a:rPr lang="en-ID" sz="2800" dirty="0"/>
              <a:t>f</a:t>
            </a:r>
            <a:r>
              <a:rPr lang="id-ID" sz="2800" dirty="0"/>
              <a:t> G yang memuat semua sisi G disebut </a:t>
            </a:r>
            <a:r>
              <a:rPr lang="id-ID" sz="2800" b="1" i="1" dirty="0"/>
              <a:t>sirkuit </a:t>
            </a:r>
            <a:r>
              <a:rPr lang="en-ID" sz="2800" b="1" i="1" dirty="0"/>
              <a:t>E</a:t>
            </a:r>
            <a:r>
              <a:rPr lang="id-ID" sz="2800" b="1" i="1" dirty="0"/>
              <a:t>uler. </a:t>
            </a:r>
            <a:r>
              <a:rPr lang="id-ID" sz="2800" dirty="0"/>
              <a:t>Jika gra</a:t>
            </a:r>
            <a:r>
              <a:rPr lang="en-ID" sz="2800" dirty="0"/>
              <a:t>f</a:t>
            </a:r>
            <a:r>
              <a:rPr lang="id-ID" sz="2800" dirty="0"/>
              <a:t> G memuat sirkuit Euler, maka graph G disebut </a:t>
            </a:r>
            <a:r>
              <a:rPr lang="id-ID" sz="2800" b="1" i="1" dirty="0"/>
              <a:t>gra</a:t>
            </a:r>
            <a:r>
              <a:rPr lang="en-ID" sz="2800" b="1" i="1" dirty="0"/>
              <a:t>f</a:t>
            </a:r>
            <a:r>
              <a:rPr lang="id-ID" sz="2800" b="1" i="1" dirty="0"/>
              <a:t> Euler</a:t>
            </a:r>
            <a:r>
              <a:rPr lang="id-ID" sz="2800" dirty="0"/>
              <a:t>. Sebuah jejak-buka yang memuat semua sisi gra</a:t>
            </a:r>
            <a:r>
              <a:rPr lang="en-ID" sz="2800" dirty="0"/>
              <a:t>f</a:t>
            </a:r>
            <a:r>
              <a:rPr lang="id-ID" sz="2800" dirty="0"/>
              <a:t> disebut </a:t>
            </a:r>
            <a:r>
              <a:rPr lang="id-ID" sz="2800" b="1" i="1" dirty="0"/>
              <a:t>jejak Euler</a:t>
            </a:r>
            <a:r>
              <a:rPr lang="id-ID" sz="2800" dirty="0"/>
              <a:t>. Gra</a:t>
            </a:r>
            <a:r>
              <a:rPr lang="en-ID" sz="2800" dirty="0"/>
              <a:t>f</a:t>
            </a:r>
            <a:r>
              <a:rPr lang="id-ID" sz="2800" dirty="0"/>
              <a:t> G disebut </a:t>
            </a:r>
            <a:r>
              <a:rPr lang="id-ID" sz="2800" b="1" i="1" dirty="0"/>
              <a:t>gra</a:t>
            </a:r>
            <a:r>
              <a:rPr lang="en-ID" sz="2800" b="1" i="1" dirty="0"/>
              <a:t>f </a:t>
            </a:r>
            <a:r>
              <a:rPr lang="id-ID" sz="2800" b="1" i="1" dirty="0"/>
              <a:t>semi-Euler</a:t>
            </a:r>
            <a:r>
              <a:rPr lang="id-ID" sz="2800" dirty="0"/>
              <a:t> jika G memuat jejak Euler. </a:t>
            </a:r>
          </a:p>
          <a:p>
            <a:r>
              <a:rPr lang="id-ID" sz="2800" dirty="0"/>
              <a:t/>
            </a:r>
            <a:br>
              <a:rPr lang="id-ID" sz="2800" dirty="0"/>
            </a:br>
            <a:endParaRPr lang="id-ID" sz="2800" dirty="0">
              <a:effectLst/>
            </a:endParaRPr>
          </a:p>
        </p:txBody>
      </p:sp>
      <p:grpSp>
        <p:nvGrpSpPr>
          <p:cNvPr id="11" name="Group 10"/>
          <p:cNvGrpSpPr/>
          <p:nvPr/>
        </p:nvGrpSpPr>
        <p:grpSpPr>
          <a:xfrm>
            <a:off x="223429" y="5067758"/>
            <a:ext cx="4792129" cy="1369128"/>
            <a:chOff x="1942964" y="3087314"/>
            <a:chExt cx="5980974" cy="1149999"/>
          </a:xfrm>
        </p:grpSpPr>
        <p:sp>
          <p:nvSpPr>
            <p:cNvPr id="12" name="Text Box 10"/>
            <p:cNvSpPr txBox="1">
              <a:spLocks noChangeArrowheads="1"/>
            </p:cNvSpPr>
            <p:nvPr/>
          </p:nvSpPr>
          <p:spPr bwMode="auto">
            <a:xfrm>
              <a:off x="1942964" y="3410059"/>
              <a:ext cx="5980974" cy="827254"/>
            </a:xfrm>
            <a:prstGeom prst="rect">
              <a:avLst/>
            </a:prstGeom>
            <a:noFill/>
            <a:ln w="9525">
              <a:solidFill>
                <a:schemeClr val="bg1"/>
              </a:solidFill>
              <a:miter lim="800000"/>
              <a:headEnd/>
              <a:tailEnd/>
            </a:ln>
          </p:spPr>
          <p:txBody>
            <a:bodyPr wrap="square" lIns="60960" tIns="30480" rIns="60960" bIns="30480">
              <a:spAutoFit/>
            </a:bodyPr>
            <a:lstStyle/>
            <a:p>
              <a:r>
                <a:rPr lang="en-ID" sz="2000" dirty="0" err="1"/>
                <a:t>Misalkan</a:t>
              </a:r>
              <a:r>
                <a:rPr lang="en-ID" sz="2000" dirty="0"/>
                <a:t> G </a:t>
              </a:r>
              <a:r>
                <a:rPr lang="en-ID" sz="2000" dirty="0" err="1"/>
                <a:t>graf</a:t>
              </a:r>
              <a:r>
                <a:rPr lang="en-ID" sz="2000" dirty="0"/>
                <a:t> </a:t>
              </a:r>
              <a:r>
                <a:rPr lang="en-ID" sz="2000" dirty="0" err="1"/>
                <a:t>terhubung</a:t>
              </a:r>
              <a:r>
                <a:rPr lang="en-ID" sz="2000" dirty="0"/>
                <a:t>. Graf G Euler </a:t>
              </a:r>
              <a:r>
                <a:rPr lang="en-ID" sz="2000" dirty="0" err="1"/>
                <a:t>jika</a:t>
              </a:r>
              <a:r>
                <a:rPr lang="en-ID" sz="2000" dirty="0"/>
                <a:t> </a:t>
              </a:r>
              <a:r>
                <a:rPr lang="en-ID" sz="2000" dirty="0" err="1"/>
                <a:t>dan</a:t>
              </a:r>
              <a:r>
                <a:rPr lang="en-ID" sz="2000" dirty="0"/>
                <a:t> </a:t>
              </a:r>
              <a:r>
                <a:rPr lang="en-ID" sz="2000" dirty="0" err="1"/>
                <a:t>hanya</a:t>
              </a:r>
              <a:r>
                <a:rPr lang="en-ID" sz="2000" dirty="0"/>
                <a:t> </a:t>
              </a:r>
              <a:r>
                <a:rPr lang="en-ID" sz="2000" dirty="0" err="1"/>
                <a:t>jika</a:t>
              </a:r>
              <a:r>
                <a:rPr lang="en-ID" sz="2000" dirty="0"/>
                <a:t> </a:t>
              </a:r>
              <a:r>
                <a:rPr lang="en-ID" sz="2000" dirty="0" err="1"/>
                <a:t>setiap</a:t>
              </a:r>
              <a:r>
                <a:rPr lang="en-ID" sz="2000" dirty="0"/>
                <a:t> </a:t>
              </a:r>
              <a:r>
                <a:rPr lang="en-ID" sz="2000" dirty="0" err="1"/>
                <a:t>titik</a:t>
              </a:r>
              <a:r>
                <a:rPr lang="en-ID" sz="2000" dirty="0"/>
                <a:t> G </a:t>
              </a:r>
              <a:r>
                <a:rPr lang="en-ID" sz="2000" dirty="0" err="1"/>
                <a:t>berderajat</a:t>
              </a:r>
              <a:r>
                <a:rPr lang="en-ID" sz="2000" dirty="0"/>
                <a:t> </a:t>
              </a:r>
              <a:r>
                <a:rPr lang="en-ID" sz="2000" dirty="0" err="1"/>
                <a:t>genap</a:t>
              </a:r>
              <a:r>
                <a:rPr lang="en-ID" sz="2000" dirty="0" smtClean="0"/>
                <a:t>.</a:t>
              </a:r>
              <a:endParaRPr lang="id-ID" sz="2000" dirty="0"/>
            </a:p>
          </p:txBody>
        </p:sp>
        <p:sp>
          <p:nvSpPr>
            <p:cNvPr id="13" name="Rectangle 12"/>
            <p:cNvSpPr/>
            <p:nvPr/>
          </p:nvSpPr>
          <p:spPr>
            <a:xfrm>
              <a:off x="1942964" y="3087314"/>
              <a:ext cx="4167713" cy="310220"/>
            </a:xfrm>
            <a:prstGeom prst="rect">
              <a:avLst/>
            </a:prstGeom>
            <a:solidFill>
              <a:srgbClr val="00B0F0"/>
            </a:solidFill>
            <a:ln>
              <a:solidFill>
                <a:schemeClr val="bg1"/>
              </a:solidFill>
            </a:ln>
            <a:effectLst>
              <a:outerShdw blurRad="50800" dist="38100" dir="2700000" algn="tl" rotWithShape="0">
                <a:prstClr val="black">
                  <a:alpha val="40000"/>
                </a:prstClr>
              </a:outerShdw>
            </a:effectLst>
          </p:spPr>
          <p:txBody>
            <a:bodyPr wrap="square">
              <a:spAutoFit/>
            </a:bodyPr>
            <a:lstStyle/>
            <a:p>
              <a:r>
                <a:rPr lang="en-US" b="1" dirty="0" err="1" smtClean="0"/>
                <a:t>Teorema</a:t>
              </a:r>
              <a:r>
                <a:rPr lang="id-ID" b="1" dirty="0" smtClean="0"/>
                <a:t> 5</a:t>
              </a:r>
              <a:endParaRPr lang="id-ID" dirty="0"/>
            </a:p>
          </p:txBody>
        </p:sp>
      </p:grpSp>
      <p:grpSp>
        <p:nvGrpSpPr>
          <p:cNvPr id="14" name="Group 13"/>
          <p:cNvGrpSpPr/>
          <p:nvPr/>
        </p:nvGrpSpPr>
        <p:grpSpPr>
          <a:xfrm>
            <a:off x="5551010" y="5390447"/>
            <a:ext cx="5866405" cy="1046439"/>
            <a:chOff x="1942964" y="3087314"/>
            <a:chExt cx="5980974" cy="878957"/>
          </a:xfrm>
        </p:grpSpPr>
        <p:sp>
          <p:nvSpPr>
            <p:cNvPr id="15" name="Text Box 10"/>
            <p:cNvSpPr txBox="1">
              <a:spLocks noChangeArrowheads="1"/>
            </p:cNvSpPr>
            <p:nvPr/>
          </p:nvSpPr>
          <p:spPr bwMode="auto">
            <a:xfrm>
              <a:off x="1942964" y="3397534"/>
              <a:ext cx="5980974" cy="568737"/>
            </a:xfrm>
            <a:prstGeom prst="rect">
              <a:avLst/>
            </a:prstGeom>
            <a:noFill/>
            <a:ln w="9525">
              <a:solidFill>
                <a:schemeClr val="bg1"/>
              </a:solidFill>
              <a:miter lim="800000"/>
              <a:headEnd/>
              <a:tailEnd/>
            </a:ln>
          </p:spPr>
          <p:txBody>
            <a:bodyPr wrap="square" lIns="60960" tIns="30480" rIns="60960" bIns="30480">
              <a:spAutoFit/>
            </a:bodyPr>
            <a:lstStyle/>
            <a:p>
              <a:r>
                <a:rPr lang="en-ID" sz="2000" dirty="0" err="1"/>
                <a:t>Misalkan</a:t>
              </a:r>
              <a:r>
                <a:rPr lang="en-ID" sz="2000" dirty="0"/>
                <a:t> G </a:t>
              </a:r>
              <a:r>
                <a:rPr lang="en-ID" sz="2000" dirty="0" err="1"/>
                <a:t>graf</a:t>
              </a:r>
              <a:r>
                <a:rPr lang="en-ID" sz="2000" dirty="0"/>
                <a:t> </a:t>
              </a:r>
              <a:r>
                <a:rPr lang="en-ID" sz="2000" dirty="0" err="1"/>
                <a:t>terhubung</a:t>
              </a:r>
              <a:r>
                <a:rPr lang="en-ID" sz="2000" dirty="0"/>
                <a:t>. Graf G semi-Euler </a:t>
              </a:r>
              <a:r>
                <a:rPr lang="en-ID" sz="2000" dirty="0" err="1"/>
                <a:t>jika</a:t>
              </a:r>
              <a:r>
                <a:rPr lang="en-ID" sz="2000" dirty="0"/>
                <a:t> </a:t>
              </a:r>
              <a:r>
                <a:rPr lang="en-ID" sz="2000" dirty="0" err="1"/>
                <a:t>dan</a:t>
              </a:r>
              <a:r>
                <a:rPr lang="en-ID" sz="2000" dirty="0"/>
                <a:t> </a:t>
              </a:r>
              <a:r>
                <a:rPr lang="en-ID" sz="2000" dirty="0" err="1"/>
                <a:t>hanya</a:t>
              </a:r>
              <a:r>
                <a:rPr lang="en-ID" sz="2000" dirty="0"/>
                <a:t> </a:t>
              </a:r>
              <a:r>
                <a:rPr lang="en-ID" sz="2000" dirty="0" err="1"/>
                <a:t>jika</a:t>
              </a:r>
              <a:r>
                <a:rPr lang="en-ID" sz="2000" dirty="0"/>
                <a:t> G </a:t>
              </a:r>
              <a:r>
                <a:rPr lang="en-ID" sz="2000" dirty="0" err="1"/>
                <a:t>memuat</a:t>
              </a:r>
              <a:r>
                <a:rPr lang="en-ID" sz="2000" dirty="0"/>
                <a:t> </a:t>
              </a:r>
              <a:r>
                <a:rPr lang="en-ID" sz="2000" dirty="0" err="1"/>
                <a:t>tepat</a:t>
              </a:r>
              <a:r>
                <a:rPr lang="en-ID" sz="2000" dirty="0"/>
                <a:t> </a:t>
              </a:r>
              <a:r>
                <a:rPr lang="en-ID" sz="2000" dirty="0" err="1"/>
                <a:t>dua</a:t>
              </a:r>
              <a:r>
                <a:rPr lang="en-ID" sz="2000" dirty="0"/>
                <a:t> </a:t>
              </a:r>
              <a:r>
                <a:rPr lang="en-ID" sz="2000" dirty="0" err="1"/>
                <a:t>titik</a:t>
              </a:r>
              <a:r>
                <a:rPr lang="en-ID" sz="2000" dirty="0"/>
                <a:t> </a:t>
              </a:r>
              <a:r>
                <a:rPr lang="en-ID" sz="2000" dirty="0" err="1"/>
                <a:t>berderajat</a:t>
              </a:r>
              <a:r>
                <a:rPr lang="en-ID" sz="2000" dirty="0"/>
                <a:t> </a:t>
              </a:r>
              <a:r>
                <a:rPr lang="en-ID" sz="2000" dirty="0" err="1"/>
                <a:t>ganjil</a:t>
              </a:r>
              <a:r>
                <a:rPr lang="en-ID" sz="2000" dirty="0"/>
                <a:t>.</a:t>
              </a:r>
              <a:endParaRPr lang="id-ID" sz="2000" dirty="0"/>
            </a:p>
          </p:txBody>
        </p:sp>
        <p:sp>
          <p:nvSpPr>
            <p:cNvPr id="16" name="Rectangle 15"/>
            <p:cNvSpPr/>
            <p:nvPr/>
          </p:nvSpPr>
          <p:spPr>
            <a:xfrm>
              <a:off x="1942964" y="3087314"/>
              <a:ext cx="4167713" cy="310220"/>
            </a:xfrm>
            <a:prstGeom prst="rect">
              <a:avLst/>
            </a:prstGeom>
            <a:solidFill>
              <a:srgbClr val="ED7D31"/>
            </a:solidFill>
            <a:ln>
              <a:solidFill>
                <a:schemeClr val="bg1"/>
              </a:solidFill>
            </a:ln>
            <a:effectLst>
              <a:outerShdw blurRad="50800" dist="38100" dir="2700000" algn="tl" rotWithShape="0">
                <a:prstClr val="black">
                  <a:alpha val="40000"/>
                </a:prstClr>
              </a:outerShdw>
            </a:effectLst>
          </p:spPr>
          <p:txBody>
            <a:bodyPr wrap="square">
              <a:spAutoFit/>
            </a:bodyPr>
            <a:lstStyle/>
            <a:p>
              <a:r>
                <a:rPr lang="en-US" b="1" dirty="0" err="1" smtClean="0"/>
                <a:t>Teorema</a:t>
              </a:r>
              <a:r>
                <a:rPr lang="id-ID" b="1" dirty="0" smtClean="0"/>
                <a:t> 6</a:t>
              </a:r>
              <a:r>
                <a:rPr lang="en-US" b="1" dirty="0" smtClean="0"/>
                <a:t> </a:t>
              </a:r>
              <a:endParaRPr lang="id-ID" dirty="0"/>
            </a:p>
          </p:txBody>
        </p:sp>
      </p:grpSp>
      <p:grpSp>
        <p:nvGrpSpPr>
          <p:cNvPr id="17" name="Group 16"/>
          <p:cNvGrpSpPr/>
          <p:nvPr/>
        </p:nvGrpSpPr>
        <p:grpSpPr>
          <a:xfrm>
            <a:off x="7194250" y="1049700"/>
            <a:ext cx="4572000" cy="4148465"/>
            <a:chOff x="685800" y="1657350"/>
            <a:chExt cx="3429000" cy="3111349"/>
          </a:xfrm>
        </p:grpSpPr>
        <p:pic>
          <p:nvPicPr>
            <p:cNvPr id="18" name="Picture 17"/>
            <p:cNvPicPr>
              <a:picLocks noChangeAspect="1"/>
            </p:cNvPicPr>
            <p:nvPr/>
          </p:nvPicPr>
          <p:blipFill rotWithShape="1">
            <a:blip r:embed="rId3" cstate="print">
              <a:extLst>
                <a:ext uri="{28A0092B-C50C-407E-A947-70E740481C1C}">
                  <a14:useLocalDpi xmlns:a14="http://schemas.microsoft.com/office/drawing/2010/main" val="0"/>
                </a:ext>
              </a:extLst>
            </a:blip>
            <a:srcRect l="22134" t="10550" r="21733" b="13050"/>
            <a:stretch/>
          </p:blipFill>
          <p:spPr>
            <a:xfrm>
              <a:off x="685800" y="1657350"/>
              <a:ext cx="3429000" cy="3111349"/>
            </a:xfrm>
            <a:prstGeom prst="rect">
              <a:avLst/>
            </a:prstGeom>
          </p:spPr>
        </p:pic>
        <p:sp>
          <p:nvSpPr>
            <p:cNvPr id="19" name="Rectangle 18"/>
            <p:cNvSpPr/>
            <p:nvPr/>
          </p:nvSpPr>
          <p:spPr>
            <a:xfrm>
              <a:off x="905256" y="2009534"/>
              <a:ext cx="2990088" cy="1846708"/>
            </a:xfrm>
            <a:prstGeom prst="rect">
              <a:avLst/>
            </a:prstGeom>
            <a:blipFill dpi="0" rotWithShape="1">
              <a:blip r:embed="rId4">
                <a:extLst>
                  <a:ext uri="{28A0092B-C50C-407E-A947-70E740481C1C}">
                    <a14:useLocalDpi xmlns:a14="http://schemas.microsoft.com/office/drawing/2010/main" val="0"/>
                  </a:ext>
                </a:extLst>
              </a:blip>
              <a:srcRect/>
              <a:stretch>
                <a:fillRect/>
              </a:stretch>
            </a:bli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tx1"/>
                </a:solidFill>
              </a:endParaRPr>
            </a:p>
          </p:txBody>
        </p:sp>
      </p:grpSp>
    </p:spTree>
    <p:extLst>
      <p:ext uri="{BB962C8B-B14F-4D97-AF65-F5344CB8AC3E}">
        <p14:creationId xmlns:p14="http://schemas.microsoft.com/office/powerpoint/2010/main" val="2549450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arn(inVertical)">
                                      <p:cBhvr>
                                        <p:cTn id="7" dur="1000"/>
                                        <p:tgtEl>
                                          <p:spTgt spid="2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4" fill="hold" nodeType="afterEffect">
                                  <p:stCondLst>
                                    <p:cond delay="0"/>
                                  </p:stCondLst>
                                  <p:childTnLst>
                                    <p:set>
                                      <p:cBhvr>
                                        <p:cTn id="15" dur="1" fill="hold">
                                          <p:stCondLst>
                                            <p:cond delay="0"/>
                                          </p:stCondLst>
                                        </p:cTn>
                                        <p:tgtEl>
                                          <p:spTgt spid="14"/>
                                        </p:tgtEl>
                                        <p:attrNameLst>
                                          <p:attrName>style.visibility</p:attrName>
                                        </p:attrNameLst>
                                      </p:cBhvr>
                                      <p:to>
                                        <p:strVal val="visible"/>
                                      </p:to>
                                    </p:set>
                                    <p:anim calcmode="lin" valueType="num">
                                      <p:cBhvr additive="base">
                                        <p:cTn id="16" dur="500" fill="hold"/>
                                        <p:tgtEl>
                                          <p:spTgt spid="14"/>
                                        </p:tgtEl>
                                        <p:attrNameLst>
                                          <p:attrName>ppt_x</p:attrName>
                                        </p:attrNameLst>
                                      </p:cBhvr>
                                      <p:tavLst>
                                        <p:tav tm="0">
                                          <p:val>
                                            <p:strVal val="#ppt_x"/>
                                          </p:val>
                                        </p:tav>
                                        <p:tav tm="100000">
                                          <p:val>
                                            <p:strVal val="#ppt_x"/>
                                          </p:val>
                                        </p:tav>
                                      </p:tavLst>
                                    </p:anim>
                                    <p:anim calcmode="lin" valueType="num">
                                      <p:cBhvr additive="base">
                                        <p:cTn id="17" dur="500" fill="hold"/>
                                        <p:tgtEl>
                                          <p:spTgt spid="14"/>
                                        </p:tgtEl>
                                        <p:attrNameLst>
                                          <p:attrName>ppt_y</p:attrName>
                                        </p:attrNameLst>
                                      </p:cBhvr>
                                      <p:tavLst>
                                        <p:tav tm="0">
                                          <p:val>
                                            <p:strVal val="1+#ppt_h/2"/>
                                          </p:val>
                                        </p:tav>
                                        <p:tav tm="100000">
                                          <p:val>
                                            <p:strVal val="#ppt_y"/>
                                          </p:val>
                                        </p:tav>
                                      </p:tavLst>
                                    </p:anim>
                                  </p:childTnLst>
                                </p:cTn>
                              </p:par>
                            </p:childTnLst>
                          </p:cTn>
                        </p:par>
                        <p:par>
                          <p:cTn id="18" fill="hold">
                            <p:stCondLst>
                              <p:cond delay="2000"/>
                            </p:stCondLst>
                            <p:childTnLst>
                              <p:par>
                                <p:cTn id="19" presetID="53" presetClass="entr" presetSubtype="16" fill="hold" nodeType="after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p:cTn id="21" dur="500" fill="hold"/>
                                        <p:tgtEl>
                                          <p:spTgt spid="17"/>
                                        </p:tgtEl>
                                        <p:attrNameLst>
                                          <p:attrName>ppt_w</p:attrName>
                                        </p:attrNameLst>
                                      </p:cBhvr>
                                      <p:tavLst>
                                        <p:tav tm="0">
                                          <p:val>
                                            <p:fltVal val="0"/>
                                          </p:val>
                                        </p:tav>
                                        <p:tav tm="100000">
                                          <p:val>
                                            <p:strVal val="#ppt_w"/>
                                          </p:val>
                                        </p:tav>
                                      </p:tavLst>
                                    </p:anim>
                                    <p:anim calcmode="lin" valueType="num">
                                      <p:cBhvr>
                                        <p:cTn id="22" dur="500" fill="hold"/>
                                        <p:tgtEl>
                                          <p:spTgt spid="17"/>
                                        </p:tgtEl>
                                        <p:attrNameLst>
                                          <p:attrName>ppt_h</p:attrName>
                                        </p:attrNameLst>
                                      </p:cBhvr>
                                      <p:tavLst>
                                        <p:tav tm="0">
                                          <p:val>
                                            <p:fltVal val="0"/>
                                          </p:val>
                                        </p:tav>
                                        <p:tav tm="100000">
                                          <p:val>
                                            <p:strVal val="#ppt_h"/>
                                          </p:val>
                                        </p:tav>
                                      </p:tavLst>
                                    </p:anim>
                                    <p:animEffect transition="in" filter="fade">
                                      <p:cBhvr>
                                        <p:cTn id="23"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bwMode="auto">
          <a:xfrm>
            <a:off x="0" y="920230"/>
            <a:ext cx="12192000" cy="5745056"/>
          </a:xfrm>
          <a:prstGeom prst="rect">
            <a:avLst/>
          </a:prstGeom>
          <a:solidFill>
            <a:schemeClr val="accent5">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5" name="Round Same Side Corner Rectangle 34"/>
          <p:cNvSpPr/>
          <p:nvPr/>
        </p:nvSpPr>
        <p:spPr bwMode="auto">
          <a:xfrm rot="10800000" flipH="1">
            <a:off x="29030" y="-28840"/>
            <a:ext cx="5232518" cy="613385"/>
          </a:xfrm>
          <a:prstGeom prst="round2SameRect">
            <a:avLst>
              <a:gd name="adj1" fmla="val 35205"/>
              <a:gd name="adj2" fmla="val 0"/>
            </a:avLst>
          </a:prstGeom>
          <a:solidFill>
            <a:schemeClr val="accent5"/>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62828" y="-28838"/>
            <a:ext cx="5198720" cy="523220"/>
          </a:xfrm>
          <a:prstGeom prst="rect">
            <a:avLst/>
          </a:prstGeom>
          <a:noFill/>
        </p:spPr>
        <p:txBody>
          <a:bodyPr wrap="square" rtlCol="0">
            <a:spAutoFit/>
          </a:bodyPr>
          <a:lstStyle/>
          <a:p>
            <a:pPr lvl="0"/>
            <a:r>
              <a:rPr lang="id-ID" sz="2800" b="1" dirty="0"/>
              <a:t>Graf Hamilton dan Semi-Hamilton</a:t>
            </a:r>
            <a:endParaRPr lang="id-ID" sz="2800" dirty="0"/>
          </a:p>
        </p:txBody>
      </p:sp>
      <p:sp>
        <p:nvSpPr>
          <p:cNvPr id="2" name="TextBox 1"/>
          <p:cNvSpPr txBox="1"/>
          <p:nvPr/>
        </p:nvSpPr>
        <p:spPr>
          <a:xfrm>
            <a:off x="209133" y="2343567"/>
            <a:ext cx="7131421" cy="3539430"/>
          </a:xfrm>
          <a:prstGeom prst="rect">
            <a:avLst/>
          </a:prstGeom>
          <a:noFill/>
        </p:spPr>
        <p:txBody>
          <a:bodyPr wrap="square" rtlCol="0">
            <a:spAutoFit/>
          </a:bodyPr>
          <a:lstStyle/>
          <a:p>
            <a:r>
              <a:rPr lang="en-ID" sz="2800" dirty="0" err="1"/>
              <a:t>Misalkan</a:t>
            </a:r>
            <a:r>
              <a:rPr lang="en-ID" sz="2800" dirty="0"/>
              <a:t> G </a:t>
            </a:r>
            <a:r>
              <a:rPr lang="en-ID" sz="2800" dirty="0" err="1"/>
              <a:t>graf</a:t>
            </a:r>
            <a:r>
              <a:rPr lang="en-ID" sz="2800" dirty="0"/>
              <a:t> </a:t>
            </a:r>
            <a:r>
              <a:rPr lang="en-ID" sz="2800" dirty="0" err="1"/>
              <a:t>sebuah</a:t>
            </a:r>
            <a:r>
              <a:rPr lang="en-ID" sz="2800" dirty="0"/>
              <a:t> </a:t>
            </a:r>
            <a:r>
              <a:rPr lang="en-ID" sz="2800" dirty="0" err="1"/>
              <a:t>graf</a:t>
            </a:r>
            <a:r>
              <a:rPr lang="en-ID" sz="2800" dirty="0"/>
              <a:t>, </a:t>
            </a:r>
            <a:r>
              <a:rPr lang="en-ID" sz="2800" dirty="0" err="1"/>
              <a:t>sebuah</a:t>
            </a:r>
            <a:r>
              <a:rPr lang="en-ID" sz="2800" dirty="0"/>
              <a:t> </a:t>
            </a:r>
            <a:r>
              <a:rPr lang="en-ID" sz="2800" dirty="0" err="1"/>
              <a:t>sikel</a:t>
            </a:r>
            <a:r>
              <a:rPr lang="en-ID" sz="2800" dirty="0"/>
              <a:t> di yang </a:t>
            </a:r>
            <a:r>
              <a:rPr lang="en-ID" sz="2800" dirty="0" err="1"/>
              <a:t>memuat</a:t>
            </a:r>
            <a:r>
              <a:rPr lang="en-ID" sz="2800" dirty="0"/>
              <a:t> </a:t>
            </a:r>
            <a:r>
              <a:rPr lang="en-ID" sz="2800" dirty="0" err="1"/>
              <a:t>semua</a:t>
            </a:r>
            <a:r>
              <a:rPr lang="en-ID" sz="2800" dirty="0"/>
              <a:t> </a:t>
            </a:r>
            <a:r>
              <a:rPr lang="en-ID" sz="2800" dirty="0" err="1"/>
              <a:t>titik</a:t>
            </a:r>
            <a:r>
              <a:rPr lang="en-ID" sz="2800" dirty="0"/>
              <a:t> di G </a:t>
            </a:r>
            <a:r>
              <a:rPr lang="en-ID" sz="2800" dirty="0" err="1"/>
              <a:t>disebut</a:t>
            </a:r>
            <a:r>
              <a:rPr lang="en-ID" sz="2800" dirty="0"/>
              <a:t> </a:t>
            </a:r>
            <a:r>
              <a:rPr lang="en-ID" sz="2800" dirty="0" err="1"/>
              <a:t>sikel</a:t>
            </a:r>
            <a:r>
              <a:rPr lang="en-ID" sz="2800" dirty="0"/>
              <a:t> Hamilton. </a:t>
            </a:r>
            <a:r>
              <a:rPr lang="en-ID" sz="2800" dirty="0" err="1"/>
              <a:t>Jika</a:t>
            </a:r>
            <a:r>
              <a:rPr lang="en-ID" sz="2800" dirty="0"/>
              <a:t> G </a:t>
            </a:r>
            <a:r>
              <a:rPr lang="en-ID" sz="2800" dirty="0" err="1"/>
              <a:t>memuat</a:t>
            </a:r>
            <a:r>
              <a:rPr lang="en-ID" sz="2800" dirty="0"/>
              <a:t> </a:t>
            </a:r>
            <a:r>
              <a:rPr lang="en-ID" sz="2800" dirty="0" err="1"/>
              <a:t>sikel</a:t>
            </a:r>
            <a:r>
              <a:rPr lang="en-ID" sz="2800" dirty="0"/>
              <a:t> Hamilton, </a:t>
            </a:r>
            <a:r>
              <a:rPr lang="en-ID" sz="2800" dirty="0" err="1"/>
              <a:t>maka</a:t>
            </a:r>
            <a:r>
              <a:rPr lang="en-ID" sz="2800" dirty="0"/>
              <a:t> G </a:t>
            </a:r>
            <a:r>
              <a:rPr lang="en-ID" sz="2800" dirty="0" err="1"/>
              <a:t>disebut</a:t>
            </a:r>
            <a:r>
              <a:rPr lang="en-ID" sz="2800" dirty="0"/>
              <a:t> </a:t>
            </a:r>
            <a:r>
              <a:rPr lang="en-ID" sz="2800" dirty="0" err="1"/>
              <a:t>graf</a:t>
            </a:r>
            <a:r>
              <a:rPr lang="en-ID" sz="2800" dirty="0"/>
              <a:t> Hamilton. </a:t>
            </a:r>
            <a:r>
              <a:rPr lang="en-ID" sz="2800" dirty="0" err="1"/>
              <a:t>Sebuah</a:t>
            </a:r>
            <a:r>
              <a:rPr lang="en-ID" sz="2800" dirty="0"/>
              <a:t> </a:t>
            </a:r>
            <a:r>
              <a:rPr lang="en-ID" sz="2800" dirty="0" err="1"/>
              <a:t>lintasan</a:t>
            </a:r>
            <a:r>
              <a:rPr lang="en-ID" sz="2800" dirty="0"/>
              <a:t> di G yang </a:t>
            </a:r>
            <a:r>
              <a:rPr lang="en-ID" sz="2800" dirty="0" err="1"/>
              <a:t>memuat</a:t>
            </a:r>
            <a:r>
              <a:rPr lang="en-ID" sz="2800" dirty="0"/>
              <a:t> </a:t>
            </a:r>
            <a:r>
              <a:rPr lang="en-ID" sz="2800" dirty="0" err="1"/>
              <a:t>semua</a:t>
            </a:r>
            <a:r>
              <a:rPr lang="en-ID" sz="2800" dirty="0"/>
              <a:t> </a:t>
            </a:r>
            <a:r>
              <a:rPr lang="en-ID" sz="2800" dirty="0" err="1"/>
              <a:t>titik</a:t>
            </a:r>
            <a:r>
              <a:rPr lang="en-ID" sz="2800" dirty="0"/>
              <a:t> di G </a:t>
            </a:r>
            <a:r>
              <a:rPr lang="en-ID" sz="2800" dirty="0" err="1"/>
              <a:t>disebut</a:t>
            </a:r>
            <a:r>
              <a:rPr lang="en-ID" sz="2800" dirty="0"/>
              <a:t> </a:t>
            </a:r>
            <a:r>
              <a:rPr lang="en-ID" sz="2800" dirty="0" err="1"/>
              <a:t>lintasan</a:t>
            </a:r>
            <a:r>
              <a:rPr lang="en-ID" sz="2800" dirty="0"/>
              <a:t> Hamilton. </a:t>
            </a:r>
            <a:r>
              <a:rPr lang="en-ID" sz="2800" dirty="0" err="1"/>
              <a:t>Sebuah</a:t>
            </a:r>
            <a:r>
              <a:rPr lang="en-ID" sz="2800" dirty="0"/>
              <a:t> </a:t>
            </a:r>
            <a:r>
              <a:rPr lang="en-ID" sz="2800" dirty="0" err="1"/>
              <a:t>graf</a:t>
            </a:r>
            <a:r>
              <a:rPr lang="en-ID" sz="2800" dirty="0"/>
              <a:t> G </a:t>
            </a:r>
            <a:r>
              <a:rPr lang="en-ID" sz="2800" dirty="0" err="1"/>
              <a:t>disebut</a:t>
            </a:r>
            <a:r>
              <a:rPr lang="en-ID" sz="2800" dirty="0"/>
              <a:t> </a:t>
            </a:r>
            <a:r>
              <a:rPr lang="en-ID" sz="2800" dirty="0" err="1"/>
              <a:t>graf</a:t>
            </a:r>
            <a:r>
              <a:rPr lang="en-ID" sz="2800" dirty="0"/>
              <a:t> semi-Hamilton </a:t>
            </a:r>
            <a:r>
              <a:rPr lang="en-ID" sz="2800" dirty="0" err="1"/>
              <a:t>jika</a:t>
            </a:r>
            <a:r>
              <a:rPr lang="en-ID" sz="2800" dirty="0"/>
              <a:t> </a:t>
            </a:r>
            <a:r>
              <a:rPr lang="en-ID" sz="2800" dirty="0" err="1"/>
              <a:t>graf</a:t>
            </a:r>
            <a:r>
              <a:rPr lang="en-ID" sz="2800" dirty="0"/>
              <a:t> G </a:t>
            </a:r>
            <a:r>
              <a:rPr lang="en-ID" sz="2800" dirty="0" err="1"/>
              <a:t>bukan</a:t>
            </a:r>
            <a:r>
              <a:rPr lang="en-ID" sz="2800" dirty="0"/>
              <a:t> </a:t>
            </a:r>
            <a:r>
              <a:rPr lang="en-ID" sz="2800" dirty="0" err="1"/>
              <a:t>graf</a:t>
            </a:r>
            <a:r>
              <a:rPr lang="en-ID" sz="2800" dirty="0"/>
              <a:t> Hamilton </a:t>
            </a:r>
            <a:r>
              <a:rPr lang="en-ID" sz="2800" dirty="0" err="1"/>
              <a:t>dan</a:t>
            </a:r>
            <a:r>
              <a:rPr lang="en-ID" sz="2800" dirty="0"/>
              <a:t> </a:t>
            </a:r>
            <a:r>
              <a:rPr lang="en-ID" sz="2800" dirty="0" err="1"/>
              <a:t>graf</a:t>
            </a:r>
            <a:r>
              <a:rPr lang="en-ID" sz="2800" dirty="0"/>
              <a:t> </a:t>
            </a:r>
            <a:r>
              <a:rPr lang="en-ID" sz="2800" dirty="0" err="1"/>
              <a:t>tersebut</a:t>
            </a:r>
            <a:r>
              <a:rPr lang="en-ID" sz="2800" dirty="0"/>
              <a:t> </a:t>
            </a:r>
            <a:r>
              <a:rPr lang="en-ID" sz="2800" dirty="0" err="1"/>
              <a:t>memuat</a:t>
            </a:r>
            <a:r>
              <a:rPr lang="en-ID" sz="2800" dirty="0"/>
              <a:t> </a:t>
            </a:r>
            <a:r>
              <a:rPr lang="en-ID" sz="2800" dirty="0" err="1"/>
              <a:t>lintasan</a:t>
            </a:r>
            <a:r>
              <a:rPr lang="en-ID" sz="2800" dirty="0"/>
              <a:t> Hamilton. </a:t>
            </a:r>
            <a:endParaRPr lang="id-ID" sz="2800" dirty="0">
              <a:effectLst/>
            </a:endParaRPr>
          </a:p>
        </p:txBody>
      </p:sp>
      <p:grpSp>
        <p:nvGrpSpPr>
          <p:cNvPr id="8" name="Group 7"/>
          <p:cNvGrpSpPr/>
          <p:nvPr/>
        </p:nvGrpSpPr>
        <p:grpSpPr>
          <a:xfrm>
            <a:off x="7194250" y="2039050"/>
            <a:ext cx="4572000" cy="4148465"/>
            <a:chOff x="685800" y="1657350"/>
            <a:chExt cx="3429000" cy="3111349"/>
          </a:xfrm>
        </p:grpSpPr>
        <p:pic>
          <p:nvPicPr>
            <p:cNvPr id="9" name="Picture 8"/>
            <p:cNvPicPr>
              <a:picLocks noChangeAspect="1"/>
            </p:cNvPicPr>
            <p:nvPr/>
          </p:nvPicPr>
          <p:blipFill rotWithShape="1">
            <a:blip r:embed="rId3" cstate="print">
              <a:extLst>
                <a:ext uri="{28A0092B-C50C-407E-A947-70E740481C1C}">
                  <a14:useLocalDpi xmlns:a14="http://schemas.microsoft.com/office/drawing/2010/main" val="0"/>
                </a:ext>
              </a:extLst>
            </a:blip>
            <a:srcRect l="22134" t="10550" r="21733" b="13050"/>
            <a:stretch/>
          </p:blipFill>
          <p:spPr>
            <a:xfrm>
              <a:off x="685800" y="1657350"/>
              <a:ext cx="3429000" cy="3111349"/>
            </a:xfrm>
            <a:prstGeom prst="rect">
              <a:avLst/>
            </a:prstGeom>
          </p:spPr>
        </p:pic>
        <p:sp>
          <p:nvSpPr>
            <p:cNvPr id="10" name="Rectangle 9"/>
            <p:cNvSpPr/>
            <p:nvPr/>
          </p:nvSpPr>
          <p:spPr>
            <a:xfrm>
              <a:off x="905256" y="2009534"/>
              <a:ext cx="2990088" cy="1846708"/>
            </a:xfrm>
            <a:prstGeom prst="rect">
              <a:avLst/>
            </a:prstGeom>
            <a:blipFill dpi="0" rotWithShape="1">
              <a:blip r:embed="rId4">
                <a:extLst>
                  <a:ext uri="{28A0092B-C50C-407E-A947-70E740481C1C}">
                    <a14:useLocalDpi xmlns:a14="http://schemas.microsoft.com/office/drawing/2010/main" val="0"/>
                  </a:ext>
                </a:extLst>
              </a:blip>
              <a:srcRect/>
              <a:stretch>
                <a:fillRect l="2000" t="11000" r="2000" b="11000"/>
              </a:stretch>
            </a:bli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tx1"/>
                </a:solidFill>
              </a:endParaRPr>
            </a:p>
          </p:txBody>
        </p:sp>
      </p:grpSp>
    </p:spTree>
    <p:extLst>
      <p:ext uri="{BB962C8B-B14F-4D97-AF65-F5344CB8AC3E}">
        <p14:creationId xmlns:p14="http://schemas.microsoft.com/office/powerpoint/2010/main" val="1592712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arn(inVertical)">
                                      <p:cBhvr>
                                        <p:cTn id="7" dur="1000"/>
                                        <p:tgtEl>
                                          <p:spTgt spid="28"/>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fltVal val="0"/>
                                          </p:val>
                                        </p:tav>
                                        <p:tav tm="100000">
                                          <p:val>
                                            <p:strVal val="#ppt_w"/>
                                          </p:val>
                                        </p:tav>
                                      </p:tavLst>
                                    </p:anim>
                                    <p:anim calcmode="lin" valueType="num">
                                      <p:cBhvr>
                                        <p:cTn id="12" dur="500" fill="hold"/>
                                        <p:tgtEl>
                                          <p:spTgt spid="8"/>
                                        </p:tgtEl>
                                        <p:attrNameLst>
                                          <p:attrName>ppt_h</p:attrName>
                                        </p:attrNameLst>
                                      </p:cBhvr>
                                      <p:tavLst>
                                        <p:tav tm="0">
                                          <p:val>
                                            <p:fltVal val="0"/>
                                          </p:val>
                                        </p:tav>
                                        <p:tav tm="100000">
                                          <p:val>
                                            <p:strVal val="#ppt_h"/>
                                          </p:val>
                                        </p:tav>
                                      </p:tavLst>
                                    </p:anim>
                                    <p:animEffect transition="in" filter="fade">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bwMode="auto">
          <a:xfrm>
            <a:off x="0" y="920230"/>
            <a:ext cx="12192000" cy="5745056"/>
          </a:xfrm>
          <a:prstGeom prst="rect">
            <a:avLst/>
          </a:prstGeom>
          <a:solidFill>
            <a:schemeClr val="accent5">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5" name="Round Same Side Corner Rectangle 34"/>
          <p:cNvSpPr/>
          <p:nvPr/>
        </p:nvSpPr>
        <p:spPr bwMode="auto">
          <a:xfrm rot="10800000" flipH="1">
            <a:off x="29030" y="-28841"/>
            <a:ext cx="1185173" cy="613385"/>
          </a:xfrm>
          <a:prstGeom prst="round2SameRect">
            <a:avLst>
              <a:gd name="adj1" fmla="val 35205"/>
              <a:gd name="adj2" fmla="val 0"/>
            </a:avLst>
          </a:prstGeom>
          <a:solidFill>
            <a:schemeClr val="accent5"/>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62828" y="-28838"/>
            <a:ext cx="1301277" cy="523220"/>
          </a:xfrm>
          <a:prstGeom prst="rect">
            <a:avLst/>
          </a:prstGeom>
          <a:noFill/>
        </p:spPr>
        <p:txBody>
          <a:bodyPr wrap="square" rtlCol="0">
            <a:spAutoFit/>
          </a:bodyPr>
          <a:lstStyle/>
          <a:p>
            <a:pPr lvl="0"/>
            <a:r>
              <a:rPr lang="id-ID" sz="2800" b="1" dirty="0" smtClean="0"/>
              <a:t>Pohon</a:t>
            </a:r>
            <a:endParaRPr lang="id-ID" sz="2800" dirty="0"/>
          </a:p>
        </p:txBody>
      </p:sp>
      <p:sp>
        <p:nvSpPr>
          <p:cNvPr id="2" name="TextBox 1"/>
          <p:cNvSpPr txBox="1"/>
          <p:nvPr/>
        </p:nvSpPr>
        <p:spPr>
          <a:xfrm>
            <a:off x="62829" y="1561279"/>
            <a:ext cx="7131421" cy="4524315"/>
          </a:xfrm>
          <a:prstGeom prst="rect">
            <a:avLst/>
          </a:prstGeom>
          <a:noFill/>
        </p:spPr>
        <p:txBody>
          <a:bodyPr wrap="square" rtlCol="0">
            <a:spAutoFit/>
          </a:bodyPr>
          <a:lstStyle/>
          <a:p>
            <a:r>
              <a:rPr lang="en-ID" sz="2400" dirty="0" err="1"/>
              <a:t>Pohon</a:t>
            </a:r>
            <a:r>
              <a:rPr lang="en-ID" sz="2400" dirty="0"/>
              <a:t> (</a:t>
            </a:r>
            <a:r>
              <a:rPr lang="en-ID" sz="2400" i="1" dirty="0"/>
              <a:t>tree</a:t>
            </a:r>
            <a:r>
              <a:rPr lang="en-ID" sz="2400" dirty="0"/>
              <a:t>) </a:t>
            </a:r>
            <a:r>
              <a:rPr lang="id-ID" sz="2400" dirty="0"/>
              <a:t>adalah graf </a:t>
            </a:r>
            <a:r>
              <a:rPr lang="en-ID" sz="2400" dirty="0" err="1"/>
              <a:t>terh</a:t>
            </a:r>
            <a:r>
              <a:rPr lang="id-ID" sz="2400" dirty="0"/>
              <a:t>ubung yang tidak </a:t>
            </a:r>
            <a:r>
              <a:rPr lang="en-ID" sz="2400" dirty="0" err="1"/>
              <a:t>memiliki</a:t>
            </a:r>
            <a:r>
              <a:rPr lang="en-ID" sz="2400" dirty="0"/>
              <a:t> </a:t>
            </a:r>
            <a:r>
              <a:rPr lang="en-ID" sz="2400" dirty="0" err="1"/>
              <a:t>sikel</a:t>
            </a:r>
            <a:r>
              <a:rPr lang="en-ID" sz="2400" dirty="0"/>
              <a:t>. </a:t>
            </a:r>
            <a:endParaRPr lang="id-ID" sz="2400" dirty="0" smtClean="0"/>
          </a:p>
          <a:p>
            <a:r>
              <a:rPr lang="en-US" sz="2400" b="1" dirty="0" err="1"/>
              <a:t>Sifat-sifat</a:t>
            </a:r>
            <a:r>
              <a:rPr lang="en-US" sz="2400" b="1" dirty="0"/>
              <a:t> </a:t>
            </a:r>
            <a:r>
              <a:rPr lang="en-US" sz="2400" b="1" dirty="0" err="1"/>
              <a:t>Pohon</a:t>
            </a:r>
            <a:endParaRPr lang="id-ID" sz="2400" b="1" dirty="0"/>
          </a:p>
          <a:p>
            <a:r>
              <a:rPr lang="id-ID" sz="2400" dirty="0"/>
              <a:t>Misalkan </a:t>
            </a:r>
            <a:r>
              <a:rPr lang="id-ID" sz="2400" i="1" dirty="0"/>
              <a:t>G</a:t>
            </a:r>
            <a:r>
              <a:rPr lang="id-ID" sz="2400" dirty="0"/>
              <a:t> = (</a:t>
            </a:r>
            <a:r>
              <a:rPr lang="id-ID" sz="2400" i="1" dirty="0"/>
              <a:t>V</a:t>
            </a:r>
            <a:r>
              <a:rPr lang="id-ID" sz="2400" dirty="0"/>
              <a:t>, </a:t>
            </a:r>
            <a:r>
              <a:rPr lang="id-ID" sz="2400" i="1" dirty="0"/>
              <a:t>E</a:t>
            </a:r>
            <a:r>
              <a:rPr lang="id-ID" sz="2400" dirty="0"/>
              <a:t>) adalah graf sederhana dan </a:t>
            </a:r>
            <a:r>
              <a:rPr lang="en-ID" sz="2400" dirty="0" err="1"/>
              <a:t>banyak</a:t>
            </a:r>
            <a:r>
              <a:rPr lang="en-ID" sz="2400" dirty="0"/>
              <a:t> </a:t>
            </a:r>
            <a:r>
              <a:rPr lang="en-ID" sz="2400" dirty="0" err="1"/>
              <a:t>titiknya</a:t>
            </a:r>
            <a:r>
              <a:rPr lang="en-ID" sz="2400" dirty="0"/>
              <a:t> </a:t>
            </a:r>
            <a:r>
              <a:rPr lang="id-ID" sz="2400" i="1" dirty="0"/>
              <a:t>n</a:t>
            </a:r>
            <a:r>
              <a:rPr lang="id-ID" sz="2400" dirty="0"/>
              <a:t> buah. </a:t>
            </a:r>
            <a:r>
              <a:rPr lang="en-ID" sz="2400" dirty="0"/>
              <a:t>P</a:t>
            </a:r>
            <a:r>
              <a:rPr lang="id-ID" sz="2400" dirty="0"/>
              <a:t>ernyataan</a:t>
            </a:r>
            <a:r>
              <a:rPr lang="en-ID" sz="2400" dirty="0"/>
              <a:t>-</a:t>
            </a:r>
            <a:r>
              <a:rPr lang="en-ID" sz="2400" dirty="0" err="1"/>
              <a:t>pernyataan</a:t>
            </a:r>
            <a:r>
              <a:rPr lang="id-ID" sz="2400" dirty="0"/>
              <a:t> di bawah ini adalah ekivalen.</a:t>
            </a:r>
          </a:p>
          <a:p>
            <a:pPr marL="457200" lvl="0" indent="-457200">
              <a:buFont typeface="+mj-lt"/>
              <a:buAutoNum type="arabicPeriod"/>
            </a:pPr>
            <a:r>
              <a:rPr lang="id-ID" sz="2400" i="1" dirty="0"/>
              <a:t>G</a:t>
            </a:r>
            <a:r>
              <a:rPr lang="id-ID" sz="2400" dirty="0"/>
              <a:t> adalah pohon.</a:t>
            </a:r>
          </a:p>
          <a:p>
            <a:pPr marL="457200" lvl="0" indent="-457200">
              <a:buFont typeface="+mj-lt"/>
              <a:buAutoNum type="arabicPeriod"/>
            </a:pPr>
            <a:r>
              <a:rPr lang="id-ID" sz="2400" dirty="0"/>
              <a:t>Setiap pasang </a:t>
            </a:r>
            <a:r>
              <a:rPr lang="en-ID" sz="2400" dirty="0" err="1"/>
              <a:t>titik</a:t>
            </a:r>
            <a:r>
              <a:rPr lang="id-ID" sz="2400" dirty="0"/>
              <a:t> di </a:t>
            </a:r>
            <a:r>
              <a:rPr lang="id-ID" sz="2400" i="1" dirty="0"/>
              <a:t>G</a:t>
            </a:r>
            <a:r>
              <a:rPr lang="id-ID" sz="2400" dirty="0"/>
              <a:t> </a:t>
            </a:r>
            <a:r>
              <a:rPr lang="en-ID" sz="2400" dirty="0" err="1"/>
              <a:t>terdapat</a:t>
            </a:r>
            <a:r>
              <a:rPr lang="en-ID" sz="2400" dirty="0"/>
              <a:t> </a:t>
            </a:r>
            <a:r>
              <a:rPr lang="en-ID" sz="2400" dirty="0" err="1"/>
              <a:t>tepat</a:t>
            </a:r>
            <a:r>
              <a:rPr lang="en-ID" sz="2400" dirty="0"/>
              <a:t> </a:t>
            </a:r>
            <a:r>
              <a:rPr lang="en-ID" sz="2400" dirty="0" err="1"/>
              <a:t>satu</a:t>
            </a:r>
            <a:r>
              <a:rPr lang="en-ID" sz="2400" dirty="0"/>
              <a:t> </a:t>
            </a:r>
            <a:r>
              <a:rPr lang="en-ID" sz="2400" dirty="0" err="1"/>
              <a:t>lintasan</a:t>
            </a:r>
            <a:r>
              <a:rPr lang="id-ID" sz="2400" dirty="0"/>
              <a:t>.</a:t>
            </a:r>
          </a:p>
          <a:p>
            <a:pPr marL="457200" lvl="0" indent="-457200">
              <a:buFont typeface="+mj-lt"/>
              <a:buAutoNum type="arabicPeriod"/>
            </a:pPr>
            <a:r>
              <a:rPr lang="id-ID" sz="2400" i="1" dirty="0"/>
              <a:t>G</a:t>
            </a:r>
            <a:r>
              <a:rPr lang="id-ID" sz="2400" dirty="0"/>
              <a:t> terhubung dan memiliki </a:t>
            </a:r>
            <a:r>
              <a:rPr lang="id-ID" sz="2400" i="1" dirty="0"/>
              <a:t>n</a:t>
            </a:r>
            <a:r>
              <a:rPr lang="id-ID" sz="2400" dirty="0"/>
              <a:t> – 1 buah sisi.</a:t>
            </a:r>
          </a:p>
          <a:p>
            <a:pPr marL="457200" lvl="0" indent="-457200">
              <a:buFont typeface="+mj-lt"/>
              <a:buAutoNum type="arabicPeriod"/>
            </a:pPr>
            <a:r>
              <a:rPr lang="id-ID" sz="2400" i="1" dirty="0"/>
              <a:t>G </a:t>
            </a:r>
            <a:r>
              <a:rPr lang="id-ID" sz="2400" dirty="0"/>
              <a:t>tidak mengandung </a:t>
            </a:r>
            <a:r>
              <a:rPr lang="en-ID" sz="2400" dirty="0" err="1"/>
              <a:t>sikel</a:t>
            </a:r>
            <a:r>
              <a:rPr lang="en-ID" sz="2400" dirty="0"/>
              <a:t> </a:t>
            </a:r>
            <a:r>
              <a:rPr lang="id-ID" sz="2400" dirty="0"/>
              <a:t>dan memiliki </a:t>
            </a:r>
            <a:r>
              <a:rPr lang="id-ID" sz="2400" i="1" dirty="0"/>
              <a:t>n</a:t>
            </a:r>
            <a:r>
              <a:rPr lang="id-ID" sz="2400" dirty="0"/>
              <a:t> – 1  buah sisi.</a:t>
            </a:r>
          </a:p>
          <a:p>
            <a:pPr marL="457200" lvl="0" indent="-457200">
              <a:buFont typeface="+mj-lt"/>
              <a:buAutoNum type="arabicPeriod"/>
            </a:pPr>
            <a:r>
              <a:rPr lang="id-ID" sz="2400" i="1" dirty="0"/>
              <a:t>G</a:t>
            </a:r>
            <a:r>
              <a:rPr lang="id-ID" sz="2400" dirty="0"/>
              <a:t> terhubung dan semua sisinya adalah jembatan. </a:t>
            </a:r>
          </a:p>
        </p:txBody>
      </p:sp>
      <p:grpSp>
        <p:nvGrpSpPr>
          <p:cNvPr id="8" name="Group 7"/>
          <p:cNvGrpSpPr/>
          <p:nvPr/>
        </p:nvGrpSpPr>
        <p:grpSpPr>
          <a:xfrm>
            <a:off x="7194250" y="2039050"/>
            <a:ext cx="4572000" cy="4148465"/>
            <a:chOff x="685800" y="1657350"/>
            <a:chExt cx="3429000" cy="3111349"/>
          </a:xfrm>
        </p:grpSpPr>
        <p:pic>
          <p:nvPicPr>
            <p:cNvPr id="9" name="Picture 8"/>
            <p:cNvPicPr>
              <a:picLocks noChangeAspect="1"/>
            </p:cNvPicPr>
            <p:nvPr/>
          </p:nvPicPr>
          <p:blipFill rotWithShape="1">
            <a:blip r:embed="rId3" cstate="print">
              <a:extLst>
                <a:ext uri="{28A0092B-C50C-407E-A947-70E740481C1C}">
                  <a14:useLocalDpi xmlns:a14="http://schemas.microsoft.com/office/drawing/2010/main" val="0"/>
                </a:ext>
              </a:extLst>
            </a:blip>
            <a:srcRect l="22134" t="10550" r="21733" b="13050"/>
            <a:stretch/>
          </p:blipFill>
          <p:spPr>
            <a:xfrm>
              <a:off x="685800" y="1657350"/>
              <a:ext cx="3429000" cy="3111349"/>
            </a:xfrm>
            <a:prstGeom prst="rect">
              <a:avLst/>
            </a:prstGeom>
          </p:spPr>
        </p:pic>
        <p:sp>
          <p:nvSpPr>
            <p:cNvPr id="10" name="Rectangle 9"/>
            <p:cNvSpPr/>
            <p:nvPr/>
          </p:nvSpPr>
          <p:spPr>
            <a:xfrm>
              <a:off x="905256" y="2009534"/>
              <a:ext cx="2990088" cy="1846708"/>
            </a:xfrm>
            <a:prstGeom prst="rect">
              <a:avLst/>
            </a:prstGeom>
            <a:blipFill dpi="0" rotWithShape="1">
              <a:blip r:embed="rId4">
                <a:extLst>
                  <a:ext uri="{28A0092B-C50C-407E-A947-70E740481C1C}">
                    <a14:useLocalDpi xmlns:a14="http://schemas.microsoft.com/office/drawing/2010/main" val="0"/>
                  </a:ext>
                </a:extLst>
              </a:blip>
              <a:srcRect/>
              <a:stretch>
                <a:fillRect/>
              </a:stretch>
            </a:bli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tx1"/>
                </a:solidFill>
              </a:endParaRPr>
            </a:p>
          </p:txBody>
        </p:sp>
      </p:grpSp>
    </p:spTree>
    <p:extLst>
      <p:ext uri="{BB962C8B-B14F-4D97-AF65-F5344CB8AC3E}">
        <p14:creationId xmlns:p14="http://schemas.microsoft.com/office/powerpoint/2010/main" val="2168826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arn(inVertical)">
                                      <p:cBhvr>
                                        <p:cTn id="7" dur="1000"/>
                                        <p:tgtEl>
                                          <p:spTgt spid="28"/>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fltVal val="0"/>
                                          </p:val>
                                        </p:tav>
                                        <p:tav tm="100000">
                                          <p:val>
                                            <p:strVal val="#ppt_w"/>
                                          </p:val>
                                        </p:tav>
                                      </p:tavLst>
                                    </p:anim>
                                    <p:anim calcmode="lin" valueType="num">
                                      <p:cBhvr>
                                        <p:cTn id="12" dur="500" fill="hold"/>
                                        <p:tgtEl>
                                          <p:spTgt spid="8"/>
                                        </p:tgtEl>
                                        <p:attrNameLst>
                                          <p:attrName>ppt_h</p:attrName>
                                        </p:attrNameLst>
                                      </p:cBhvr>
                                      <p:tavLst>
                                        <p:tav tm="0">
                                          <p:val>
                                            <p:fltVal val="0"/>
                                          </p:val>
                                        </p:tav>
                                        <p:tav tm="100000">
                                          <p:val>
                                            <p:strVal val="#ppt_h"/>
                                          </p:val>
                                        </p:tav>
                                      </p:tavLst>
                                    </p:anim>
                                    <p:animEffect transition="in" filter="fade">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bwMode="auto">
          <a:xfrm>
            <a:off x="0" y="920230"/>
            <a:ext cx="12192000" cy="5745056"/>
          </a:xfrm>
          <a:prstGeom prst="rect">
            <a:avLst/>
          </a:prstGeom>
          <a:solidFill>
            <a:schemeClr val="accent5">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5" name="Round Same Side Corner Rectangle 34"/>
          <p:cNvSpPr/>
          <p:nvPr/>
        </p:nvSpPr>
        <p:spPr bwMode="auto">
          <a:xfrm rot="10800000" flipH="1">
            <a:off x="29029" y="-28836"/>
            <a:ext cx="1257626" cy="613385"/>
          </a:xfrm>
          <a:prstGeom prst="round2SameRect">
            <a:avLst>
              <a:gd name="adj1" fmla="val 35205"/>
              <a:gd name="adj2" fmla="val 0"/>
            </a:avLst>
          </a:prstGeom>
          <a:solidFill>
            <a:schemeClr val="accent5"/>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360715" y="-32439"/>
            <a:ext cx="1647370" cy="523220"/>
          </a:xfrm>
          <a:prstGeom prst="rect">
            <a:avLst/>
          </a:prstGeom>
          <a:noFill/>
        </p:spPr>
        <p:txBody>
          <a:bodyPr wrap="square" rtlCol="0">
            <a:spAutoFit/>
          </a:bodyPr>
          <a:lstStyle/>
          <a:p>
            <a:pPr lvl="1"/>
            <a:r>
              <a:rPr lang="id-ID" sz="2800" b="1" dirty="0" smtClean="0"/>
              <a:t>Pohon</a:t>
            </a:r>
            <a:endParaRPr lang="id-ID" sz="2400" dirty="0"/>
          </a:p>
        </p:txBody>
      </p:sp>
      <mc:AlternateContent xmlns:mc="http://schemas.openxmlformats.org/markup-compatibility/2006" xmlns:a14="http://schemas.microsoft.com/office/drawing/2010/main">
        <mc:Choice Requires="a14">
          <p:sp>
            <p:nvSpPr>
              <p:cNvPr id="2" name="TextBox 1"/>
              <p:cNvSpPr txBox="1"/>
              <p:nvPr/>
            </p:nvSpPr>
            <p:spPr>
              <a:xfrm>
                <a:off x="445978" y="2641371"/>
                <a:ext cx="6894576" cy="2308324"/>
              </a:xfrm>
              <a:prstGeom prst="rect">
                <a:avLst/>
              </a:prstGeom>
              <a:noFill/>
            </p:spPr>
            <p:txBody>
              <a:bodyPr wrap="square" rtlCol="0">
                <a:spAutoFit/>
              </a:bodyPr>
              <a:lstStyle/>
              <a:p>
                <a:r>
                  <a:rPr lang="en-ID" sz="2400" dirty="0"/>
                  <a:t>Graf </a:t>
                </a:r>
                <a:r>
                  <a:rPr lang="en-ID" sz="2400" dirty="0" err="1"/>
                  <a:t>bobot</a:t>
                </a:r>
                <a:r>
                  <a:rPr lang="en-ID" sz="2400" dirty="0"/>
                  <a:t> (</a:t>
                </a:r>
                <a:r>
                  <a:rPr lang="en-ID" sz="2400" i="1" dirty="0"/>
                  <a:t>weighted graph</a:t>
                </a:r>
                <a:r>
                  <a:rPr lang="en-ID" sz="2400" dirty="0"/>
                  <a:t>) </a:t>
                </a:r>
                <a:r>
                  <a:rPr lang="en-ID" sz="2400" dirty="0" err="1"/>
                  <a:t>adalah</a:t>
                </a:r>
                <a:r>
                  <a:rPr lang="en-ID" sz="2400" dirty="0"/>
                  <a:t> </a:t>
                </a:r>
                <a:r>
                  <a:rPr lang="en-ID" sz="2400" dirty="0" err="1"/>
                  <a:t>sebuah</a:t>
                </a:r>
                <a:r>
                  <a:rPr lang="en-ID" sz="2400" dirty="0"/>
                  <a:t> </a:t>
                </a:r>
                <a:r>
                  <a:rPr lang="en-ID" sz="2400" dirty="0" err="1"/>
                  <a:t>graf</a:t>
                </a:r>
                <a:r>
                  <a:rPr lang="en-ID" sz="2400" dirty="0"/>
                  <a:t> G yang </a:t>
                </a:r>
                <a:r>
                  <a:rPr lang="en-ID" sz="2400" dirty="0" err="1"/>
                  <a:t>setiap</a:t>
                </a:r>
                <a:r>
                  <a:rPr lang="en-ID" sz="2400" dirty="0"/>
                  <a:t> </a:t>
                </a:r>
                <a:r>
                  <a:rPr lang="en-ID" sz="2400" dirty="0" err="1"/>
                  <a:t>sisinya</a:t>
                </a:r>
                <a:r>
                  <a:rPr lang="en-ID" sz="2400" dirty="0"/>
                  <a:t> </a:t>
                </a:r>
                <a:r>
                  <a:rPr lang="en-ID" sz="2400" dirty="0" err="1"/>
                  <a:t>dikaitkan</a:t>
                </a:r>
                <a:r>
                  <a:rPr lang="en-ID" sz="2400" dirty="0"/>
                  <a:t> </a:t>
                </a:r>
                <a:r>
                  <a:rPr lang="en-ID" sz="2400" dirty="0" err="1"/>
                  <a:t>dengan</a:t>
                </a:r>
                <a:r>
                  <a:rPr lang="en-ID" sz="2400" dirty="0"/>
                  <a:t> </a:t>
                </a:r>
                <a:r>
                  <a:rPr lang="en-ID" sz="2400" dirty="0" err="1"/>
                  <a:t>sebuah</a:t>
                </a:r>
                <a:r>
                  <a:rPr lang="en-ID" sz="2400" dirty="0"/>
                  <a:t> </a:t>
                </a:r>
                <a:r>
                  <a:rPr lang="en-ID" sz="2400" dirty="0" err="1"/>
                  <a:t>bilangan</a:t>
                </a:r>
                <a:r>
                  <a:rPr lang="en-ID" sz="2400" dirty="0"/>
                  <a:t> real. </a:t>
                </a:r>
                <a:r>
                  <a:rPr lang="en-ID" sz="2400" dirty="0" err="1"/>
                  <a:t>Bobot</a:t>
                </a:r>
                <a:r>
                  <a:rPr lang="en-ID" sz="2400" dirty="0"/>
                  <a:t> </a:t>
                </a:r>
                <a:r>
                  <a:rPr lang="en-ID" sz="2400" dirty="0" err="1"/>
                  <a:t>sisi</a:t>
                </a:r>
                <a:r>
                  <a:rPr lang="en-ID" sz="2400" dirty="0"/>
                  <a:t> e </a:t>
                </a:r>
                <a:r>
                  <a:rPr lang="en-ID" sz="2400" dirty="0" err="1"/>
                  <a:t>ditulis</a:t>
                </a:r>
                <a:r>
                  <a:rPr lang="en-ID" sz="2400" dirty="0"/>
                  <a:t> </a:t>
                </a:r>
                <a:r>
                  <a:rPr lang="en-ID" sz="2400" dirty="0" err="1"/>
                  <a:t>sebagai</a:t>
                </a:r>
                <a:r>
                  <a:rPr lang="en-ID" sz="2400" dirty="0"/>
                  <a:t> w(e). </a:t>
                </a:r>
                <a:r>
                  <a:rPr lang="en-ID" sz="2400" dirty="0" err="1"/>
                  <a:t>Bobot</a:t>
                </a:r>
                <a:r>
                  <a:rPr lang="en-ID" sz="2400" dirty="0"/>
                  <a:t> </a:t>
                </a:r>
                <a:r>
                  <a:rPr lang="en-ID" sz="2400" dirty="0" err="1"/>
                  <a:t>graf</a:t>
                </a:r>
                <a:r>
                  <a:rPr lang="en-ID" sz="2400" dirty="0"/>
                  <a:t> G, </a:t>
                </a:r>
                <a:r>
                  <a:rPr lang="en-ID" sz="2400" dirty="0" err="1"/>
                  <a:t>ditulis</a:t>
                </a:r>
                <a:r>
                  <a:rPr lang="en-ID" sz="2400" dirty="0"/>
                  <a:t> w(G), </a:t>
                </a:r>
                <a:r>
                  <a:rPr lang="en-ID" sz="2400" dirty="0" err="1"/>
                  <a:t>adalah</a:t>
                </a:r>
                <a:r>
                  <a:rPr lang="en-ID" sz="2400" dirty="0"/>
                  <a:t> </a:t>
                </a:r>
                <a:r>
                  <a:rPr lang="en-ID" sz="2400" dirty="0" err="1"/>
                  <a:t>jumlah</a:t>
                </a:r>
                <a:r>
                  <a:rPr lang="en-ID" sz="2400" dirty="0"/>
                  <a:t> </a:t>
                </a:r>
                <a:r>
                  <a:rPr lang="en-ID" sz="2400" dirty="0" err="1"/>
                  <a:t>bobot</a:t>
                </a:r>
                <a:r>
                  <a:rPr lang="en-ID" sz="2400" dirty="0"/>
                  <a:t> </a:t>
                </a:r>
                <a:r>
                  <a:rPr lang="en-ID" sz="2400" dirty="0" err="1"/>
                  <a:t>semua</a:t>
                </a:r>
                <a:r>
                  <a:rPr lang="en-ID" sz="2400" dirty="0"/>
                  <a:t> </a:t>
                </a:r>
                <a:r>
                  <a:rPr lang="en-ID" sz="2400" dirty="0" err="1"/>
                  <a:t>sisi</a:t>
                </a:r>
                <a:r>
                  <a:rPr lang="en-ID" sz="2400" dirty="0"/>
                  <a:t> di G. </a:t>
                </a:r>
                <a:r>
                  <a:rPr lang="en-ID" sz="2400" dirty="0" err="1"/>
                  <a:t>Berikut</a:t>
                </a:r>
                <a:r>
                  <a:rPr lang="en-ID" sz="2400" dirty="0"/>
                  <a:t> </a:t>
                </a:r>
                <a:r>
                  <a:rPr lang="en-ID" sz="2400" dirty="0" err="1"/>
                  <a:t>contoh</a:t>
                </a:r>
                <a:r>
                  <a:rPr lang="en-ID" sz="2400" dirty="0"/>
                  <a:t> </a:t>
                </a:r>
                <a:r>
                  <a:rPr lang="en-ID" sz="2400" dirty="0" err="1"/>
                  <a:t>sebuah</a:t>
                </a:r>
                <a:r>
                  <a:rPr lang="en-ID" sz="2400" dirty="0"/>
                  <a:t> </a:t>
                </a:r>
                <a:r>
                  <a:rPr lang="en-ID" sz="2400" dirty="0" err="1"/>
                  <a:t>graf</a:t>
                </a:r>
                <a:r>
                  <a:rPr lang="en-ID" sz="2400" dirty="0"/>
                  <a:t> </a:t>
                </a:r>
                <a:r>
                  <a:rPr lang="en-ID" sz="2400" dirty="0" err="1"/>
                  <a:t>bobot</a:t>
                </a:r>
                <a:r>
                  <a:rPr lang="en-ID" sz="2400" dirty="0"/>
                  <a:t> </a:t>
                </a:r>
                <a:r>
                  <a:rPr lang="en-ID" sz="2400" dirty="0" err="1"/>
                  <a:t>dengan</a:t>
                </a:r>
                <a:r>
                  <a:rPr lang="en-ID" sz="2400" dirty="0"/>
                  <a:t> </a:t>
                </a:r>
                <a:r>
                  <a:rPr lang="en-ID" sz="2400" dirty="0" err="1"/>
                  <a:t>bobotnya</a:t>
                </a:r>
                <a:r>
                  <a:rPr lang="en-ID" sz="2400" dirty="0"/>
                  <a:t> </a:t>
                </a:r>
                <a14:m>
                  <m:oMath xmlns:m="http://schemas.openxmlformats.org/officeDocument/2006/math">
                    <m:r>
                      <a:rPr lang="en-ID" sz="2400" i="1">
                        <a:latin typeface="Cambria Math" panose="02040503050406030204" pitchFamily="18" charset="0"/>
                      </a:rPr>
                      <m:t>𝑤</m:t>
                    </m:r>
                    <m:d>
                      <m:dPr>
                        <m:ctrlPr>
                          <a:rPr lang="id-ID" sz="2400" i="1">
                            <a:latin typeface="Cambria Math" panose="02040503050406030204" pitchFamily="18" charset="0"/>
                          </a:rPr>
                        </m:ctrlPr>
                      </m:dPr>
                      <m:e>
                        <m:r>
                          <a:rPr lang="en-ID" sz="2400" i="1">
                            <a:latin typeface="Cambria Math" panose="02040503050406030204" pitchFamily="18" charset="0"/>
                          </a:rPr>
                          <m:t>𝐺</m:t>
                        </m:r>
                      </m:e>
                    </m:d>
                    <m:r>
                      <a:rPr lang="en-ID" sz="2400" i="1">
                        <a:latin typeface="Cambria Math" panose="02040503050406030204" pitchFamily="18" charset="0"/>
                      </a:rPr>
                      <m:t>=2+3+2+1=8</m:t>
                    </m:r>
                  </m:oMath>
                </a14:m>
                <a:r>
                  <a:rPr lang="en-ID" sz="2400" dirty="0"/>
                  <a:t>.</a:t>
                </a:r>
                <a:endParaRPr lang="id-ID" sz="2400" dirty="0"/>
              </a:p>
            </p:txBody>
          </p:sp>
        </mc:Choice>
        <mc:Fallback xmlns="">
          <p:sp>
            <p:nvSpPr>
              <p:cNvPr id="2" name="TextBox 1"/>
              <p:cNvSpPr txBox="1">
                <a:spLocks noRot="1" noChangeAspect="1" noMove="1" noResize="1" noEditPoints="1" noAdjustHandles="1" noChangeArrowheads="1" noChangeShapeType="1" noTextEdit="1"/>
              </p:cNvSpPr>
              <p:nvPr/>
            </p:nvSpPr>
            <p:spPr>
              <a:xfrm>
                <a:off x="445978" y="2641371"/>
                <a:ext cx="6894576" cy="2308324"/>
              </a:xfrm>
              <a:prstGeom prst="rect">
                <a:avLst/>
              </a:prstGeom>
              <a:blipFill rotWithShape="0">
                <a:blip r:embed="rId3"/>
                <a:stretch>
                  <a:fillRect l="-1326" t="-2111" b="-5013"/>
                </a:stretch>
              </a:blipFill>
            </p:spPr>
            <p:txBody>
              <a:bodyPr/>
              <a:lstStyle/>
              <a:p>
                <a:r>
                  <a:rPr lang="id-ID">
                    <a:noFill/>
                  </a:rPr>
                  <a:t> </a:t>
                </a:r>
              </a:p>
            </p:txBody>
          </p:sp>
        </mc:Fallback>
      </mc:AlternateContent>
      <p:grpSp>
        <p:nvGrpSpPr>
          <p:cNvPr id="7" name="Group 6"/>
          <p:cNvGrpSpPr/>
          <p:nvPr/>
        </p:nvGrpSpPr>
        <p:grpSpPr>
          <a:xfrm>
            <a:off x="7194250" y="2039050"/>
            <a:ext cx="4572000" cy="4148465"/>
            <a:chOff x="685800" y="1657350"/>
            <a:chExt cx="3429000" cy="3111349"/>
          </a:xfrm>
        </p:grpSpPr>
        <p:pic>
          <p:nvPicPr>
            <p:cNvPr id="8" name="Picture 7"/>
            <p:cNvPicPr>
              <a:picLocks noChangeAspect="1"/>
            </p:cNvPicPr>
            <p:nvPr/>
          </p:nvPicPr>
          <p:blipFill rotWithShape="1">
            <a:blip r:embed="rId4" cstate="print">
              <a:extLst>
                <a:ext uri="{28A0092B-C50C-407E-A947-70E740481C1C}">
                  <a14:useLocalDpi xmlns:a14="http://schemas.microsoft.com/office/drawing/2010/main" val="0"/>
                </a:ext>
              </a:extLst>
            </a:blip>
            <a:srcRect l="22134" t="10550" r="21733" b="13050"/>
            <a:stretch/>
          </p:blipFill>
          <p:spPr>
            <a:xfrm>
              <a:off x="685800" y="1657350"/>
              <a:ext cx="3429000" cy="3111349"/>
            </a:xfrm>
            <a:prstGeom prst="rect">
              <a:avLst/>
            </a:prstGeom>
          </p:spPr>
        </p:pic>
        <p:sp>
          <p:nvSpPr>
            <p:cNvPr id="9" name="Rectangle 8"/>
            <p:cNvSpPr/>
            <p:nvPr/>
          </p:nvSpPr>
          <p:spPr>
            <a:xfrm>
              <a:off x="905256" y="2009534"/>
              <a:ext cx="2990088" cy="1846708"/>
            </a:xfrm>
            <a:prstGeom prst="rect">
              <a:avLst/>
            </a:prstGeom>
            <a:blipFill dpi="0" rotWithShape="1">
              <a:blip r:embed="rId5">
                <a:extLst>
                  <a:ext uri="{28A0092B-C50C-407E-A947-70E740481C1C}">
                    <a14:useLocalDpi xmlns:a14="http://schemas.microsoft.com/office/drawing/2010/main" val="0"/>
                  </a:ext>
                </a:extLst>
              </a:blip>
              <a:srcRect/>
              <a:stretch>
                <a:fillRect/>
              </a:stretch>
            </a:bli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tx1"/>
                </a:solidFill>
              </a:endParaRPr>
            </a:p>
          </p:txBody>
        </p:sp>
      </p:grpSp>
    </p:spTree>
    <p:extLst>
      <p:ext uri="{BB962C8B-B14F-4D97-AF65-F5344CB8AC3E}">
        <p14:creationId xmlns:p14="http://schemas.microsoft.com/office/powerpoint/2010/main" val="105726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arn(inVertical)">
                                      <p:cBhvr>
                                        <p:cTn id="7" dur="1000"/>
                                        <p:tgtEl>
                                          <p:spTgt spid="28"/>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theme/_rels/them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21750</TotalTime>
  <Words>721</Words>
  <Application>Microsoft Office PowerPoint</Application>
  <PresentationFormat>Widescreen</PresentationFormat>
  <Paragraphs>130</Paragraphs>
  <Slides>20</Slides>
  <Notes>14</Notes>
  <HiddenSlides>0</HiddenSlides>
  <MMClips>0</MMClips>
  <ScaleCrop>false</ScaleCrop>
  <HeadingPairs>
    <vt:vector size="8" baseType="variant">
      <vt:variant>
        <vt:lpstr>Fonts Used</vt:lpstr>
      </vt:variant>
      <vt:variant>
        <vt:i4>10</vt:i4>
      </vt:variant>
      <vt:variant>
        <vt:lpstr>Theme</vt:lpstr>
      </vt:variant>
      <vt:variant>
        <vt:i4>4</vt:i4>
      </vt:variant>
      <vt:variant>
        <vt:lpstr>Embedded OLE Servers</vt:lpstr>
      </vt:variant>
      <vt:variant>
        <vt:i4>2</vt:i4>
      </vt:variant>
      <vt:variant>
        <vt:lpstr>Slide Titles</vt:lpstr>
      </vt:variant>
      <vt:variant>
        <vt:i4>20</vt:i4>
      </vt:variant>
    </vt:vector>
  </HeadingPairs>
  <TitlesOfParts>
    <vt:vector size="36" baseType="lpstr">
      <vt:lpstr>Arial</vt:lpstr>
      <vt:lpstr>Arial Black</vt:lpstr>
      <vt:lpstr>Calibri</vt:lpstr>
      <vt:lpstr>Calibri Light</vt:lpstr>
      <vt:lpstr>Cambria Math</vt:lpstr>
      <vt:lpstr>Georgia</vt:lpstr>
      <vt:lpstr>Symbol</vt:lpstr>
      <vt:lpstr>Times New Roman</vt:lpstr>
      <vt:lpstr>Wingdings</vt:lpstr>
      <vt:lpstr>Wingdings 2</vt:lpstr>
      <vt:lpstr>Office Theme</vt:lpstr>
      <vt:lpstr>1_Office Theme</vt:lpstr>
      <vt:lpstr>2_Office Theme</vt:lpstr>
      <vt:lpstr>Civic</vt:lpstr>
      <vt:lpstr>MathType 6.0 Equation</vt:lpstr>
      <vt:lpstr>Visio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Lintasan Terpendek</vt:lpstr>
      <vt:lpstr> Contoh Algoritma Djikstra</vt:lpstr>
      <vt:lpstr>PowerPoint Presentation</vt:lpstr>
      <vt:lpstr>Lintasan Terpendek (Solusi dengan Lingo)</vt:lpstr>
      <vt:lpstr>Lintasan Terpendek</vt:lpstr>
      <vt:lpstr>Solusi melalui Lingo</vt:lpstr>
      <vt:lpstr>Solusi</vt:lpstr>
    </vt:vector>
  </TitlesOfParts>
  <Company>SageFox</Company>
  <LinksUpToDate>false</LinksUpToDate>
  <SharedDoc>false</SharedDoc>
  <HyperlinkBase>http://sage-fox.com</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ASUS</cp:lastModifiedBy>
  <cp:revision>6010</cp:revision>
  <dcterms:created xsi:type="dcterms:W3CDTF">2015-12-31T02:20:12Z</dcterms:created>
  <dcterms:modified xsi:type="dcterms:W3CDTF">2018-09-03T03:17:15Z</dcterms:modified>
</cp:coreProperties>
</file>