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8" r:id="rId2"/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3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142C-6A9C-482E-88D8-D90970753FC4}" type="datetimeFigureOut">
              <a:rPr lang="id-ID" smtClean="0"/>
              <a:pPr/>
              <a:t>14/02/2013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1798-F9EF-4E72-A58A-73675DB004B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142C-6A9C-482E-88D8-D90970753FC4}" type="datetimeFigureOut">
              <a:rPr lang="id-ID" smtClean="0"/>
              <a:pPr/>
              <a:t>14/02/2013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1798-F9EF-4E72-A58A-73675DB004B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142C-6A9C-482E-88D8-D90970753FC4}" type="datetimeFigureOut">
              <a:rPr lang="id-ID" smtClean="0"/>
              <a:pPr/>
              <a:t>14/02/2013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1798-F9EF-4E72-A58A-73675DB004B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142C-6A9C-482E-88D8-D90970753FC4}" type="datetimeFigureOut">
              <a:rPr lang="id-ID" smtClean="0"/>
              <a:pPr/>
              <a:t>14/02/2013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1798-F9EF-4E72-A58A-73675DB004B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142C-6A9C-482E-88D8-D90970753FC4}" type="datetimeFigureOut">
              <a:rPr lang="id-ID" smtClean="0"/>
              <a:pPr/>
              <a:t>14/02/2013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1798-F9EF-4E72-A58A-73675DB004B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142C-6A9C-482E-88D8-D90970753FC4}" type="datetimeFigureOut">
              <a:rPr lang="id-ID" smtClean="0"/>
              <a:pPr/>
              <a:t>14/02/2013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1798-F9EF-4E72-A58A-73675DB004B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142C-6A9C-482E-88D8-D90970753FC4}" type="datetimeFigureOut">
              <a:rPr lang="id-ID" smtClean="0"/>
              <a:pPr/>
              <a:t>14/02/2013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1798-F9EF-4E72-A58A-73675DB004B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142C-6A9C-482E-88D8-D90970753FC4}" type="datetimeFigureOut">
              <a:rPr lang="id-ID" smtClean="0"/>
              <a:pPr/>
              <a:t>14/02/2013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1798-F9EF-4E72-A58A-73675DB004B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142C-6A9C-482E-88D8-D90970753FC4}" type="datetimeFigureOut">
              <a:rPr lang="id-ID" smtClean="0"/>
              <a:pPr/>
              <a:t>14/02/2013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1798-F9EF-4E72-A58A-73675DB004B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142C-6A9C-482E-88D8-D90970753FC4}" type="datetimeFigureOut">
              <a:rPr lang="id-ID" smtClean="0"/>
              <a:pPr/>
              <a:t>14/02/2013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1798-F9EF-4E72-A58A-73675DB004B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142C-6A9C-482E-88D8-D90970753FC4}" type="datetimeFigureOut">
              <a:rPr lang="id-ID" smtClean="0"/>
              <a:pPr/>
              <a:t>14/02/2013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BF1798-F9EF-4E72-A58A-73675DB004B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38142C-6A9C-482E-88D8-D90970753FC4}" type="datetimeFigureOut">
              <a:rPr lang="id-ID" smtClean="0"/>
              <a:pPr/>
              <a:t>14/02/2013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BF1798-F9EF-4E72-A58A-73675DB004B1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ANALISIS VEKTOR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Pertemuan 9		: Differensial kalkulus dari </a:t>
            </a:r>
            <a:r>
              <a:rPr lang="id-ID" dirty="0" smtClean="0"/>
              <a:t>    </a:t>
            </a:r>
          </a:p>
          <a:p>
            <a:pPr algn="just">
              <a:buNone/>
            </a:pPr>
            <a:r>
              <a:rPr lang="id-ID" dirty="0" smtClean="0"/>
              <a:t> </a:t>
            </a:r>
            <a:r>
              <a:rPr lang="id-ID" dirty="0" smtClean="0"/>
              <a:t>                                              fungsi Vektor</a:t>
            </a:r>
          </a:p>
          <a:p>
            <a:pPr algn="just"/>
            <a:r>
              <a:rPr lang="id-ID" dirty="0" smtClean="0"/>
              <a:t>Pertemuan </a:t>
            </a:r>
            <a:r>
              <a:rPr lang="id-ID" dirty="0" smtClean="0"/>
              <a:t>10		: Integral vektor</a:t>
            </a:r>
          </a:p>
          <a:p>
            <a:pPr algn="just"/>
            <a:r>
              <a:rPr lang="id-ID" dirty="0" smtClean="0"/>
              <a:t>Pertemuan 11		: Integral Permukaan</a:t>
            </a:r>
          </a:p>
          <a:p>
            <a:pPr algn="just"/>
            <a:r>
              <a:rPr lang="id-ID" dirty="0" smtClean="0"/>
              <a:t>Pertemuan 12		: Integral ruang</a:t>
            </a:r>
          </a:p>
          <a:p>
            <a:pPr algn="just"/>
            <a:r>
              <a:rPr lang="id-ID" dirty="0" smtClean="0"/>
              <a:t>Pertemuan 13		: Teorema green</a:t>
            </a:r>
          </a:p>
          <a:p>
            <a:pPr algn="just"/>
            <a:r>
              <a:rPr lang="id-ID" dirty="0" smtClean="0"/>
              <a:t>Pertemuan 14		: Teorema divergensi</a:t>
            </a:r>
          </a:p>
          <a:p>
            <a:pPr algn="just"/>
            <a:r>
              <a:rPr lang="id-ID" dirty="0" smtClean="0"/>
              <a:t>Pertemuan 15		: Teorema divergensi </a:t>
            </a:r>
          </a:p>
          <a:p>
            <a:endParaRPr lang="id-ID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DIVERGENSI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id-ID" dirty="0" smtClean="0"/>
              <a:t>V(x, y, </a:t>
            </a:r>
            <a:r>
              <a:rPr lang="id-ID" i="1" dirty="0" smtClean="0"/>
              <a:t>z) </a:t>
            </a:r>
            <a:r>
              <a:rPr lang="id-ID" dirty="0" smtClean="0"/>
              <a:t>=  terdefinisikan dan diferensiabel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</a:t>
            </a:r>
            <a:r>
              <a:rPr lang="en-US" i="1" dirty="0" err="1" smtClean="0"/>
              <a:t>x,y,z</a:t>
            </a:r>
            <a:r>
              <a:rPr lang="en-US" dirty="0" smtClean="0"/>
              <a:t>).</a:t>
            </a:r>
            <a:r>
              <a:rPr lang="en-US" i="1" dirty="0" smtClean="0"/>
              <a:t> </a:t>
            </a:r>
            <a:r>
              <a:rPr lang="id-ID" dirty="0" smtClean="0"/>
              <a:t>Divergensi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i="1" dirty="0" smtClean="0"/>
              <a:t> </a:t>
            </a:r>
            <a:r>
              <a:rPr lang="id-ID" dirty="0" smtClean="0"/>
              <a:t>V</a:t>
            </a:r>
            <a:r>
              <a:rPr lang="id-ID" i="1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div V  ,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id-ID" dirty="0" smtClean="0"/>
              <a:t>: </a:t>
            </a:r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14752"/>
            <a:ext cx="57150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61595"/>
            <a:ext cx="7380953" cy="446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39827"/>
            <a:ext cx="7786742" cy="524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   CURL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id-ID" dirty="0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id-ID" i="1" dirty="0" smtClean="0"/>
              <a:t> </a:t>
            </a:r>
            <a:r>
              <a:rPr lang="en-US" dirty="0" err="1" smtClean="0"/>
              <a:t>terdefinisi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dife</a:t>
            </a:r>
            <a:r>
              <a:rPr lang="en-US" dirty="0" smtClean="0"/>
              <a:t>r</a:t>
            </a:r>
            <a:r>
              <a:rPr lang="id-ID" dirty="0" smtClean="0"/>
              <a:t>ensiabel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</a:t>
            </a:r>
            <a:r>
              <a:rPr lang="en-US" i="1" dirty="0" err="1" smtClean="0"/>
              <a:t>x,y,z</a:t>
            </a:r>
            <a:r>
              <a:rPr lang="en-US" dirty="0" smtClean="0"/>
              <a:t>), </a:t>
            </a:r>
            <a:r>
              <a:rPr lang="id-ID" dirty="0" smtClean="0"/>
              <a:t>maka curl atau rotasi dari V,dituliskan curl V atau rot V , didefinisikan o</a:t>
            </a:r>
            <a:r>
              <a:rPr lang="en-US" dirty="0" smtClean="0"/>
              <a:t>l</a:t>
            </a:r>
            <a:r>
              <a:rPr lang="id-ID" dirty="0" smtClean="0"/>
              <a:t>eh</a:t>
            </a:r>
            <a:r>
              <a:rPr lang="en-US" dirty="0" smtClean="0"/>
              <a:t>: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77867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5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142984"/>
            <a:ext cx="8215370" cy="452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47195"/>
            <a:ext cx="7572427" cy="502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7"/>
            <a:ext cx="68580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33466"/>
            <a:ext cx="7786742" cy="53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Soal: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5" y="1785926"/>
            <a:ext cx="7858181" cy="433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58246" cy="235745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/>
            </a:r>
            <a:br>
              <a:rPr lang="id-ID" b="1" dirty="0" smtClean="0"/>
            </a:br>
            <a:r>
              <a:rPr lang="en-US" b="1" dirty="0" err="1" smtClean="0"/>
              <a:t>Gradien</a:t>
            </a:r>
            <a:r>
              <a:rPr lang="en-US" b="1" dirty="0"/>
              <a:t>, </a:t>
            </a:r>
            <a:r>
              <a:rPr lang="en-US" b="1" dirty="0" err="1"/>
              <a:t>divergensi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smtClean="0"/>
              <a:t>curl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072494" cy="47149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OPERATOR DEL</a:t>
            </a:r>
            <a:endParaRPr lang="id-ID" dirty="0"/>
          </a:p>
          <a:p>
            <a:r>
              <a:rPr lang="en-US" dirty="0"/>
              <a:t>Operator del </a:t>
            </a:r>
            <a:r>
              <a:rPr lang="en-US" dirty="0" err="1"/>
              <a:t>merupakan</a:t>
            </a:r>
            <a:r>
              <a:rPr lang="en-US" dirty="0"/>
              <a:t> operator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diferensial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disimbolkan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(</a:t>
            </a:r>
            <a:r>
              <a:rPr lang="en-US" dirty="0" err="1"/>
              <a:t>nabla</a:t>
            </a:r>
            <a:r>
              <a:rPr lang="en-US" dirty="0"/>
              <a:t>), yang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en-US" dirty="0"/>
              <a:t> </a:t>
            </a:r>
            <a:r>
              <a:rPr lang="id-ID" dirty="0" smtClean="0"/>
              <a:t> </a:t>
            </a:r>
            <a:r>
              <a:rPr lang="en-US" dirty="0"/>
              <a:t> </a:t>
            </a:r>
            <a:endParaRPr lang="id-ID" dirty="0"/>
          </a:p>
          <a:p>
            <a:r>
              <a:rPr lang="en-US" b="1" dirty="0"/>
              <a:t> </a:t>
            </a:r>
            <a:endParaRPr lang="id-ID" dirty="0"/>
          </a:p>
          <a:p>
            <a:r>
              <a:rPr lang="en-US" dirty="0"/>
              <a:t> </a:t>
            </a:r>
            <a:endParaRPr lang="id-ID" dirty="0"/>
          </a:p>
          <a:p>
            <a:r>
              <a:rPr lang="id-ID" dirty="0" smtClean="0"/>
              <a:t/>
            </a:r>
            <a:br>
              <a:rPr lang="id-ID" dirty="0" smtClean="0"/>
            </a:br>
            <a:r>
              <a:rPr lang="en-US" dirty="0"/>
              <a:t>Operator 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gradien</a:t>
            </a:r>
            <a:r>
              <a:rPr lang="en-US" dirty="0"/>
              <a:t>, </a:t>
            </a:r>
            <a:r>
              <a:rPr lang="en-US" dirty="0" err="1"/>
              <a:t>divergensi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curl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  <a:p>
            <a:endParaRPr lang="id-ID" dirty="0"/>
          </a:p>
          <a:p>
            <a:r>
              <a:rPr lang="en-US" dirty="0"/>
              <a:t> </a:t>
            </a:r>
            <a:endParaRPr lang="id-ID" dirty="0"/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86058"/>
            <a:ext cx="4643470" cy="14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 Soal: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7009524" cy="6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96574"/>
            <a:ext cx="7215238" cy="73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771530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1071570"/>
          </a:xfrm>
        </p:spPr>
        <p:txBody>
          <a:bodyPr/>
          <a:lstStyle/>
          <a:p>
            <a:r>
              <a:rPr lang="id-ID" dirty="0" smtClean="0"/>
              <a:t>disebut </a:t>
            </a:r>
            <a:r>
              <a:rPr lang="id-ID" i="1" dirty="0" smtClean="0"/>
              <a:t>integral tak tentu </a:t>
            </a:r>
            <a:r>
              <a:rPr lang="id-ID" dirty="0" smtClean="0"/>
              <a:t>dari R(u). Bila tendapat sebuah vektor </a:t>
            </a:r>
            <a:r>
              <a:rPr lang="id-ID" b="1" dirty="0" smtClean="0"/>
              <a:t>S</a:t>
            </a:r>
            <a:r>
              <a:rPr lang="id-ID" dirty="0" smtClean="0"/>
              <a:t>(u) sehingga R(u)   = (S(u)), maka,</a:t>
            </a:r>
          </a:p>
          <a:p>
            <a:endParaRPr lang="id-ID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84296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1431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INTEGRAL BIASA DARI VEKTOR</a:t>
            </a:r>
            <a:endParaRPr lang="id-ID" dirty="0" smtClean="0"/>
          </a:p>
          <a:p>
            <a:r>
              <a:rPr lang="id-ID" dirty="0" smtClean="0"/>
              <a:t>Misalkan R(u) = </a:t>
            </a:r>
            <a:r>
              <a:rPr lang="id-ID" b="1" i="1" dirty="0" smtClean="0"/>
              <a:t>R j(u)i </a:t>
            </a:r>
            <a:r>
              <a:rPr lang="id-ID" b="1" dirty="0" smtClean="0"/>
              <a:t>+ R</a:t>
            </a:r>
            <a:r>
              <a:rPr lang="id-ID" b="1" baseline="-25000" dirty="0" smtClean="0"/>
              <a:t>2</a:t>
            </a:r>
            <a:r>
              <a:rPr lang="id-ID" b="1" dirty="0" smtClean="0"/>
              <a:t>(u)j + </a:t>
            </a:r>
            <a:r>
              <a:rPr lang="id-ID" b="1" i="1" dirty="0" smtClean="0"/>
              <a:t>R </a:t>
            </a:r>
            <a:r>
              <a:rPr lang="id-ID" baseline="-25000" dirty="0" smtClean="0"/>
              <a:t>3</a:t>
            </a:r>
            <a:r>
              <a:rPr lang="id-ID" dirty="0" smtClean="0"/>
              <a:t>(u)k sebuah vektor yang bengantung pada väriabel skalar tunggal u,dimana R</a:t>
            </a:r>
            <a:r>
              <a:rPr lang="id-ID" baseline="-25000" dirty="0" smtClean="0"/>
              <a:t>1</a:t>
            </a:r>
            <a:r>
              <a:rPr lang="id-ID" dirty="0" smtClean="0"/>
              <a:t>(u), </a:t>
            </a:r>
            <a:r>
              <a:rPr lang="id-ID" i="1" dirty="0" smtClean="0"/>
              <a:t>R</a:t>
            </a:r>
            <a:r>
              <a:rPr lang="id-ID" i="1" baseline="-25000" dirty="0" smtClean="0"/>
              <a:t>2</a:t>
            </a:r>
            <a:r>
              <a:rPr lang="id-ID" i="1" dirty="0" smtClean="0"/>
              <a:t>(u), </a:t>
            </a:r>
            <a:r>
              <a:rPr lang="id-ID" dirty="0" smtClean="0"/>
              <a:t>R</a:t>
            </a:r>
            <a:r>
              <a:rPr lang="id-ID" baseline="-25000" dirty="0" smtClean="0"/>
              <a:t>3</a:t>
            </a:r>
            <a:r>
              <a:rPr lang="id-ID" dirty="0" smtClean="0"/>
              <a:t>(u) kontinu dalam suatu selang yang ditentukan. Maka :</a:t>
            </a:r>
          </a:p>
          <a:p>
            <a:endParaRPr lang="id-ID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 INTEGRAL VEKTOR</a:t>
            </a:r>
            <a:endParaRPr lang="id-ID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3"/>
            <a:ext cx="75724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Misalkan r(u) = </a:t>
            </a:r>
            <a:r>
              <a:rPr lang="id-ID" i="1" dirty="0" smtClean="0"/>
              <a:t>x(u)i </a:t>
            </a:r>
            <a:r>
              <a:rPr lang="id-ID" b="1" dirty="0" smtClean="0"/>
              <a:t>+ </a:t>
            </a:r>
            <a:r>
              <a:rPr lang="id-ID" i="1" dirty="0" smtClean="0"/>
              <a:t>y(u)i </a:t>
            </a:r>
            <a:r>
              <a:rPr lang="id-ID" dirty="0" smtClean="0"/>
              <a:t>+ </a:t>
            </a:r>
            <a:r>
              <a:rPr lang="id-ID" i="1" dirty="0" smtClean="0"/>
              <a:t>z(u)k</a:t>
            </a:r>
            <a:r>
              <a:rPr lang="id-ID" b="1" i="1" dirty="0" smtClean="0"/>
              <a:t>, </a:t>
            </a:r>
            <a:r>
              <a:rPr lang="id-ID" dirty="0" smtClean="0"/>
              <a:t>di mana r(u) adalah vektor posisi dan (x, y, </a:t>
            </a:r>
            <a:r>
              <a:rPr lang="id-ID" i="1" dirty="0" smtClean="0"/>
              <a:t>z), </a:t>
            </a:r>
            <a:r>
              <a:rPr lang="id-ID" dirty="0" smtClean="0"/>
              <a:t>mendefinisikan sebuah kurva </a:t>
            </a:r>
            <a:r>
              <a:rPr lang="id-ID" b="1" i="1" dirty="0" smtClean="0"/>
              <a:t>C </a:t>
            </a:r>
            <a:r>
              <a:rPr lang="id-ID" dirty="0" smtClean="0"/>
              <a:t>yang menghubungkan titik-titik </a:t>
            </a:r>
            <a:r>
              <a:rPr lang="id-ID" b="1" i="1" dirty="0" smtClean="0"/>
              <a:t>P</a:t>
            </a:r>
            <a:r>
              <a:rPr lang="id-ID" b="1" i="1" baseline="-25000" dirty="0" smtClean="0"/>
              <a:t>1 </a:t>
            </a:r>
            <a:r>
              <a:rPr lang="id-ID" dirty="0" smtClean="0"/>
              <a:t>dan </a:t>
            </a:r>
            <a:r>
              <a:rPr lang="id-ID" b="1" i="1" dirty="0" smtClean="0"/>
              <a:t>P</a:t>
            </a:r>
            <a:r>
              <a:rPr lang="id-ID" b="1" i="1" baseline="-25000" dirty="0" smtClean="0"/>
              <a:t>2</a:t>
            </a:r>
            <a:endParaRPr lang="id-ID" dirty="0" smtClean="0"/>
          </a:p>
          <a:p>
            <a:r>
              <a:rPr lang="id-ID" dirty="0" smtClean="0"/>
              <a:t>di mana </a:t>
            </a:r>
            <a:r>
              <a:rPr lang="id-ID" i="1" dirty="0" smtClean="0"/>
              <a:t>u </a:t>
            </a:r>
            <a:r>
              <a:rPr lang="id-ID" dirty="0" smtClean="0"/>
              <a:t>= </a:t>
            </a:r>
            <a:r>
              <a:rPr lang="id-ID" i="1" dirty="0" smtClean="0"/>
              <a:t>u</a:t>
            </a:r>
            <a:r>
              <a:rPr lang="id-ID" i="1" baseline="-25000" dirty="0" smtClean="0"/>
              <a:t>1 </a:t>
            </a:r>
            <a:r>
              <a:rPr lang="id-ID" dirty="0" smtClean="0"/>
              <a:t>dan </a:t>
            </a:r>
            <a:r>
              <a:rPr lang="id-ID" i="1" dirty="0" smtClean="0"/>
              <a:t>u </a:t>
            </a:r>
            <a:r>
              <a:rPr lang="id-ID" dirty="0" smtClean="0"/>
              <a:t>= </a:t>
            </a:r>
            <a:r>
              <a:rPr lang="id-ID" i="1" dirty="0" smtClean="0"/>
              <a:t>u</a:t>
            </a:r>
            <a:r>
              <a:rPr lang="id-ID" i="1" baseline="-25000" dirty="0" smtClean="0"/>
              <a:t>2  </a:t>
            </a:r>
            <a:r>
              <a:rPr lang="id-ID" dirty="0" smtClean="0"/>
              <a:t>untuk masing-masingnya.</a:t>
            </a:r>
          </a:p>
          <a:p>
            <a:r>
              <a:rPr lang="id-ID" dirty="0" smtClean="0"/>
              <a:t>Kita menganggap bahwa </a:t>
            </a:r>
            <a:r>
              <a:rPr lang="id-ID" b="1" i="1" dirty="0" smtClean="0"/>
              <a:t>C </a:t>
            </a:r>
            <a:r>
              <a:rPr lang="id-ID" dirty="0" smtClean="0"/>
              <a:t>tersusun dan sejumlah berhmgga kunva-kurva di mana untuk masing-masingnya ru) memiliki turunan yang kontinu. Misalkan </a:t>
            </a:r>
            <a:r>
              <a:rPr lang="id-ID" b="1" i="1" dirty="0" smtClean="0"/>
              <a:t>A(x,y,z) </a:t>
            </a:r>
            <a:r>
              <a:rPr lang="id-ID" dirty="0" smtClean="0"/>
              <a:t>= </a:t>
            </a:r>
            <a:r>
              <a:rPr lang="id-ID" b="1" dirty="0" smtClean="0"/>
              <a:t>A</a:t>
            </a:r>
            <a:r>
              <a:rPr lang="id-ID" b="1" baseline="-25000" dirty="0" smtClean="0"/>
              <a:t>1</a:t>
            </a:r>
            <a:r>
              <a:rPr lang="id-ID" b="1" dirty="0" smtClean="0"/>
              <a:t>i + </a:t>
            </a:r>
            <a:r>
              <a:rPr lang="id-ID" b="1" i="1" dirty="0" smtClean="0"/>
              <a:t>A</a:t>
            </a:r>
            <a:r>
              <a:rPr lang="id-ID" b="1" i="1" baseline="-25000" dirty="0" smtClean="0"/>
              <a:t>2</a:t>
            </a:r>
            <a:r>
              <a:rPr lang="id-ID" b="1" i="1" dirty="0" smtClean="0"/>
              <a:t>j </a:t>
            </a:r>
            <a:r>
              <a:rPr lang="id-ID" b="1" dirty="0" smtClean="0"/>
              <a:t>+ </a:t>
            </a:r>
            <a:r>
              <a:rPr lang="id-ID" dirty="0" smtClean="0"/>
              <a:t>A</a:t>
            </a:r>
            <a:r>
              <a:rPr lang="id-ID" baseline="-25000" dirty="0" smtClean="0"/>
              <a:t>3</a:t>
            </a:r>
            <a:r>
              <a:rPr lang="id-ID" dirty="0" smtClean="0"/>
              <a:t>k sebuah fungsi vekton dan posisi yang didefinisikan dan kontinu sepanjang </a:t>
            </a:r>
            <a:r>
              <a:rPr lang="id-ID" i="1" dirty="0" smtClean="0"/>
              <a:t>C. </a:t>
            </a:r>
            <a:r>
              <a:rPr lang="id-ID" dirty="0" smtClean="0"/>
              <a:t>Maka integral dan komponen tangensial A sepanjang </a:t>
            </a:r>
            <a:r>
              <a:rPr lang="id-ID" b="1" i="1" dirty="0" smtClean="0"/>
              <a:t>C </a:t>
            </a:r>
            <a:r>
              <a:rPr lang="id-ID" dirty="0" smtClean="0"/>
              <a:t>dan </a:t>
            </a:r>
            <a:r>
              <a:rPr lang="id-ID" b="1" i="1" dirty="0" smtClean="0"/>
              <a:t>P</a:t>
            </a:r>
            <a:r>
              <a:rPr lang="id-ID" b="1" i="1" baseline="-25000" dirty="0" smtClean="0"/>
              <a:t>1</a:t>
            </a:r>
            <a:r>
              <a:rPr lang="id-ID" b="1" i="1" dirty="0" smtClean="0"/>
              <a:t> </a:t>
            </a:r>
            <a:r>
              <a:rPr lang="id-ID" b="1" dirty="0" smtClean="0"/>
              <a:t>ke P</a:t>
            </a:r>
            <a:r>
              <a:rPr lang="id-ID" b="1" baseline="-25000" dirty="0" smtClean="0"/>
              <a:t>2</a:t>
            </a:r>
            <a:r>
              <a:rPr lang="id-ID" b="1" dirty="0" smtClean="0"/>
              <a:t> </a:t>
            </a:r>
            <a:r>
              <a:rPr lang="id-ID" dirty="0" smtClean="0"/>
              <a:t>ditulis sebagai</a:t>
            </a:r>
          </a:p>
          <a:p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INTEGRAL GARIS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286808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6438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 Soal:</a:t>
            </a:r>
            <a:endParaRPr lang="id-ID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7286676" cy="275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INTEGRAL PERMUKAAN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2868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integral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normal n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dituliskan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80724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endParaRPr lang="id-ID" dirty="0"/>
          </a:p>
          <a:p>
            <a:r>
              <a:rPr lang="id-ID" dirty="0"/>
              <a:t>Misalkan  terdefinisi dan diferensiabel pada setiap titik </a:t>
            </a:r>
            <a:r>
              <a:rPr lang="en-US" dirty="0"/>
              <a:t>(</a:t>
            </a:r>
            <a:r>
              <a:rPr lang="en-US" i="1" dirty="0" err="1"/>
              <a:t>x,y,z</a:t>
            </a:r>
            <a:r>
              <a:rPr lang="en-US" dirty="0"/>
              <a:t>) </a:t>
            </a:r>
            <a:r>
              <a:rPr lang="id-ID" dirty="0"/>
              <a:t>dalam ruang  , maka gradien </a:t>
            </a:r>
            <a:r>
              <a:rPr lang="en-US" dirty="0"/>
              <a:t>  </a:t>
            </a:r>
            <a:r>
              <a:rPr lang="id-ID" dirty="0" smtClean="0"/>
              <a:t>atau </a:t>
            </a:r>
            <a:r>
              <a:rPr lang="id-ID" dirty="0"/>
              <a:t>grad </a:t>
            </a:r>
            <a:r>
              <a:rPr lang="en-US" dirty="0"/>
              <a:t>  </a:t>
            </a:r>
            <a:r>
              <a:rPr lang="id-ID" dirty="0"/>
              <a:t>atau  didefinisikan oleh</a:t>
            </a:r>
            <a:r>
              <a:rPr lang="id-ID" dirty="0" smtClean="0"/>
              <a:t> :</a:t>
            </a:r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72283"/>
            <a:ext cx="6357982" cy="23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Soal:</a:t>
            </a:r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7153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TEOREMA DIVERGENSI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4257" y="1071546"/>
            <a:ext cx="78705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Soal:</a:t>
            </a:r>
            <a:endParaRPr lang="id-ID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786742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771530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TEOREMA STOKES</a:t>
            </a:r>
            <a:endParaRPr lang="id-ID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501122" cy="436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Soal:</a:t>
            </a:r>
            <a:endParaRPr lang="id-ID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725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Latihan Soal:</a:t>
            </a:r>
            <a:endParaRPr lang="id-ID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153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3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INTEGRAL RUANG</a:t>
            </a:r>
            <a:endParaRPr lang="id-ID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572428" cy="401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0010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70944"/>
            <a:ext cx="7500990" cy="55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65349"/>
            <a:ext cx="8143932" cy="436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2984"/>
            <a:ext cx="6400800" cy="3941314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7358113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1142984"/>
            <a:ext cx="7786742" cy="51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Latihan Soal:</a:t>
            </a:r>
            <a:endParaRPr lang="id-ID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656" y="1643050"/>
            <a:ext cx="8152309" cy="447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</a:t>
            </a:r>
            <a:r>
              <a:rPr lang="id-ID" b="1" dirty="0" smtClean="0"/>
              <a:t>EOREMA</a:t>
            </a:r>
            <a:r>
              <a:rPr lang="en-US" b="1" dirty="0" smtClean="0"/>
              <a:t> </a:t>
            </a:r>
            <a:r>
              <a:rPr lang="id-ID" b="1" dirty="0" smtClean="0"/>
              <a:t>GREEN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072098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id-ID" dirty="0" smtClean="0"/>
              <a:t>eorema Green di Bidang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61535"/>
            <a:ext cx="7929618" cy="468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868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Soal:</a:t>
            </a:r>
            <a:br>
              <a:rPr lang="id-ID" dirty="0" smtClean="0"/>
            </a:br>
            <a:endParaRPr lang="id-ID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52064"/>
            <a:ext cx="8501122" cy="530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Latihan Soal:</a:t>
            </a:r>
            <a:endParaRPr lang="id-ID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78637"/>
            <a:ext cx="8143932" cy="49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TEOREMA </a:t>
            </a:r>
            <a:r>
              <a:rPr lang="en-US" b="1" dirty="0" smtClean="0"/>
              <a:t>DIVERGENSI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967302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id-ID" dirty="0" smtClean="0"/>
              <a:t>eorema</a:t>
            </a:r>
            <a:r>
              <a:rPr lang="en-US" dirty="0" smtClean="0"/>
              <a:t> D</a:t>
            </a:r>
            <a:r>
              <a:rPr lang="id-ID" dirty="0" smtClean="0"/>
              <a:t>ivergensi</a:t>
            </a:r>
            <a:r>
              <a:rPr lang="en-US" dirty="0" smtClean="0"/>
              <a:t> GAUSS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358246" cy="455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Soal:</a:t>
            </a:r>
            <a:endParaRPr lang="id-ID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07249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7867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Latihan Soal:</a:t>
            </a:r>
            <a:endParaRPr lang="id-ID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397" y="1954734"/>
            <a:ext cx="8272131" cy="39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857255"/>
          </a:xfrm>
        </p:spPr>
        <p:txBody>
          <a:bodyPr>
            <a:normAutofit/>
          </a:bodyPr>
          <a:lstStyle/>
          <a:p>
            <a:r>
              <a:rPr lang="en-US" dirty="0"/>
              <a:t>SIFAT –SIFAT GRADIEN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214422"/>
            <a:ext cx="8072494" cy="5143536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1439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15370" cy="1071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TEOREMA DIVERGENSI STOKES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917" y="1428736"/>
            <a:ext cx="8122324" cy="427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: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829" y="1500174"/>
            <a:ext cx="840501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643866" cy="54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0098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785794"/>
            <a:ext cx="7786742" cy="5429288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92961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785794"/>
            <a:ext cx="7429552" cy="4853006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3"/>
            <a:ext cx="7715303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Soal: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00571" y="2144167"/>
            <a:ext cx="6942858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 Soal: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35824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</TotalTime>
  <Words>367</Words>
  <Application>Microsoft Office PowerPoint</Application>
  <PresentationFormat>On-screen Show (4:3)</PresentationFormat>
  <Paragraphs>63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Flow</vt:lpstr>
      <vt:lpstr>ANALISIS VEKTOR</vt:lpstr>
      <vt:lpstr>  Gradien, divergensi, dan curl  </vt:lpstr>
      <vt:lpstr>GRADIEN </vt:lpstr>
      <vt:lpstr>Slide 4</vt:lpstr>
      <vt:lpstr>SIFAT –SIFAT GRADIEN</vt:lpstr>
      <vt:lpstr>Slide 6</vt:lpstr>
      <vt:lpstr>Slide 7</vt:lpstr>
      <vt:lpstr>Contoh Soal:</vt:lpstr>
      <vt:lpstr>Latihan Soal:</vt:lpstr>
      <vt:lpstr>DIVERGENSI </vt:lpstr>
      <vt:lpstr>Slide 11</vt:lpstr>
      <vt:lpstr>Slide 12</vt:lpstr>
      <vt:lpstr>     CURL</vt:lpstr>
      <vt:lpstr>Slide 14</vt:lpstr>
      <vt:lpstr>Slide 15</vt:lpstr>
      <vt:lpstr>Slide 16</vt:lpstr>
      <vt:lpstr>Slide 17</vt:lpstr>
      <vt:lpstr>Slide 18</vt:lpstr>
      <vt:lpstr>Contoh Soal:</vt:lpstr>
      <vt:lpstr>Latihan Soal:</vt:lpstr>
      <vt:lpstr>Slide 21</vt:lpstr>
      <vt:lpstr> INTEGRAL VEKTOR</vt:lpstr>
      <vt:lpstr>INTEGRAL GARIS</vt:lpstr>
      <vt:lpstr>Slide 24</vt:lpstr>
      <vt:lpstr>Slide 25</vt:lpstr>
      <vt:lpstr>Latihan Soal:</vt:lpstr>
      <vt:lpstr>INTEGRAL PERMUKAAN </vt:lpstr>
      <vt:lpstr>Slide 28</vt:lpstr>
      <vt:lpstr>Slide 29</vt:lpstr>
      <vt:lpstr>Contoh Soal:</vt:lpstr>
      <vt:lpstr>TEOREMA DIVERGENSI </vt:lpstr>
      <vt:lpstr>Contoh Soal:</vt:lpstr>
      <vt:lpstr>TEOREMA STOKES</vt:lpstr>
      <vt:lpstr>Contoh Soal:</vt:lpstr>
      <vt:lpstr>Latihan Soal:</vt:lpstr>
      <vt:lpstr>INTEGRAL RUANG</vt:lpstr>
      <vt:lpstr>Slide 37</vt:lpstr>
      <vt:lpstr>Slide 38</vt:lpstr>
      <vt:lpstr>Slide 39</vt:lpstr>
      <vt:lpstr>Slide 40</vt:lpstr>
      <vt:lpstr>Latihan Soal:</vt:lpstr>
      <vt:lpstr>TEOREMA GREEN </vt:lpstr>
      <vt:lpstr>Slide 43</vt:lpstr>
      <vt:lpstr>Contoh Soal: </vt:lpstr>
      <vt:lpstr>Latihan Soal:</vt:lpstr>
      <vt:lpstr>TEOREMA DIVERGENSI </vt:lpstr>
      <vt:lpstr>Contoh Soal:</vt:lpstr>
      <vt:lpstr>Slide 48</vt:lpstr>
      <vt:lpstr>Latihan Soal:</vt:lpstr>
      <vt:lpstr>TEOREMA DIVERGENSI STOKES </vt:lpstr>
      <vt:lpstr>Contoh :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Gradien, divergensi, dan curl</dc:title>
  <dc:creator>Eka</dc:creator>
  <cp:lastModifiedBy>Eka</cp:lastModifiedBy>
  <cp:revision>67</cp:revision>
  <dcterms:created xsi:type="dcterms:W3CDTF">2013-02-12T01:51:00Z</dcterms:created>
  <dcterms:modified xsi:type="dcterms:W3CDTF">2013-02-14T10:26:56Z</dcterms:modified>
</cp:coreProperties>
</file>