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6858000" cx="9144000"/>
  <p:notesSz cx="6858000" cy="9144000"/>
  <p:embeddedFontLst>
    <p:embeddedFont>
      <p:font typeface="Tahoma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9" roundtripDataSignature="AMtx7mgT0OpLEMnzzaKnBOSxEGRK+vzN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Tahoma-regular.fntdata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customschemas.google.com/relationships/presentationmetadata" Target="metadata"/><Relationship Id="rId14" Type="http://schemas.openxmlformats.org/officeDocument/2006/relationships/slide" Target="slides/slide8.xml"/><Relationship Id="rId58" Type="http://schemas.openxmlformats.org/officeDocument/2006/relationships/font" Target="fonts/Tahoma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ahoma"/>
              <a:buNone/>
            </a:pPr>
            <a:fld id="{00000000-1234-1234-1234-123412341234}" type="slidenum">
              <a:rPr b="0" i="0" lang="en-US" sz="44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5"/>
          <p:cNvSpPr txBox="1"/>
          <p:nvPr>
            <p:ph type="ctrTitle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/>
        </p:txBody>
      </p:sp>
      <p:sp>
        <p:nvSpPr>
          <p:cNvPr id="19" name="Google Shape;19;p5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9" name="Google Shape;79;p6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65760" lvl="2" marL="137160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9pPr>
          </a:lstStyle>
          <a:p/>
        </p:txBody>
      </p:sp>
      <p:sp>
        <p:nvSpPr>
          <p:cNvPr id="80" name="Google Shape;80;p6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1" name="Google Shape;81;p6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65760" lvl="2" marL="137160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09879" lvl="4" marL="2286000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5pPr>
            <a:lvl6pPr indent="-309879" lvl="5" marL="2743200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6pPr>
            <a:lvl7pPr indent="-309879" lvl="6" marL="3200400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7pPr>
            <a:lvl8pPr indent="-309879" lvl="7" marL="3657600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8pPr>
            <a:lvl9pPr indent="-309879" lvl="8" marL="4114800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9pPr>
          </a:lstStyle>
          <a:p/>
        </p:txBody>
      </p:sp>
      <p:sp>
        <p:nvSpPr>
          <p:cNvPr id="82" name="Google Shape;82;p6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6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920"/>
              <a:buFont typeface="Tahoma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/>
        </p:txBody>
      </p:sp>
      <p:sp>
        <p:nvSpPr>
          <p:cNvPr id="88" name="Google Shape;88;p6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7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7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65760" lvl="2" marL="137160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/>
        </p:txBody>
      </p:sp>
      <p:sp>
        <p:nvSpPr>
          <p:cNvPr id="31" name="Google Shape;31;p5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8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8"/>
          <p:cNvSpPr txBox="1"/>
          <p:nvPr>
            <p:ph idx="1" type="body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1960" lvl="0" marL="457200" algn="l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81000" lvl="2" marL="137160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9pPr>
          </a:lstStyle>
          <a:p/>
        </p:txBody>
      </p:sp>
      <p:sp>
        <p:nvSpPr>
          <p:cNvPr id="37" name="Google Shape;37;p58"/>
          <p:cNvSpPr txBox="1"/>
          <p:nvPr>
            <p:ph idx="2" type="body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1960" lvl="0" marL="457200" algn="l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81000" lvl="2" marL="137160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9pPr>
          </a:lstStyle>
          <a:p/>
        </p:txBody>
      </p:sp>
      <p:sp>
        <p:nvSpPr>
          <p:cNvPr id="38" name="Google Shape;38;p5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9"/>
          <p:cNvSpPr txBox="1"/>
          <p:nvPr>
            <p:ph type="title"/>
          </p:nvPr>
        </p:nvSpPr>
        <p:spPr>
          <a:xfrm rot="5400000">
            <a:off x="4794250" y="2127250"/>
            <a:ext cx="5727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9"/>
          <p:cNvSpPr txBox="1"/>
          <p:nvPr>
            <p:ph idx="1" type="body"/>
          </p:nvPr>
        </p:nvSpPr>
        <p:spPr>
          <a:xfrm rot="5400000">
            <a:off x="603250" y="146050"/>
            <a:ext cx="5727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65760" lvl="2" marL="137160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/>
        </p:txBody>
      </p:sp>
      <p:sp>
        <p:nvSpPr>
          <p:cNvPr id="44" name="Google Shape;44;p5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0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0"/>
          <p:cNvSpPr txBox="1"/>
          <p:nvPr>
            <p:ph idx="1" type="body"/>
          </p:nvPr>
        </p:nvSpPr>
        <p:spPr>
          <a:xfrm rot="5400000">
            <a:off x="2514600" y="-1524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65760" lvl="2" marL="137160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indent="-320040" lvl="7" marL="36576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indent="-320040" lvl="8" marL="411480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/>
        </p:txBody>
      </p:sp>
      <p:sp>
        <p:nvSpPr>
          <p:cNvPr id="50" name="Google Shape;50;p6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6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680"/>
              <a:buFont typeface="Tahoma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200"/>
              <a:buFont typeface="Tahoma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57" name="Google Shape;57;p6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2440" lvl="0" marL="457200" algn="l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411480" lvl="2" marL="137160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5pPr>
            <a:lvl6pPr indent="-330200" lvl="5" marL="2743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6pPr>
            <a:lvl7pPr indent="-330200" lvl="6" marL="32004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7pPr>
            <a:lvl8pPr indent="-330200" lvl="7" marL="36576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8pPr>
            <a:lvl9pPr indent="-330200" lvl="8" marL="41148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9pPr>
          </a:lstStyle>
          <a:p/>
        </p:txBody>
      </p:sp>
      <p:sp>
        <p:nvSpPr>
          <p:cNvPr id="63" name="Google Shape;63;p6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680"/>
              <a:buFont typeface="Tahoma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200"/>
              <a:buFont typeface="Tahoma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4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/>
          <p:nvPr/>
        </p:nvSpPr>
        <p:spPr>
          <a:xfrm>
            <a:off x="285750" y="2803525"/>
            <a:ext cx="1587" cy="3035300"/>
          </a:xfrm>
          <a:custGeom>
            <a:rect b="b" l="l" r="r" t="t"/>
            <a:pathLst>
              <a:path extrusionOk="0" h="1912" w="1588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Google Shape;11;p54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54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4114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5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5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" name="Google Shape;15;p5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6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56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4114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5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" name="Google Shape;26;p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" name="Google Shape;27;p5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2.jp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4.bin"/><Relationship Id="rId6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Relationship Id="rId4" Type="http://schemas.openxmlformats.org/officeDocument/2006/relationships/image" Target="../media/image1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Relationship Id="rId4" Type="http://schemas.openxmlformats.org/officeDocument/2006/relationships/image" Target="../media/image2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vmlDrawing" Target="../drawings/vmlDrawing5.v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5.bin"/><Relationship Id="rId6" Type="http://schemas.openxmlformats.org/officeDocument/2006/relationships/image" Target="../media/image3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914400" y="76200"/>
            <a:ext cx="7848600" cy="457200"/>
          </a:xfrm>
          <a:prstGeom prst="rect">
            <a:avLst/>
          </a:prstGeom>
          <a:solidFill>
            <a:schemeClr val="fol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PROSES TERBENTUKNYA ENERGI LISTRIK 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3959225" y="2168525"/>
            <a:ext cx="2362200" cy="906462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NEUTRON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ELEKTRON </a:t>
            </a:r>
            <a:endParaRPr/>
          </a:p>
        </p:txBody>
      </p:sp>
      <p:cxnSp>
        <p:nvCxnSpPr>
          <p:cNvPr id="97" name="Google Shape;97;p1"/>
          <p:cNvCxnSpPr/>
          <p:nvPr/>
        </p:nvCxnSpPr>
        <p:spPr>
          <a:xfrm>
            <a:off x="2087562" y="1233487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98" name="Google Shape;98;p1"/>
          <p:cNvCxnSpPr/>
          <p:nvPr/>
        </p:nvCxnSpPr>
        <p:spPr>
          <a:xfrm>
            <a:off x="3240087" y="2600325"/>
            <a:ext cx="6858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99" name="Google Shape;99;p1"/>
          <p:cNvSpPr txBox="1"/>
          <p:nvPr/>
        </p:nvSpPr>
        <p:spPr>
          <a:xfrm>
            <a:off x="900112" y="1557337"/>
            <a:ext cx="2362200" cy="504825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MOLEKUL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900112" y="765175"/>
            <a:ext cx="2362200" cy="53975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BENDA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900112" y="2384425"/>
            <a:ext cx="2362200" cy="504825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ATOM</a:t>
            </a:r>
            <a:endParaRPr/>
          </a:p>
        </p:txBody>
      </p:sp>
      <p:cxnSp>
        <p:nvCxnSpPr>
          <p:cNvPr id="102" name="Google Shape;102;p1"/>
          <p:cNvCxnSpPr/>
          <p:nvPr/>
        </p:nvCxnSpPr>
        <p:spPr>
          <a:xfrm>
            <a:off x="2087562" y="2060575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graphicFrame>
        <p:nvGraphicFramePr>
          <p:cNvPr id="103" name="Google Shape;103;p1"/>
          <p:cNvGraphicFramePr/>
          <p:nvPr/>
        </p:nvGraphicFramePr>
        <p:xfrm>
          <a:off x="215900" y="3716337"/>
          <a:ext cx="8659812" cy="2266950"/>
        </p:xfrm>
        <a:graphic>
          <a:graphicData uri="http://schemas.openxmlformats.org/presentationml/2006/ole">
            <mc:AlternateContent>
              <mc:Choice Requires="v">
                <p:oleObj r:id="rId5" imgH="2266950" imgW="8659812" progId="Paint.Picture" spid="_x0000_s1">
                  <p:embed/>
                </p:oleObj>
              </mc:Choice>
              <mc:Fallback>
                <p:oleObj r:id="rId6" imgH="2266950" imgW="8659812" progId="Paint.Picture">
                  <p:embed/>
                  <p:pic>
                    <p:nvPicPr>
                      <p:cNvPr id="103" name="Google Shape;103;p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15900" y="3716337"/>
                        <a:ext cx="8659812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/>
        </p:nvSpPr>
        <p:spPr>
          <a:xfrm>
            <a:off x="4352925" y="620395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159" name="Google Shape;159;p11"/>
          <p:cNvSpPr txBox="1"/>
          <p:nvPr>
            <p:ph type="title"/>
          </p:nvPr>
        </p:nvSpPr>
        <p:spPr>
          <a:xfrm>
            <a:off x="457200" y="292100"/>
            <a:ext cx="8229600" cy="727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Photovoltaic Cell</a:t>
            </a:r>
            <a:endParaRPr/>
          </a:p>
        </p:txBody>
      </p:sp>
      <p:pic>
        <p:nvPicPr>
          <p:cNvPr descr="solarpanal1"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081087"/>
            <a:ext cx="7527925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/>
        </p:nvSpPr>
        <p:spPr>
          <a:xfrm>
            <a:off x="595312" y="6172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166" name="Google Shape;166;p12"/>
          <p:cNvSpPr txBox="1"/>
          <p:nvPr>
            <p:ph type="title"/>
          </p:nvPr>
        </p:nvSpPr>
        <p:spPr>
          <a:xfrm>
            <a:off x="884237" y="292100"/>
            <a:ext cx="7802562" cy="544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Photovoltaic Cell</a:t>
            </a:r>
            <a:endParaRPr/>
          </a:p>
        </p:txBody>
      </p:sp>
      <p:sp>
        <p:nvSpPr>
          <p:cNvPr id="167" name="Google Shape;167;p12"/>
          <p:cNvSpPr txBox="1"/>
          <p:nvPr>
            <p:ph idx="1" type="body"/>
          </p:nvPr>
        </p:nvSpPr>
        <p:spPr>
          <a:xfrm>
            <a:off x="595312" y="1143000"/>
            <a:ext cx="365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Schematic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symbol</a:t>
            </a:r>
            <a:endParaRPr/>
          </a:p>
        </p:txBody>
      </p:sp>
      <p:sp>
        <p:nvSpPr>
          <p:cNvPr id="168" name="Google Shape;168;p12"/>
          <p:cNvSpPr/>
          <p:nvPr/>
        </p:nvSpPr>
        <p:spPr>
          <a:xfrm>
            <a:off x="1722437" y="1858962"/>
            <a:ext cx="1089025" cy="10795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69" name="Google Shape;169;p12"/>
          <p:cNvCxnSpPr/>
          <p:nvPr/>
        </p:nvCxnSpPr>
        <p:spPr>
          <a:xfrm>
            <a:off x="976312" y="2438400"/>
            <a:ext cx="1219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0" name="Google Shape;170;p12"/>
          <p:cNvCxnSpPr/>
          <p:nvPr/>
        </p:nvCxnSpPr>
        <p:spPr>
          <a:xfrm>
            <a:off x="2347912" y="2438400"/>
            <a:ext cx="1219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1" name="Google Shape;171;p12"/>
          <p:cNvCxnSpPr/>
          <p:nvPr/>
        </p:nvCxnSpPr>
        <p:spPr>
          <a:xfrm>
            <a:off x="2195512" y="2286000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2" name="Google Shape;172;p12"/>
          <p:cNvCxnSpPr/>
          <p:nvPr/>
        </p:nvCxnSpPr>
        <p:spPr>
          <a:xfrm>
            <a:off x="2347912" y="2209800"/>
            <a:ext cx="0" cy="457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173" name="Google Shape;173;p12"/>
          <p:cNvGrpSpPr/>
          <p:nvPr/>
        </p:nvGrpSpPr>
        <p:grpSpPr>
          <a:xfrm>
            <a:off x="2881312" y="1676400"/>
            <a:ext cx="609600" cy="381000"/>
            <a:chOff x="1632" y="1056"/>
            <a:chExt cx="384" cy="240"/>
          </a:xfrm>
        </p:grpSpPr>
        <p:cxnSp>
          <p:nvCxnSpPr>
            <p:cNvPr id="174" name="Google Shape;174;p12"/>
            <p:cNvCxnSpPr/>
            <p:nvPr/>
          </p:nvCxnSpPr>
          <p:spPr>
            <a:xfrm flipH="1">
              <a:off x="1632" y="1056"/>
              <a:ext cx="336" cy="14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75" name="Google Shape;175;p12"/>
            <p:cNvCxnSpPr/>
            <p:nvPr/>
          </p:nvCxnSpPr>
          <p:spPr>
            <a:xfrm flipH="1">
              <a:off x="1680" y="1152"/>
              <a:ext cx="336" cy="14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176" name="Google Shape;176;p12"/>
          <p:cNvSpPr txBox="1"/>
          <p:nvPr/>
        </p:nvSpPr>
        <p:spPr>
          <a:xfrm>
            <a:off x="3182937" y="2370137"/>
            <a:ext cx="4349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177" name="Google Shape;177;p12"/>
          <p:cNvSpPr txBox="1"/>
          <p:nvPr/>
        </p:nvSpPr>
        <p:spPr>
          <a:xfrm>
            <a:off x="1052512" y="2163762"/>
            <a:ext cx="3794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_</a:t>
            </a:r>
            <a:endParaRPr/>
          </a:p>
        </p:txBody>
      </p:sp>
      <p:sp>
        <p:nvSpPr>
          <p:cNvPr id="178" name="Google Shape;178;p12"/>
          <p:cNvSpPr txBox="1"/>
          <p:nvPr/>
        </p:nvSpPr>
        <p:spPr>
          <a:xfrm>
            <a:off x="595312" y="3048000"/>
            <a:ext cx="4038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</a:pPr>
            <a:r>
              <a:rPr b="0" i="0" lang="en-US" sz="32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description</a:t>
            </a:r>
            <a:endParaRPr/>
          </a:p>
        </p:txBody>
      </p:sp>
      <p:cxnSp>
        <p:nvCxnSpPr>
          <p:cNvPr id="179" name="Google Shape;179;p12"/>
          <p:cNvCxnSpPr/>
          <p:nvPr/>
        </p:nvCxnSpPr>
        <p:spPr>
          <a:xfrm>
            <a:off x="900112" y="3810000"/>
            <a:ext cx="0" cy="1143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80" name="Google Shape;180;p12"/>
          <p:cNvCxnSpPr/>
          <p:nvPr/>
        </p:nvCxnSpPr>
        <p:spPr>
          <a:xfrm>
            <a:off x="900112" y="3810000"/>
            <a:ext cx="1219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81" name="Google Shape;181;p12"/>
          <p:cNvSpPr/>
          <p:nvPr/>
        </p:nvSpPr>
        <p:spPr>
          <a:xfrm>
            <a:off x="2119312" y="3629025"/>
            <a:ext cx="381000" cy="381000"/>
          </a:xfrm>
          <a:prstGeom prst="ellipse">
            <a:avLst/>
          </a:prstGeom>
          <a:solidFill>
            <a:srgbClr val="FFFF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L</a:t>
            </a:r>
            <a:endParaRPr/>
          </a:p>
        </p:txBody>
      </p:sp>
      <p:cxnSp>
        <p:nvCxnSpPr>
          <p:cNvPr id="182" name="Google Shape;182;p12"/>
          <p:cNvCxnSpPr/>
          <p:nvPr/>
        </p:nvCxnSpPr>
        <p:spPr>
          <a:xfrm>
            <a:off x="2500312" y="3810000"/>
            <a:ext cx="1219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83" name="Google Shape;183;p12"/>
          <p:cNvCxnSpPr/>
          <p:nvPr/>
        </p:nvCxnSpPr>
        <p:spPr>
          <a:xfrm>
            <a:off x="900112" y="4953000"/>
            <a:ext cx="28194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84" name="Google Shape;184;p12"/>
          <p:cNvCxnSpPr/>
          <p:nvPr/>
        </p:nvCxnSpPr>
        <p:spPr>
          <a:xfrm>
            <a:off x="3719512" y="3810000"/>
            <a:ext cx="0" cy="457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85" name="Google Shape;185;p12"/>
          <p:cNvCxnSpPr/>
          <p:nvPr/>
        </p:nvCxnSpPr>
        <p:spPr>
          <a:xfrm>
            <a:off x="3719512" y="4495800"/>
            <a:ext cx="0" cy="457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86" name="Google Shape;186;p12"/>
          <p:cNvSpPr txBox="1"/>
          <p:nvPr/>
        </p:nvSpPr>
        <p:spPr>
          <a:xfrm>
            <a:off x="3643312" y="4267200"/>
            <a:ext cx="3200400" cy="152400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3643312" y="4419600"/>
            <a:ext cx="3200400" cy="152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3414712" y="3824287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_</a:t>
            </a:r>
            <a:endParaRPr/>
          </a:p>
        </p:txBody>
      </p:sp>
      <p:sp>
        <p:nvSpPr>
          <p:cNvPr id="189" name="Google Shape;189;p12"/>
          <p:cNvSpPr txBox="1"/>
          <p:nvPr/>
        </p:nvSpPr>
        <p:spPr>
          <a:xfrm>
            <a:off x="3414712" y="4510087"/>
            <a:ext cx="3175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190" name="Google Shape;190;p12"/>
          <p:cNvSpPr txBox="1"/>
          <p:nvPr/>
        </p:nvSpPr>
        <p:spPr>
          <a:xfrm>
            <a:off x="3935412" y="4510087"/>
            <a:ext cx="29686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 type semiconductor</a:t>
            </a:r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3948112" y="3900487"/>
            <a:ext cx="2997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N type semiconductor</a:t>
            </a:r>
            <a:endParaRPr/>
          </a:p>
        </p:txBody>
      </p:sp>
      <p:grpSp>
        <p:nvGrpSpPr>
          <p:cNvPr id="192" name="Google Shape;192;p12"/>
          <p:cNvGrpSpPr/>
          <p:nvPr/>
        </p:nvGrpSpPr>
        <p:grpSpPr>
          <a:xfrm rot="-3900000">
            <a:off x="4592625" y="3502468"/>
            <a:ext cx="608012" cy="381000"/>
            <a:chOff x="1633" y="1053"/>
            <a:chExt cx="383" cy="240"/>
          </a:xfrm>
        </p:grpSpPr>
        <p:cxnSp>
          <p:nvCxnSpPr>
            <p:cNvPr id="193" name="Google Shape;193;p12"/>
            <p:cNvCxnSpPr/>
            <p:nvPr/>
          </p:nvCxnSpPr>
          <p:spPr>
            <a:xfrm flipH="1">
              <a:off x="1633" y="1053"/>
              <a:ext cx="336" cy="144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94" name="Google Shape;194;p12"/>
            <p:cNvCxnSpPr/>
            <p:nvPr/>
          </p:nvCxnSpPr>
          <p:spPr>
            <a:xfrm flipH="1">
              <a:off x="1680" y="1149"/>
              <a:ext cx="336" cy="144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195" name="Google Shape;195;p12"/>
          <p:cNvGrpSpPr/>
          <p:nvPr/>
        </p:nvGrpSpPr>
        <p:grpSpPr>
          <a:xfrm rot="-3900000">
            <a:off x="4973625" y="3511993"/>
            <a:ext cx="608012" cy="381000"/>
            <a:chOff x="1633" y="1053"/>
            <a:chExt cx="383" cy="240"/>
          </a:xfrm>
        </p:grpSpPr>
        <p:cxnSp>
          <p:nvCxnSpPr>
            <p:cNvPr id="196" name="Google Shape;196;p12"/>
            <p:cNvCxnSpPr/>
            <p:nvPr/>
          </p:nvCxnSpPr>
          <p:spPr>
            <a:xfrm flipH="1">
              <a:off x="1633" y="1053"/>
              <a:ext cx="336" cy="144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97" name="Google Shape;197;p12"/>
            <p:cNvCxnSpPr/>
            <p:nvPr/>
          </p:nvCxnSpPr>
          <p:spPr>
            <a:xfrm flipH="1">
              <a:off x="1680" y="1149"/>
              <a:ext cx="336" cy="144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198" name="Google Shape;198;p12"/>
          <p:cNvGrpSpPr/>
          <p:nvPr/>
        </p:nvGrpSpPr>
        <p:grpSpPr>
          <a:xfrm rot="-3900000">
            <a:off x="5326050" y="3540568"/>
            <a:ext cx="608012" cy="381000"/>
            <a:chOff x="1633" y="1053"/>
            <a:chExt cx="383" cy="240"/>
          </a:xfrm>
        </p:grpSpPr>
        <p:cxnSp>
          <p:nvCxnSpPr>
            <p:cNvPr id="199" name="Google Shape;199;p12"/>
            <p:cNvCxnSpPr/>
            <p:nvPr/>
          </p:nvCxnSpPr>
          <p:spPr>
            <a:xfrm flipH="1">
              <a:off x="1633" y="1053"/>
              <a:ext cx="336" cy="144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200" name="Google Shape;200;p12"/>
            <p:cNvCxnSpPr/>
            <p:nvPr/>
          </p:nvCxnSpPr>
          <p:spPr>
            <a:xfrm flipH="1">
              <a:off x="1680" y="1149"/>
              <a:ext cx="336" cy="144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201" name="Google Shape;201;p12"/>
          <p:cNvGrpSpPr/>
          <p:nvPr/>
        </p:nvGrpSpPr>
        <p:grpSpPr>
          <a:xfrm rot="-3900000">
            <a:off x="5659425" y="3531043"/>
            <a:ext cx="608012" cy="381000"/>
            <a:chOff x="1633" y="1053"/>
            <a:chExt cx="383" cy="240"/>
          </a:xfrm>
        </p:grpSpPr>
        <p:cxnSp>
          <p:nvCxnSpPr>
            <p:cNvPr id="202" name="Google Shape;202;p12"/>
            <p:cNvCxnSpPr/>
            <p:nvPr/>
          </p:nvCxnSpPr>
          <p:spPr>
            <a:xfrm flipH="1">
              <a:off x="1633" y="1053"/>
              <a:ext cx="336" cy="144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203" name="Google Shape;203;p12"/>
            <p:cNvCxnSpPr/>
            <p:nvPr/>
          </p:nvCxnSpPr>
          <p:spPr>
            <a:xfrm flipH="1">
              <a:off x="1680" y="1149"/>
              <a:ext cx="336" cy="144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204" name="Google Shape;204;p12"/>
          <p:cNvGrpSpPr/>
          <p:nvPr/>
        </p:nvGrpSpPr>
        <p:grpSpPr>
          <a:xfrm rot="-3900000">
            <a:off x="5983275" y="3540568"/>
            <a:ext cx="608012" cy="381000"/>
            <a:chOff x="1633" y="1053"/>
            <a:chExt cx="383" cy="240"/>
          </a:xfrm>
        </p:grpSpPr>
        <p:cxnSp>
          <p:nvCxnSpPr>
            <p:cNvPr id="205" name="Google Shape;205;p12"/>
            <p:cNvCxnSpPr/>
            <p:nvPr/>
          </p:nvCxnSpPr>
          <p:spPr>
            <a:xfrm flipH="1">
              <a:off x="1633" y="1053"/>
              <a:ext cx="336" cy="144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206" name="Google Shape;206;p12"/>
            <p:cNvCxnSpPr/>
            <p:nvPr/>
          </p:nvCxnSpPr>
          <p:spPr>
            <a:xfrm flipH="1">
              <a:off x="1680" y="1149"/>
              <a:ext cx="336" cy="144"/>
            </a:xfrm>
            <a:prstGeom prst="straightConnector1">
              <a:avLst/>
            </a:prstGeom>
            <a:noFill/>
            <a:ln cap="flat" cmpd="sng" w="28575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207" name="Google Shape;207;p12"/>
          <p:cNvSpPr txBox="1"/>
          <p:nvPr/>
        </p:nvSpPr>
        <p:spPr>
          <a:xfrm>
            <a:off x="5059362" y="3062287"/>
            <a:ext cx="12573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Sunlight</a:t>
            </a:r>
            <a:endParaRPr/>
          </a:p>
        </p:txBody>
      </p:sp>
      <p:sp>
        <p:nvSpPr>
          <p:cNvPr id="208" name="Google Shape;208;p12"/>
          <p:cNvSpPr txBox="1"/>
          <p:nvPr/>
        </p:nvSpPr>
        <p:spPr>
          <a:xfrm>
            <a:off x="304800" y="5400675"/>
            <a:ext cx="883920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Specifications: 1 cell produces 1 Watt and .5 Volts</a:t>
            </a:r>
            <a:endParaRPr/>
          </a:p>
          <a:p>
            <a:pPr indent="-285750" lvl="1" marL="74295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Cells can be connected into arrays.</a:t>
            </a:r>
            <a:endParaRPr/>
          </a:p>
          <a:p>
            <a:pPr indent="-285750" lvl="1" marL="74295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Char char="–"/>
            </a:pPr>
            <a:r>
              <a:rPr b="0" i="0" lang="en-US" sz="2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Arrays are build with cells in series and parallel.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/>
        </p:nvSpPr>
        <p:spPr>
          <a:xfrm>
            <a:off x="304800" y="6172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214" name="Google Shape;214;p13"/>
          <p:cNvSpPr txBox="1"/>
          <p:nvPr>
            <p:ph type="title"/>
          </p:nvPr>
        </p:nvSpPr>
        <p:spPr>
          <a:xfrm>
            <a:off x="457200" y="292100"/>
            <a:ext cx="8229600" cy="727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Photovoltaic Cell Application</a:t>
            </a:r>
            <a:endParaRPr/>
          </a:p>
        </p:txBody>
      </p:sp>
      <p:sp>
        <p:nvSpPr>
          <p:cNvPr id="215" name="Google Shape;215;p13"/>
          <p:cNvSpPr txBox="1"/>
          <p:nvPr>
            <p:ph idx="1" type="body"/>
          </p:nvPr>
        </p:nvSpPr>
        <p:spPr>
          <a:xfrm>
            <a:off x="304800" y="1143000"/>
            <a:ext cx="8610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Used to keep solar powered cars charged when not being driven.</a:t>
            </a:r>
            <a:endParaRPr/>
          </a:p>
        </p:txBody>
      </p:sp>
      <p:pic>
        <p:nvPicPr>
          <p:cNvPr descr="solarbatterycharger" id="216" name="Google Shape;2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343150"/>
            <a:ext cx="8077200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/>
        </p:nvSpPr>
        <p:spPr>
          <a:xfrm>
            <a:off x="304800" y="6172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222" name="Google Shape;222;p14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Photoresistive Cells</a:t>
            </a:r>
            <a:endParaRPr/>
          </a:p>
        </p:txBody>
      </p:sp>
      <p:sp>
        <p:nvSpPr>
          <p:cNvPr id="223" name="Google Shape;223;p14"/>
          <p:cNvSpPr txBox="1"/>
          <p:nvPr>
            <p:ph idx="1" type="body"/>
          </p:nvPr>
        </p:nvSpPr>
        <p:spPr>
          <a:xfrm>
            <a:off x="1990725" y="1905000"/>
            <a:ext cx="381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Schematic symbol</a:t>
            </a:r>
            <a:endParaRPr/>
          </a:p>
        </p:txBody>
      </p:sp>
      <p:sp>
        <p:nvSpPr>
          <p:cNvPr id="224" name="Google Shape;224;p14"/>
          <p:cNvSpPr/>
          <p:nvPr/>
        </p:nvSpPr>
        <p:spPr>
          <a:xfrm>
            <a:off x="3667125" y="2743200"/>
            <a:ext cx="1219200" cy="11430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25" name="Google Shape;225;p14"/>
          <p:cNvCxnSpPr/>
          <p:nvPr/>
        </p:nvCxnSpPr>
        <p:spPr>
          <a:xfrm>
            <a:off x="2371725" y="3305175"/>
            <a:ext cx="14478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6" name="Google Shape;226;p14"/>
          <p:cNvCxnSpPr/>
          <p:nvPr/>
        </p:nvCxnSpPr>
        <p:spPr>
          <a:xfrm>
            <a:off x="4648200" y="3295650"/>
            <a:ext cx="14478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7" name="Google Shape;227;p14"/>
          <p:cNvCxnSpPr/>
          <p:nvPr/>
        </p:nvCxnSpPr>
        <p:spPr>
          <a:xfrm flipH="1" rot="10800000">
            <a:off x="3819525" y="3152775"/>
            <a:ext cx="152400" cy="152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8" name="Google Shape;228;p14"/>
          <p:cNvCxnSpPr/>
          <p:nvPr/>
        </p:nvCxnSpPr>
        <p:spPr>
          <a:xfrm flipH="1" rot="10800000">
            <a:off x="4124325" y="3200400"/>
            <a:ext cx="209550" cy="238125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3971925" y="3143250"/>
            <a:ext cx="15240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4333875" y="3200400"/>
            <a:ext cx="15240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1" name="Google Shape;231;p14"/>
          <p:cNvCxnSpPr/>
          <p:nvPr/>
        </p:nvCxnSpPr>
        <p:spPr>
          <a:xfrm flipH="1" rot="10800000">
            <a:off x="4476750" y="3276600"/>
            <a:ext cx="180975" cy="219075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2" name="Google Shape;232;p14"/>
          <p:cNvCxnSpPr/>
          <p:nvPr/>
        </p:nvCxnSpPr>
        <p:spPr>
          <a:xfrm flipH="1">
            <a:off x="4886325" y="2438400"/>
            <a:ext cx="609600" cy="381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33" name="Google Shape;233;p14"/>
          <p:cNvCxnSpPr/>
          <p:nvPr/>
        </p:nvCxnSpPr>
        <p:spPr>
          <a:xfrm flipH="1">
            <a:off x="5038725" y="2590800"/>
            <a:ext cx="609600" cy="381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/>
          <p:nvPr/>
        </p:nvSpPr>
        <p:spPr>
          <a:xfrm>
            <a:off x="304800" y="6172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cxnSp>
        <p:nvCxnSpPr>
          <p:cNvPr id="239" name="Google Shape;239;p15"/>
          <p:cNvCxnSpPr/>
          <p:nvPr/>
        </p:nvCxnSpPr>
        <p:spPr>
          <a:xfrm>
            <a:off x="2590800" y="4343400"/>
            <a:ext cx="609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0" name="Google Shape;240;p15"/>
          <p:cNvCxnSpPr/>
          <p:nvPr/>
        </p:nvCxnSpPr>
        <p:spPr>
          <a:xfrm>
            <a:off x="3200400" y="4343400"/>
            <a:ext cx="381000" cy="381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41" name="Google Shape;241;p15"/>
          <p:cNvSpPr/>
          <p:nvPr/>
        </p:nvSpPr>
        <p:spPr>
          <a:xfrm>
            <a:off x="3200400" y="4343400"/>
            <a:ext cx="304800" cy="381000"/>
          </a:xfrm>
          <a:custGeom>
            <a:rect b="b" l="l" r="r" t="t"/>
            <a:pathLst>
              <a:path extrusionOk="0" h="240" w="192">
                <a:moveTo>
                  <a:pt x="0" y="0"/>
                </a:moveTo>
                <a:lnTo>
                  <a:pt x="144" y="240"/>
                </a:lnTo>
                <a:lnTo>
                  <a:pt x="192" y="192"/>
                </a:lnTo>
              </a:path>
            </a:pathLst>
          </a:cu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3733800" y="4343400"/>
            <a:ext cx="457200" cy="228600"/>
          </a:xfrm>
          <a:custGeom>
            <a:rect b="b" l="l" r="r" t="t"/>
            <a:pathLst>
              <a:path extrusionOk="0" h="144" w="288">
                <a:moveTo>
                  <a:pt x="0" y="0"/>
                </a:moveTo>
                <a:lnTo>
                  <a:pt x="288" y="0"/>
                </a:lnTo>
                <a:lnTo>
                  <a:pt x="288" y="144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43" name="Google Shape;243;p15"/>
          <p:cNvCxnSpPr/>
          <p:nvPr/>
        </p:nvCxnSpPr>
        <p:spPr>
          <a:xfrm>
            <a:off x="4191000" y="4572000"/>
            <a:ext cx="152400" cy="76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4" name="Google Shape;244;p15"/>
          <p:cNvCxnSpPr/>
          <p:nvPr/>
        </p:nvCxnSpPr>
        <p:spPr>
          <a:xfrm>
            <a:off x="4114800" y="4800600"/>
            <a:ext cx="228600" cy="15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5" name="Google Shape;245;p15"/>
          <p:cNvCxnSpPr/>
          <p:nvPr/>
        </p:nvCxnSpPr>
        <p:spPr>
          <a:xfrm flipH="1">
            <a:off x="4114800" y="4648200"/>
            <a:ext cx="228600" cy="15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6" name="Google Shape;246;p15"/>
          <p:cNvCxnSpPr/>
          <p:nvPr/>
        </p:nvCxnSpPr>
        <p:spPr>
          <a:xfrm flipH="1">
            <a:off x="4114800" y="4953000"/>
            <a:ext cx="228600" cy="15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4114800" y="5105400"/>
            <a:ext cx="152400" cy="76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4267200" y="5181600"/>
            <a:ext cx="0" cy="1066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graphicFrame>
        <p:nvGraphicFramePr>
          <p:cNvPr id="249" name="Google Shape;249;p15"/>
          <p:cNvGraphicFramePr/>
          <p:nvPr/>
        </p:nvGraphicFramePr>
        <p:xfrm flipH="1" rot="10800000">
          <a:off x="3962400" y="5334000"/>
          <a:ext cx="512762" cy="533400"/>
        </p:xfrm>
        <a:graphic>
          <a:graphicData uri="http://schemas.openxmlformats.org/presentationml/2006/ole">
            <mc:AlternateContent>
              <mc:Choice Requires="v">
                <p:oleObj r:id="rId4" imgH="533400" imgW="512762" progId="MS_ClipArt_Gallery.5" spid="_x0000_s1">
                  <p:embed/>
                </p:oleObj>
              </mc:Choice>
              <mc:Fallback>
                <p:oleObj r:id="rId5" imgH="533400" imgW="512762" progId="MS_ClipArt_Gallery.5">
                  <p:embed/>
                  <p:pic>
                    <p:nvPicPr>
                      <p:cNvPr id="249" name="Google Shape;249;p1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 flipH="1" rot="10800000">
                        <a:off x="3962400" y="5334000"/>
                        <a:ext cx="5127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0" name="Google Shape;250;p15"/>
          <p:cNvCxnSpPr/>
          <p:nvPr/>
        </p:nvCxnSpPr>
        <p:spPr>
          <a:xfrm>
            <a:off x="4648200" y="5410200"/>
            <a:ext cx="381000" cy="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4572000" y="5562600"/>
            <a:ext cx="381000" cy="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4495800" y="5715000"/>
            <a:ext cx="381000" cy="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5334000" y="5334000"/>
            <a:ext cx="152400" cy="76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4" name="Google Shape;254;p15"/>
          <p:cNvCxnSpPr/>
          <p:nvPr/>
        </p:nvCxnSpPr>
        <p:spPr>
          <a:xfrm>
            <a:off x="5257800" y="5562600"/>
            <a:ext cx="228600" cy="15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5" name="Google Shape;255;p15"/>
          <p:cNvCxnSpPr/>
          <p:nvPr/>
        </p:nvCxnSpPr>
        <p:spPr>
          <a:xfrm flipH="1">
            <a:off x="5257800" y="5410200"/>
            <a:ext cx="228600" cy="15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6" name="Google Shape;256;p15"/>
          <p:cNvCxnSpPr/>
          <p:nvPr/>
        </p:nvCxnSpPr>
        <p:spPr>
          <a:xfrm flipH="1">
            <a:off x="5410200" y="5715000"/>
            <a:ext cx="76200" cy="76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7" name="Google Shape;257;p15"/>
          <p:cNvCxnSpPr/>
          <p:nvPr/>
        </p:nvCxnSpPr>
        <p:spPr>
          <a:xfrm>
            <a:off x="5410200" y="5791200"/>
            <a:ext cx="0" cy="457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8" name="Google Shape;258;p15"/>
          <p:cNvCxnSpPr/>
          <p:nvPr/>
        </p:nvCxnSpPr>
        <p:spPr>
          <a:xfrm>
            <a:off x="5181600" y="4343400"/>
            <a:ext cx="228600" cy="15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9" name="Google Shape;259;p15"/>
          <p:cNvCxnSpPr/>
          <p:nvPr/>
        </p:nvCxnSpPr>
        <p:spPr>
          <a:xfrm flipH="1">
            <a:off x="5181600" y="4191000"/>
            <a:ext cx="228600" cy="15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0" name="Google Shape;260;p15"/>
          <p:cNvCxnSpPr/>
          <p:nvPr/>
        </p:nvCxnSpPr>
        <p:spPr>
          <a:xfrm flipH="1">
            <a:off x="5181600" y="4495800"/>
            <a:ext cx="228600" cy="15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1" name="Google Shape;261;p15"/>
          <p:cNvCxnSpPr/>
          <p:nvPr/>
        </p:nvCxnSpPr>
        <p:spPr>
          <a:xfrm>
            <a:off x="5181600" y="4648200"/>
            <a:ext cx="152400" cy="76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2" name="Google Shape;262;p15"/>
          <p:cNvCxnSpPr/>
          <p:nvPr/>
        </p:nvCxnSpPr>
        <p:spPr>
          <a:xfrm>
            <a:off x="5334000" y="4724400"/>
            <a:ext cx="0" cy="609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63" name="Google Shape;263;p15"/>
          <p:cNvSpPr/>
          <p:nvPr/>
        </p:nvSpPr>
        <p:spPr>
          <a:xfrm>
            <a:off x="5029200" y="5181600"/>
            <a:ext cx="685800" cy="7620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64" name="Google Shape;264;p15"/>
          <p:cNvCxnSpPr/>
          <p:nvPr/>
        </p:nvCxnSpPr>
        <p:spPr>
          <a:xfrm>
            <a:off x="5334000" y="5029200"/>
            <a:ext cx="1295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5" name="Google Shape;265;p15"/>
          <p:cNvCxnSpPr/>
          <p:nvPr/>
        </p:nvCxnSpPr>
        <p:spPr>
          <a:xfrm>
            <a:off x="6629400" y="4800600"/>
            <a:ext cx="0" cy="457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6" name="Google Shape;266;p15"/>
          <p:cNvCxnSpPr/>
          <p:nvPr/>
        </p:nvCxnSpPr>
        <p:spPr>
          <a:xfrm>
            <a:off x="6629400" y="5105400"/>
            <a:ext cx="228600" cy="228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67" name="Google Shape;267;p15"/>
          <p:cNvCxnSpPr/>
          <p:nvPr/>
        </p:nvCxnSpPr>
        <p:spPr>
          <a:xfrm flipH="1" rot="10800000">
            <a:off x="6629400" y="4800600"/>
            <a:ext cx="228600" cy="15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8" name="Google Shape;268;p15"/>
          <p:cNvCxnSpPr/>
          <p:nvPr/>
        </p:nvCxnSpPr>
        <p:spPr>
          <a:xfrm>
            <a:off x="6781800" y="4114800"/>
            <a:ext cx="152400" cy="76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69" name="Google Shape;269;p15"/>
          <p:cNvCxnSpPr/>
          <p:nvPr/>
        </p:nvCxnSpPr>
        <p:spPr>
          <a:xfrm>
            <a:off x="6705600" y="4343400"/>
            <a:ext cx="152400" cy="76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0" name="Google Shape;270;p15"/>
          <p:cNvCxnSpPr/>
          <p:nvPr/>
        </p:nvCxnSpPr>
        <p:spPr>
          <a:xfrm flipH="1">
            <a:off x="6705600" y="4191000"/>
            <a:ext cx="228600" cy="152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71" name="Google Shape;271;p15"/>
          <p:cNvSpPr/>
          <p:nvPr/>
        </p:nvSpPr>
        <p:spPr>
          <a:xfrm>
            <a:off x="5257800" y="3733800"/>
            <a:ext cx="2057400" cy="457200"/>
          </a:xfrm>
          <a:custGeom>
            <a:rect b="b" l="l" r="r" t="t"/>
            <a:pathLst>
              <a:path extrusionOk="0" h="288" w="1296">
                <a:moveTo>
                  <a:pt x="96" y="288"/>
                </a:moveTo>
                <a:lnTo>
                  <a:pt x="0" y="240"/>
                </a:lnTo>
                <a:lnTo>
                  <a:pt x="0" y="0"/>
                </a:lnTo>
                <a:lnTo>
                  <a:pt x="1296" y="0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72" name="Google Shape;272;p15"/>
          <p:cNvCxnSpPr/>
          <p:nvPr/>
        </p:nvCxnSpPr>
        <p:spPr>
          <a:xfrm rot="10800000">
            <a:off x="6781800" y="3733800"/>
            <a:ext cx="0" cy="381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3" name="Google Shape;273;p15"/>
          <p:cNvCxnSpPr/>
          <p:nvPr/>
        </p:nvCxnSpPr>
        <p:spPr>
          <a:xfrm>
            <a:off x="6858000" y="4419600"/>
            <a:ext cx="0" cy="381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4" name="Google Shape;274;p15"/>
          <p:cNvCxnSpPr/>
          <p:nvPr/>
        </p:nvCxnSpPr>
        <p:spPr>
          <a:xfrm>
            <a:off x="6858000" y="5334000"/>
            <a:ext cx="0" cy="914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75" name="Google Shape;275;p15"/>
          <p:cNvSpPr/>
          <p:nvPr/>
        </p:nvSpPr>
        <p:spPr>
          <a:xfrm>
            <a:off x="6400800" y="4724400"/>
            <a:ext cx="685800" cy="6858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76" name="Google Shape;276;p15"/>
          <p:cNvCxnSpPr/>
          <p:nvPr/>
        </p:nvCxnSpPr>
        <p:spPr>
          <a:xfrm rot="10800000">
            <a:off x="2590800" y="6248400"/>
            <a:ext cx="1676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7" name="Google Shape;277;p15"/>
          <p:cNvCxnSpPr/>
          <p:nvPr/>
        </p:nvCxnSpPr>
        <p:spPr>
          <a:xfrm>
            <a:off x="6629400" y="6248400"/>
            <a:ext cx="457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8" name="Google Shape;278;p15"/>
          <p:cNvCxnSpPr/>
          <p:nvPr/>
        </p:nvCxnSpPr>
        <p:spPr>
          <a:xfrm>
            <a:off x="6781800" y="6400800"/>
            <a:ext cx="152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9" name="Google Shape;279;p15"/>
          <p:cNvCxnSpPr/>
          <p:nvPr/>
        </p:nvCxnSpPr>
        <p:spPr>
          <a:xfrm>
            <a:off x="6705600" y="6324600"/>
            <a:ext cx="304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0" name="Google Shape;280;p15"/>
          <p:cNvCxnSpPr/>
          <p:nvPr/>
        </p:nvCxnSpPr>
        <p:spPr>
          <a:xfrm>
            <a:off x="5181600" y="6248400"/>
            <a:ext cx="457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1" name="Google Shape;281;p15"/>
          <p:cNvCxnSpPr/>
          <p:nvPr/>
        </p:nvCxnSpPr>
        <p:spPr>
          <a:xfrm>
            <a:off x="5334000" y="6400800"/>
            <a:ext cx="152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2" name="Google Shape;282;p15"/>
          <p:cNvCxnSpPr/>
          <p:nvPr/>
        </p:nvCxnSpPr>
        <p:spPr>
          <a:xfrm>
            <a:off x="5257800" y="6324600"/>
            <a:ext cx="304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3" name="Google Shape;283;p15"/>
          <p:cNvCxnSpPr/>
          <p:nvPr/>
        </p:nvCxnSpPr>
        <p:spPr>
          <a:xfrm>
            <a:off x="6858000" y="4572000"/>
            <a:ext cx="9906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84" name="Google Shape;284;p15"/>
          <p:cNvSpPr/>
          <p:nvPr/>
        </p:nvSpPr>
        <p:spPr>
          <a:xfrm>
            <a:off x="6781800" y="4495800"/>
            <a:ext cx="152400" cy="15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5257800" y="4953000"/>
            <a:ext cx="152400" cy="15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6705600" y="3657600"/>
            <a:ext cx="152400" cy="15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3657600" y="4267200"/>
            <a:ext cx="152400" cy="15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3124200" y="4267200"/>
            <a:ext cx="152400" cy="15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2514600" y="4267200"/>
            <a:ext cx="152400" cy="15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2514600" y="6172200"/>
            <a:ext cx="152400" cy="15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7772400" y="4495800"/>
            <a:ext cx="152400" cy="15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7239000" y="3657600"/>
            <a:ext cx="152400" cy="1524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3" name="Google Shape;293;p15"/>
          <p:cNvSpPr txBox="1"/>
          <p:nvPr/>
        </p:nvSpPr>
        <p:spPr>
          <a:xfrm>
            <a:off x="2971800" y="3733800"/>
            <a:ext cx="83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PILOT DEVICE</a:t>
            </a:r>
            <a:endParaRPr/>
          </a:p>
        </p:txBody>
      </p:sp>
      <p:cxnSp>
        <p:nvCxnSpPr>
          <p:cNvPr id="294" name="Google Shape;294;p15"/>
          <p:cNvCxnSpPr/>
          <p:nvPr/>
        </p:nvCxnSpPr>
        <p:spPr>
          <a:xfrm>
            <a:off x="2590800" y="4419600"/>
            <a:ext cx="0" cy="1752600"/>
          </a:xfrm>
          <a:prstGeom prst="straightConnector1">
            <a:avLst/>
          </a:prstGeom>
          <a:noFill/>
          <a:ln cap="flat" cmpd="sng" w="19050">
            <a:solidFill>
              <a:srgbClr val="FFFF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95" name="Google Shape;295;p15"/>
          <p:cNvSpPr txBox="1"/>
          <p:nvPr/>
        </p:nvSpPr>
        <p:spPr>
          <a:xfrm>
            <a:off x="1676400" y="5105400"/>
            <a:ext cx="990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 OR DC</a:t>
            </a:r>
            <a:endParaRPr/>
          </a:p>
        </p:txBody>
      </p:sp>
      <p:sp>
        <p:nvSpPr>
          <p:cNvPr id="296" name="Google Shape;296;p15"/>
          <p:cNvSpPr txBox="1"/>
          <p:nvPr/>
        </p:nvSpPr>
        <p:spPr>
          <a:xfrm>
            <a:off x="6934200" y="3810000"/>
            <a:ext cx="6858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+V</a:t>
            </a:r>
            <a:r>
              <a:rPr b="1" baseline="-25000" i="0" lang="en-US" sz="1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</a:t>
            </a:r>
            <a:endParaRPr/>
          </a:p>
        </p:txBody>
      </p:sp>
      <p:sp>
        <p:nvSpPr>
          <p:cNvPr id="297" name="Google Shape;297;p15"/>
          <p:cNvSpPr txBox="1"/>
          <p:nvPr/>
        </p:nvSpPr>
        <p:spPr>
          <a:xfrm>
            <a:off x="7620000" y="4724400"/>
            <a:ext cx="6858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+V</a:t>
            </a:r>
            <a:r>
              <a:rPr b="1" baseline="-25000" i="0" lang="en-US" sz="12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</a:t>
            </a:r>
            <a:endParaRPr/>
          </a:p>
        </p:txBody>
      </p:sp>
      <p:sp>
        <p:nvSpPr>
          <p:cNvPr id="298" name="Google Shape;298;p15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Photoresistive Cell Application</a:t>
            </a:r>
            <a:endParaRPr/>
          </a:p>
        </p:txBody>
      </p:sp>
      <p:sp>
        <p:nvSpPr>
          <p:cNvPr id="299" name="Google Shape;299;p15"/>
          <p:cNvSpPr txBox="1"/>
          <p:nvPr/>
        </p:nvSpPr>
        <p:spPr>
          <a:xfrm>
            <a:off x="701675" y="1712912"/>
            <a:ext cx="81534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•"/>
            </a:pPr>
            <a:r>
              <a:rPr b="1" i="0" lang="en-US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Resistance is proportional to the light source applied.</a:t>
            </a:r>
            <a:endParaRPr/>
          </a:p>
          <a:p>
            <a:pPr indent="-12700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•"/>
            </a:pPr>
            <a:r>
              <a:rPr b="1" i="0" lang="en-US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 circuit below uses a photoresistive call to bias the base of a transistor. The output of this amplifier could be used to power a light (Street Light).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"/>
          <p:cNvSpPr txBox="1"/>
          <p:nvPr/>
        </p:nvSpPr>
        <p:spPr>
          <a:xfrm>
            <a:off x="304800" y="6172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305" name="Google Shape;305;p16"/>
          <p:cNvSpPr txBox="1"/>
          <p:nvPr>
            <p:ph type="title"/>
          </p:nvPr>
        </p:nvSpPr>
        <p:spPr>
          <a:xfrm>
            <a:off x="457200" y="292100"/>
            <a:ext cx="82296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Thermocouple</a:t>
            </a:r>
            <a:endParaRPr/>
          </a:p>
        </p:txBody>
      </p:sp>
      <p:sp>
        <p:nvSpPr>
          <p:cNvPr id="306" name="Google Shape;306;p16"/>
          <p:cNvSpPr txBox="1"/>
          <p:nvPr>
            <p:ph idx="1" type="body"/>
          </p:nvPr>
        </p:nvSpPr>
        <p:spPr>
          <a:xfrm>
            <a:off x="304800" y="1143000"/>
            <a:ext cx="381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Schematic symbol</a:t>
            </a:r>
            <a:endParaRPr/>
          </a:p>
        </p:txBody>
      </p:sp>
      <p:cxnSp>
        <p:nvCxnSpPr>
          <p:cNvPr id="307" name="Google Shape;307;p16"/>
          <p:cNvCxnSpPr/>
          <p:nvPr/>
        </p:nvCxnSpPr>
        <p:spPr>
          <a:xfrm>
            <a:off x="890587" y="2365375"/>
            <a:ext cx="5334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08" name="Google Shape;308;p16"/>
          <p:cNvCxnSpPr/>
          <p:nvPr/>
        </p:nvCxnSpPr>
        <p:spPr>
          <a:xfrm>
            <a:off x="1957387" y="2365375"/>
            <a:ext cx="5334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09" name="Google Shape;309;p16"/>
          <p:cNvCxnSpPr/>
          <p:nvPr/>
        </p:nvCxnSpPr>
        <p:spPr>
          <a:xfrm>
            <a:off x="1423987" y="2060575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10" name="Google Shape;310;p16"/>
          <p:cNvCxnSpPr/>
          <p:nvPr/>
        </p:nvCxnSpPr>
        <p:spPr>
          <a:xfrm>
            <a:off x="1957387" y="2060575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11" name="Google Shape;311;p16"/>
          <p:cNvCxnSpPr/>
          <p:nvPr/>
        </p:nvCxnSpPr>
        <p:spPr>
          <a:xfrm flipH="1" rot="10800000">
            <a:off x="1423987" y="1908175"/>
            <a:ext cx="228600" cy="152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12" name="Google Shape;312;p16"/>
          <p:cNvCxnSpPr/>
          <p:nvPr/>
        </p:nvCxnSpPr>
        <p:spPr>
          <a:xfrm rot="10800000">
            <a:off x="1728787" y="1908175"/>
            <a:ext cx="228600" cy="152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13" name="Google Shape;313;p16"/>
          <p:cNvSpPr/>
          <p:nvPr/>
        </p:nvSpPr>
        <p:spPr>
          <a:xfrm>
            <a:off x="1616075" y="1844675"/>
            <a:ext cx="152400" cy="12382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4" name="Google Shape;314;p16"/>
          <p:cNvSpPr txBox="1"/>
          <p:nvPr/>
        </p:nvSpPr>
        <p:spPr>
          <a:xfrm>
            <a:off x="2020887" y="1895475"/>
            <a:ext cx="4365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315" name="Google Shape;315;p16"/>
          <p:cNvSpPr txBox="1"/>
          <p:nvPr/>
        </p:nvSpPr>
        <p:spPr>
          <a:xfrm>
            <a:off x="979487" y="1822450"/>
            <a:ext cx="3794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_</a:t>
            </a:r>
            <a:endParaRPr/>
          </a:p>
        </p:txBody>
      </p:sp>
      <p:sp>
        <p:nvSpPr>
          <p:cNvPr id="316" name="Google Shape;316;p16"/>
          <p:cNvSpPr txBox="1"/>
          <p:nvPr/>
        </p:nvSpPr>
        <p:spPr>
          <a:xfrm>
            <a:off x="304800" y="2911475"/>
            <a:ext cx="4343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Description</a:t>
            </a:r>
            <a:endParaRPr/>
          </a:p>
        </p:txBody>
      </p:sp>
      <p:sp>
        <p:nvSpPr>
          <p:cNvPr id="317" name="Google Shape;317;p16"/>
          <p:cNvSpPr/>
          <p:nvPr/>
        </p:nvSpPr>
        <p:spPr>
          <a:xfrm>
            <a:off x="838200" y="3749675"/>
            <a:ext cx="4267200" cy="228600"/>
          </a:xfrm>
          <a:custGeom>
            <a:rect b="b" l="l" r="r" t="t"/>
            <a:pathLst>
              <a:path extrusionOk="0" h="384" w="2688">
                <a:moveTo>
                  <a:pt x="0" y="240"/>
                </a:moveTo>
                <a:cubicBezTo>
                  <a:pt x="104" y="120"/>
                  <a:pt x="208" y="0"/>
                  <a:pt x="288" y="0"/>
                </a:cubicBezTo>
                <a:cubicBezTo>
                  <a:pt x="368" y="0"/>
                  <a:pt x="408" y="176"/>
                  <a:pt x="480" y="240"/>
                </a:cubicBezTo>
                <a:cubicBezTo>
                  <a:pt x="552" y="304"/>
                  <a:pt x="656" y="384"/>
                  <a:pt x="720" y="384"/>
                </a:cubicBezTo>
                <a:cubicBezTo>
                  <a:pt x="784" y="384"/>
                  <a:pt x="792" y="296"/>
                  <a:pt x="864" y="240"/>
                </a:cubicBezTo>
                <a:cubicBezTo>
                  <a:pt x="936" y="184"/>
                  <a:pt x="1088" y="56"/>
                  <a:pt x="1152" y="48"/>
                </a:cubicBezTo>
                <a:cubicBezTo>
                  <a:pt x="1216" y="40"/>
                  <a:pt x="1192" y="144"/>
                  <a:pt x="1248" y="192"/>
                </a:cubicBezTo>
                <a:cubicBezTo>
                  <a:pt x="1304" y="240"/>
                  <a:pt x="1424" y="344"/>
                  <a:pt x="1488" y="336"/>
                </a:cubicBezTo>
                <a:cubicBezTo>
                  <a:pt x="1552" y="328"/>
                  <a:pt x="1584" y="192"/>
                  <a:pt x="1632" y="144"/>
                </a:cubicBezTo>
                <a:cubicBezTo>
                  <a:pt x="1680" y="96"/>
                  <a:pt x="1720" y="40"/>
                  <a:pt x="1776" y="48"/>
                </a:cubicBezTo>
                <a:cubicBezTo>
                  <a:pt x="1832" y="56"/>
                  <a:pt x="1912" y="152"/>
                  <a:pt x="1968" y="192"/>
                </a:cubicBezTo>
                <a:cubicBezTo>
                  <a:pt x="2024" y="232"/>
                  <a:pt x="2056" y="304"/>
                  <a:pt x="2112" y="288"/>
                </a:cubicBezTo>
                <a:cubicBezTo>
                  <a:pt x="2168" y="272"/>
                  <a:pt x="2232" y="120"/>
                  <a:pt x="2304" y="96"/>
                </a:cubicBezTo>
                <a:cubicBezTo>
                  <a:pt x="2376" y="72"/>
                  <a:pt x="2480" y="104"/>
                  <a:pt x="2544" y="144"/>
                </a:cubicBezTo>
                <a:cubicBezTo>
                  <a:pt x="2608" y="184"/>
                  <a:pt x="2664" y="304"/>
                  <a:pt x="2688" y="336"/>
                </a:cubicBezTo>
              </a:path>
            </a:pathLst>
          </a:custGeom>
          <a:noFill/>
          <a:ln cap="flat" cmpd="sng" w="38100">
            <a:solidFill>
              <a:srgbClr val="CC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8" name="Google Shape;318;p16"/>
          <p:cNvSpPr/>
          <p:nvPr/>
        </p:nvSpPr>
        <p:spPr>
          <a:xfrm>
            <a:off x="914400" y="3749675"/>
            <a:ext cx="4114800" cy="228600"/>
          </a:xfrm>
          <a:custGeom>
            <a:rect b="b" l="l" r="r" t="t"/>
            <a:pathLst>
              <a:path extrusionOk="0" h="416" w="2592">
                <a:moveTo>
                  <a:pt x="0" y="0"/>
                </a:moveTo>
                <a:cubicBezTo>
                  <a:pt x="68" y="124"/>
                  <a:pt x="136" y="248"/>
                  <a:pt x="192" y="288"/>
                </a:cubicBezTo>
                <a:cubicBezTo>
                  <a:pt x="248" y="328"/>
                  <a:pt x="288" y="264"/>
                  <a:pt x="336" y="240"/>
                </a:cubicBezTo>
                <a:cubicBezTo>
                  <a:pt x="384" y="216"/>
                  <a:pt x="448" y="176"/>
                  <a:pt x="480" y="144"/>
                </a:cubicBezTo>
                <a:cubicBezTo>
                  <a:pt x="512" y="112"/>
                  <a:pt x="512" y="64"/>
                  <a:pt x="528" y="48"/>
                </a:cubicBezTo>
                <a:cubicBezTo>
                  <a:pt x="544" y="32"/>
                  <a:pt x="520" y="24"/>
                  <a:pt x="576" y="48"/>
                </a:cubicBezTo>
                <a:cubicBezTo>
                  <a:pt x="632" y="72"/>
                  <a:pt x="800" y="144"/>
                  <a:pt x="864" y="192"/>
                </a:cubicBezTo>
                <a:cubicBezTo>
                  <a:pt x="928" y="240"/>
                  <a:pt x="912" y="304"/>
                  <a:pt x="960" y="336"/>
                </a:cubicBezTo>
                <a:cubicBezTo>
                  <a:pt x="1008" y="368"/>
                  <a:pt x="1080" y="416"/>
                  <a:pt x="1152" y="384"/>
                </a:cubicBezTo>
                <a:cubicBezTo>
                  <a:pt x="1224" y="352"/>
                  <a:pt x="1312" y="152"/>
                  <a:pt x="1392" y="144"/>
                </a:cubicBezTo>
                <a:cubicBezTo>
                  <a:pt x="1472" y="136"/>
                  <a:pt x="1536" y="344"/>
                  <a:pt x="1632" y="336"/>
                </a:cubicBezTo>
                <a:cubicBezTo>
                  <a:pt x="1728" y="328"/>
                  <a:pt x="1856" y="96"/>
                  <a:pt x="1968" y="96"/>
                </a:cubicBezTo>
                <a:cubicBezTo>
                  <a:pt x="2080" y="96"/>
                  <a:pt x="2200" y="344"/>
                  <a:pt x="2304" y="336"/>
                </a:cubicBezTo>
                <a:cubicBezTo>
                  <a:pt x="2408" y="328"/>
                  <a:pt x="2544" y="96"/>
                  <a:pt x="2592" y="48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9" name="Google Shape;319;p16"/>
          <p:cNvSpPr txBox="1"/>
          <p:nvPr/>
        </p:nvSpPr>
        <p:spPr>
          <a:xfrm>
            <a:off x="3352800" y="4054475"/>
            <a:ext cx="17795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CC6600"/>
                </a:solidFill>
                <a:latin typeface="Tahoma"/>
                <a:ea typeface="Tahoma"/>
                <a:cs typeface="Tahoma"/>
                <a:sym typeface="Tahoma"/>
              </a:rPr>
              <a:t>Copper Wire</a:t>
            </a:r>
            <a:endParaRPr/>
          </a:p>
        </p:txBody>
      </p:sp>
      <p:sp>
        <p:nvSpPr>
          <p:cNvPr id="320" name="Google Shape;320;p16"/>
          <p:cNvSpPr txBox="1"/>
          <p:nvPr/>
        </p:nvSpPr>
        <p:spPr>
          <a:xfrm>
            <a:off x="3581400" y="3275012"/>
            <a:ext cx="14192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Iron Wire</a:t>
            </a:r>
            <a:endParaRPr/>
          </a:p>
        </p:txBody>
      </p:sp>
      <p:sp>
        <p:nvSpPr>
          <p:cNvPr id="321" name="Google Shape;321;p16"/>
          <p:cNvSpPr txBox="1"/>
          <p:nvPr/>
        </p:nvSpPr>
        <p:spPr>
          <a:xfrm>
            <a:off x="1752600" y="4359275"/>
            <a:ext cx="76200" cy="762000"/>
          </a:xfrm>
          <a:prstGeom prst="rect">
            <a:avLst/>
          </a:prstGeom>
          <a:solidFill>
            <a:srgbClr val="CC66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2" name="Google Shape;322;p16"/>
          <p:cNvSpPr txBox="1"/>
          <p:nvPr/>
        </p:nvSpPr>
        <p:spPr>
          <a:xfrm>
            <a:off x="1365250" y="5121275"/>
            <a:ext cx="11303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Match</a:t>
            </a:r>
            <a:endParaRPr/>
          </a:p>
        </p:txBody>
      </p:sp>
      <p:sp>
        <p:nvSpPr>
          <p:cNvPr id="323" name="Google Shape;323;p16"/>
          <p:cNvSpPr/>
          <p:nvPr/>
        </p:nvSpPr>
        <p:spPr>
          <a:xfrm>
            <a:off x="1714500" y="3476625"/>
            <a:ext cx="219075" cy="949325"/>
          </a:xfrm>
          <a:prstGeom prst="irregularSeal2">
            <a:avLst/>
          </a:prstGeom>
          <a:solidFill>
            <a:srgbClr val="FFFF00"/>
          </a:solidFill>
          <a:ln cap="flat" cmpd="sng" w="19050">
            <a:solidFill>
              <a:srgbClr val="FF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4" name="Google Shape;324;p16"/>
          <p:cNvSpPr txBox="1"/>
          <p:nvPr/>
        </p:nvSpPr>
        <p:spPr>
          <a:xfrm>
            <a:off x="5638800" y="2682875"/>
            <a:ext cx="1143000" cy="15240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5" name="Google Shape;325;p16"/>
          <p:cNvSpPr txBox="1"/>
          <p:nvPr/>
        </p:nvSpPr>
        <p:spPr>
          <a:xfrm>
            <a:off x="5791200" y="2835275"/>
            <a:ext cx="838200" cy="6096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26" name="Google Shape;326;p16"/>
          <p:cNvCxnSpPr/>
          <p:nvPr/>
        </p:nvCxnSpPr>
        <p:spPr>
          <a:xfrm rot="10800000">
            <a:off x="6172200" y="2911475"/>
            <a:ext cx="0" cy="381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27" name="Google Shape;327;p16"/>
          <p:cNvSpPr/>
          <p:nvPr/>
        </p:nvSpPr>
        <p:spPr>
          <a:xfrm>
            <a:off x="6324600" y="3902075"/>
            <a:ext cx="152400" cy="1524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5791200" y="3902075"/>
            <a:ext cx="152400" cy="1524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7010400" y="3292475"/>
            <a:ext cx="193357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</a:pPr>
            <a:r>
              <a:rPr b="1" i="0" lang="en-US" sz="1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Galvanometer: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</a:pPr>
            <a:r>
              <a:rPr b="1" i="0" lang="en-US" sz="1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Measures very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Tahoma"/>
              <a:buNone/>
            </a:pPr>
            <a:r>
              <a:rPr b="1" i="0" lang="en-US" sz="1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Small currents.</a:t>
            </a:r>
            <a:endParaRPr/>
          </a:p>
        </p:txBody>
      </p:sp>
      <p:sp>
        <p:nvSpPr>
          <p:cNvPr id="330" name="Google Shape;330;p16"/>
          <p:cNvSpPr txBox="1"/>
          <p:nvPr/>
        </p:nvSpPr>
        <p:spPr>
          <a:xfrm>
            <a:off x="762000" y="3673475"/>
            <a:ext cx="4419600" cy="381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2355850" y="4449762"/>
            <a:ext cx="23907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Thermocouple</a:t>
            </a:r>
            <a:endParaRPr/>
          </a:p>
        </p:txBody>
      </p:sp>
      <p:sp>
        <p:nvSpPr>
          <p:cNvPr id="332" name="Google Shape;332;p16"/>
          <p:cNvSpPr txBox="1"/>
          <p:nvPr/>
        </p:nvSpPr>
        <p:spPr>
          <a:xfrm>
            <a:off x="2317750" y="5675312"/>
            <a:ext cx="59055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Thermocouple + Galvanometer = Pyrometer</a:t>
            </a:r>
            <a:endParaRPr/>
          </a:p>
        </p:txBody>
      </p:sp>
      <p:sp>
        <p:nvSpPr>
          <p:cNvPr id="333" name="Google Shape;333;p16"/>
          <p:cNvSpPr txBox="1"/>
          <p:nvPr/>
        </p:nvSpPr>
        <p:spPr>
          <a:xfrm>
            <a:off x="2622550" y="6132512"/>
            <a:ext cx="51085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Group of thermocouples = Thermopile</a:t>
            </a:r>
            <a:endParaRPr/>
          </a:p>
        </p:txBody>
      </p:sp>
      <p:sp>
        <p:nvSpPr>
          <p:cNvPr id="334" name="Google Shape;334;p16"/>
          <p:cNvSpPr/>
          <p:nvPr/>
        </p:nvSpPr>
        <p:spPr>
          <a:xfrm>
            <a:off x="5067300" y="3889375"/>
            <a:ext cx="800100" cy="330200"/>
          </a:xfrm>
          <a:custGeom>
            <a:rect b="b" l="l" r="r" t="t"/>
            <a:pathLst>
              <a:path extrusionOk="0" h="208" w="504">
                <a:moveTo>
                  <a:pt x="504" y="56"/>
                </a:moveTo>
                <a:cubicBezTo>
                  <a:pt x="412" y="124"/>
                  <a:pt x="320" y="192"/>
                  <a:pt x="264" y="200"/>
                </a:cubicBezTo>
                <a:cubicBezTo>
                  <a:pt x="208" y="208"/>
                  <a:pt x="208" y="136"/>
                  <a:pt x="168" y="104"/>
                </a:cubicBezTo>
                <a:cubicBezTo>
                  <a:pt x="128" y="72"/>
                  <a:pt x="48" y="16"/>
                  <a:pt x="24" y="8"/>
                </a:cubicBezTo>
                <a:cubicBezTo>
                  <a:pt x="0" y="0"/>
                  <a:pt x="24" y="48"/>
                  <a:pt x="24" y="56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5" name="Google Shape;335;p16"/>
          <p:cNvSpPr/>
          <p:nvPr/>
        </p:nvSpPr>
        <p:spPr>
          <a:xfrm>
            <a:off x="5029200" y="3673475"/>
            <a:ext cx="1371600" cy="304800"/>
          </a:xfrm>
          <a:custGeom>
            <a:rect b="b" l="l" r="r" t="t"/>
            <a:pathLst>
              <a:path extrusionOk="0" h="192" w="864">
                <a:moveTo>
                  <a:pt x="864" y="192"/>
                </a:moveTo>
                <a:cubicBezTo>
                  <a:pt x="776" y="136"/>
                  <a:pt x="688" y="80"/>
                  <a:pt x="624" y="48"/>
                </a:cubicBezTo>
                <a:cubicBezTo>
                  <a:pt x="560" y="16"/>
                  <a:pt x="512" y="0"/>
                  <a:pt x="480" y="0"/>
                </a:cubicBezTo>
                <a:cubicBezTo>
                  <a:pt x="448" y="0"/>
                  <a:pt x="464" y="40"/>
                  <a:pt x="432" y="48"/>
                </a:cubicBezTo>
                <a:cubicBezTo>
                  <a:pt x="400" y="56"/>
                  <a:pt x="336" y="48"/>
                  <a:pt x="288" y="48"/>
                </a:cubicBezTo>
                <a:cubicBezTo>
                  <a:pt x="240" y="48"/>
                  <a:pt x="184" y="48"/>
                  <a:pt x="144" y="48"/>
                </a:cubicBezTo>
                <a:cubicBezTo>
                  <a:pt x="104" y="48"/>
                  <a:pt x="72" y="48"/>
                  <a:pt x="48" y="48"/>
                </a:cubicBezTo>
                <a:cubicBezTo>
                  <a:pt x="24" y="48"/>
                  <a:pt x="8" y="48"/>
                  <a:pt x="0" y="48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6" name="Google Shape;336;p16"/>
          <p:cNvSpPr/>
          <p:nvPr/>
        </p:nvSpPr>
        <p:spPr>
          <a:xfrm>
            <a:off x="5029200" y="3705225"/>
            <a:ext cx="76200" cy="76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7" name="Google Shape;337;p16"/>
          <p:cNvSpPr/>
          <p:nvPr/>
        </p:nvSpPr>
        <p:spPr>
          <a:xfrm>
            <a:off x="5037137" y="3910012"/>
            <a:ext cx="76200" cy="762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/>
          <p:nvPr/>
        </p:nvSpPr>
        <p:spPr>
          <a:xfrm>
            <a:off x="4425950" y="6240462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343" name="Google Shape;343;p17"/>
          <p:cNvSpPr txBox="1"/>
          <p:nvPr>
            <p:ph type="title"/>
          </p:nvPr>
        </p:nvSpPr>
        <p:spPr>
          <a:xfrm>
            <a:off x="796925" y="292100"/>
            <a:ext cx="8229600" cy="1055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Piezoelectric Effect</a:t>
            </a:r>
            <a:endParaRPr/>
          </a:p>
        </p:txBody>
      </p:sp>
      <p:sp>
        <p:nvSpPr>
          <p:cNvPr id="344" name="Google Shape;344;p17"/>
          <p:cNvSpPr txBox="1"/>
          <p:nvPr>
            <p:ph idx="1" type="body"/>
          </p:nvPr>
        </p:nvSpPr>
        <p:spPr>
          <a:xfrm>
            <a:off x="796925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Definition: The property of some crystals (i.e. Quartz) that when a pressure is exerted on one axis, a proportional voltage is present on the other axis.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Physical Description:</a:t>
            </a:r>
            <a:endParaRPr/>
          </a:p>
        </p:txBody>
      </p:sp>
      <p:grpSp>
        <p:nvGrpSpPr>
          <p:cNvPr id="345" name="Google Shape;345;p17"/>
          <p:cNvGrpSpPr/>
          <p:nvPr/>
        </p:nvGrpSpPr>
        <p:grpSpPr>
          <a:xfrm>
            <a:off x="1406525" y="3886200"/>
            <a:ext cx="1295400" cy="1600200"/>
            <a:chOff x="672" y="2448"/>
            <a:chExt cx="576" cy="384"/>
          </a:xfrm>
        </p:grpSpPr>
        <p:sp>
          <p:nvSpPr>
            <p:cNvPr id="346" name="Google Shape;346;p17"/>
            <p:cNvSpPr/>
            <p:nvPr/>
          </p:nvSpPr>
          <p:spPr>
            <a:xfrm>
              <a:off x="672" y="2448"/>
              <a:ext cx="96" cy="384"/>
            </a:xfrm>
            <a:custGeom>
              <a:rect b="b" l="l" r="r" t="t"/>
              <a:pathLst>
                <a:path extrusionOk="0" h="384" w="96">
                  <a:moveTo>
                    <a:pt x="0" y="0"/>
                  </a:moveTo>
                  <a:cubicBezTo>
                    <a:pt x="48" y="64"/>
                    <a:pt x="96" y="128"/>
                    <a:pt x="96" y="192"/>
                  </a:cubicBezTo>
                  <a:cubicBezTo>
                    <a:pt x="96" y="256"/>
                    <a:pt x="16" y="352"/>
                    <a:pt x="0" y="384"/>
                  </a:cubicBez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768" y="2448"/>
              <a:ext cx="96" cy="384"/>
            </a:xfrm>
            <a:custGeom>
              <a:rect b="b" l="l" r="r" t="t"/>
              <a:pathLst>
                <a:path extrusionOk="0" h="384" w="96">
                  <a:moveTo>
                    <a:pt x="0" y="0"/>
                  </a:moveTo>
                  <a:cubicBezTo>
                    <a:pt x="48" y="64"/>
                    <a:pt x="96" y="128"/>
                    <a:pt x="96" y="192"/>
                  </a:cubicBezTo>
                  <a:cubicBezTo>
                    <a:pt x="96" y="256"/>
                    <a:pt x="16" y="352"/>
                    <a:pt x="0" y="384"/>
                  </a:cubicBez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864" y="2448"/>
              <a:ext cx="96" cy="384"/>
            </a:xfrm>
            <a:custGeom>
              <a:rect b="b" l="l" r="r" t="t"/>
              <a:pathLst>
                <a:path extrusionOk="0" h="384" w="96">
                  <a:moveTo>
                    <a:pt x="0" y="0"/>
                  </a:moveTo>
                  <a:cubicBezTo>
                    <a:pt x="48" y="64"/>
                    <a:pt x="96" y="128"/>
                    <a:pt x="96" y="192"/>
                  </a:cubicBezTo>
                  <a:cubicBezTo>
                    <a:pt x="96" y="256"/>
                    <a:pt x="16" y="352"/>
                    <a:pt x="0" y="384"/>
                  </a:cubicBez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960" y="2448"/>
              <a:ext cx="96" cy="384"/>
            </a:xfrm>
            <a:custGeom>
              <a:rect b="b" l="l" r="r" t="t"/>
              <a:pathLst>
                <a:path extrusionOk="0" h="384" w="96">
                  <a:moveTo>
                    <a:pt x="0" y="0"/>
                  </a:moveTo>
                  <a:cubicBezTo>
                    <a:pt x="48" y="64"/>
                    <a:pt x="96" y="128"/>
                    <a:pt x="96" y="192"/>
                  </a:cubicBezTo>
                  <a:cubicBezTo>
                    <a:pt x="96" y="256"/>
                    <a:pt x="16" y="352"/>
                    <a:pt x="0" y="384"/>
                  </a:cubicBez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1152" y="2448"/>
              <a:ext cx="96" cy="384"/>
            </a:xfrm>
            <a:custGeom>
              <a:rect b="b" l="l" r="r" t="t"/>
              <a:pathLst>
                <a:path extrusionOk="0" h="384" w="96">
                  <a:moveTo>
                    <a:pt x="0" y="0"/>
                  </a:moveTo>
                  <a:cubicBezTo>
                    <a:pt x="48" y="64"/>
                    <a:pt x="96" y="128"/>
                    <a:pt x="96" y="192"/>
                  </a:cubicBezTo>
                  <a:cubicBezTo>
                    <a:pt x="96" y="256"/>
                    <a:pt x="16" y="352"/>
                    <a:pt x="0" y="384"/>
                  </a:cubicBez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1056" y="2448"/>
              <a:ext cx="96" cy="384"/>
            </a:xfrm>
            <a:custGeom>
              <a:rect b="b" l="l" r="r" t="t"/>
              <a:pathLst>
                <a:path extrusionOk="0" h="384" w="96">
                  <a:moveTo>
                    <a:pt x="0" y="0"/>
                  </a:moveTo>
                  <a:cubicBezTo>
                    <a:pt x="48" y="64"/>
                    <a:pt x="96" y="128"/>
                    <a:pt x="96" y="192"/>
                  </a:cubicBezTo>
                  <a:cubicBezTo>
                    <a:pt x="96" y="256"/>
                    <a:pt x="16" y="352"/>
                    <a:pt x="0" y="384"/>
                  </a:cubicBez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52" name="Google Shape;352;p17"/>
          <p:cNvSpPr txBox="1"/>
          <p:nvPr/>
        </p:nvSpPr>
        <p:spPr>
          <a:xfrm>
            <a:off x="1177925" y="5653087"/>
            <a:ext cx="188436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Sound waves</a:t>
            </a:r>
            <a:endParaRPr/>
          </a:p>
        </p:txBody>
      </p:sp>
      <p:grpSp>
        <p:nvGrpSpPr>
          <p:cNvPr id="353" name="Google Shape;353;p17"/>
          <p:cNvGrpSpPr/>
          <p:nvPr/>
        </p:nvGrpSpPr>
        <p:grpSpPr>
          <a:xfrm>
            <a:off x="3082925" y="3810000"/>
            <a:ext cx="609600" cy="1828800"/>
            <a:chOff x="2016" y="2544"/>
            <a:chExt cx="384" cy="1152"/>
          </a:xfrm>
        </p:grpSpPr>
        <p:sp>
          <p:nvSpPr>
            <p:cNvPr id="354" name="Google Shape;354;p17"/>
            <p:cNvSpPr/>
            <p:nvPr/>
          </p:nvSpPr>
          <p:spPr>
            <a:xfrm>
              <a:off x="2016" y="2544"/>
              <a:ext cx="384" cy="576"/>
            </a:xfrm>
            <a:prstGeom prst="triangle">
              <a:avLst>
                <a:gd fmla="val 50000" name="adj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 rot="10800000">
              <a:off x="2016" y="3120"/>
              <a:ext cx="384" cy="576"/>
            </a:xfrm>
            <a:prstGeom prst="triangle">
              <a:avLst>
                <a:gd fmla="val 50000" name="adj"/>
              </a:avLst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56" name="Google Shape;356;p17"/>
          <p:cNvSpPr txBox="1"/>
          <p:nvPr/>
        </p:nvSpPr>
        <p:spPr>
          <a:xfrm>
            <a:off x="2962275" y="5562600"/>
            <a:ext cx="10826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Quartz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Crystal</a:t>
            </a:r>
            <a:endParaRPr/>
          </a:p>
        </p:txBody>
      </p:sp>
      <p:cxnSp>
        <p:nvCxnSpPr>
          <p:cNvPr id="357" name="Google Shape;357;p17"/>
          <p:cNvCxnSpPr/>
          <p:nvPr/>
        </p:nvCxnSpPr>
        <p:spPr>
          <a:xfrm>
            <a:off x="1406525" y="4419600"/>
            <a:ext cx="16002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58" name="Google Shape;358;p17"/>
          <p:cNvSpPr txBox="1"/>
          <p:nvPr/>
        </p:nvSpPr>
        <p:spPr>
          <a:xfrm>
            <a:off x="1628775" y="4419600"/>
            <a:ext cx="12985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pressure</a:t>
            </a:r>
            <a:endParaRPr/>
          </a:p>
        </p:txBody>
      </p:sp>
      <p:sp>
        <p:nvSpPr>
          <p:cNvPr id="359" name="Google Shape;359;p17"/>
          <p:cNvSpPr txBox="1"/>
          <p:nvPr/>
        </p:nvSpPr>
        <p:spPr>
          <a:xfrm>
            <a:off x="3762375" y="4433887"/>
            <a:ext cx="1360487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electrical</a:t>
            </a:r>
            <a:br>
              <a:rPr b="1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waves</a:t>
            </a:r>
            <a:endParaRPr/>
          </a:p>
        </p:txBody>
      </p:sp>
      <p:cxnSp>
        <p:nvCxnSpPr>
          <p:cNvPr id="360" name="Google Shape;360;p17"/>
          <p:cNvCxnSpPr/>
          <p:nvPr/>
        </p:nvCxnSpPr>
        <p:spPr>
          <a:xfrm>
            <a:off x="3844925" y="4419600"/>
            <a:ext cx="10668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61" name="Google Shape;361;p17"/>
          <p:cNvSpPr txBox="1"/>
          <p:nvPr/>
        </p:nvSpPr>
        <p:spPr>
          <a:xfrm>
            <a:off x="4905375" y="5119687"/>
            <a:ext cx="4476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e-</a:t>
            </a:r>
            <a:endParaRPr/>
          </a:p>
        </p:txBody>
      </p:sp>
      <p:grpSp>
        <p:nvGrpSpPr>
          <p:cNvPr id="362" name="Google Shape;362;p17"/>
          <p:cNvGrpSpPr/>
          <p:nvPr/>
        </p:nvGrpSpPr>
        <p:grpSpPr>
          <a:xfrm>
            <a:off x="5292725" y="3962400"/>
            <a:ext cx="1981200" cy="1219200"/>
            <a:chOff x="3120" y="2496"/>
            <a:chExt cx="1248" cy="768"/>
          </a:xfrm>
        </p:grpSpPr>
        <p:cxnSp>
          <p:nvCxnSpPr>
            <p:cNvPr id="363" name="Google Shape;363;p17"/>
            <p:cNvCxnSpPr/>
            <p:nvPr/>
          </p:nvCxnSpPr>
          <p:spPr>
            <a:xfrm>
              <a:off x="3216" y="2592"/>
              <a:ext cx="0" cy="624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64" name="Google Shape;364;p17"/>
            <p:cNvCxnSpPr/>
            <p:nvPr/>
          </p:nvCxnSpPr>
          <p:spPr>
            <a:xfrm>
              <a:off x="3120" y="2880"/>
              <a:ext cx="1248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65" name="Google Shape;365;p17"/>
            <p:cNvSpPr/>
            <p:nvPr/>
          </p:nvSpPr>
          <p:spPr>
            <a:xfrm>
              <a:off x="3216" y="2496"/>
              <a:ext cx="480" cy="384"/>
            </a:xfrm>
            <a:custGeom>
              <a:rect b="b" l="l" r="r" t="t"/>
              <a:pathLst>
                <a:path extrusionOk="0" h="384" w="480">
                  <a:moveTo>
                    <a:pt x="0" y="384"/>
                  </a:moveTo>
                  <a:cubicBezTo>
                    <a:pt x="68" y="240"/>
                    <a:pt x="136" y="96"/>
                    <a:pt x="192" y="48"/>
                  </a:cubicBezTo>
                  <a:cubicBezTo>
                    <a:pt x="248" y="0"/>
                    <a:pt x="288" y="40"/>
                    <a:pt x="336" y="96"/>
                  </a:cubicBezTo>
                  <a:cubicBezTo>
                    <a:pt x="384" y="152"/>
                    <a:pt x="456" y="336"/>
                    <a:pt x="480" y="384"/>
                  </a:cubicBez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 rot="10800000">
              <a:off x="3696" y="2880"/>
              <a:ext cx="480" cy="384"/>
            </a:xfrm>
            <a:custGeom>
              <a:rect b="b" l="l" r="r" t="t"/>
              <a:pathLst>
                <a:path extrusionOk="0" h="384" w="480">
                  <a:moveTo>
                    <a:pt x="0" y="384"/>
                  </a:moveTo>
                  <a:cubicBezTo>
                    <a:pt x="68" y="240"/>
                    <a:pt x="136" y="96"/>
                    <a:pt x="192" y="48"/>
                  </a:cubicBezTo>
                  <a:cubicBezTo>
                    <a:pt x="248" y="0"/>
                    <a:pt x="288" y="40"/>
                    <a:pt x="336" y="96"/>
                  </a:cubicBezTo>
                  <a:cubicBezTo>
                    <a:pt x="384" y="152"/>
                    <a:pt x="456" y="336"/>
                    <a:pt x="480" y="384"/>
                  </a:cubicBez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367" name="Google Shape;367;p17"/>
          <p:cNvCxnSpPr/>
          <p:nvPr/>
        </p:nvCxnSpPr>
        <p:spPr>
          <a:xfrm>
            <a:off x="3484562" y="5334000"/>
            <a:ext cx="1350962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68" name="Google Shape;368;p17"/>
          <p:cNvSpPr/>
          <p:nvPr/>
        </p:nvSpPr>
        <p:spPr>
          <a:xfrm>
            <a:off x="4835525" y="5294312"/>
            <a:ext cx="76200" cy="762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9" name="Google Shape;369;p17"/>
          <p:cNvSpPr txBox="1"/>
          <p:nvPr/>
        </p:nvSpPr>
        <p:spPr>
          <a:xfrm>
            <a:off x="4816475" y="5638800"/>
            <a:ext cx="10826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Output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"/>
          <p:cNvSpPr txBox="1"/>
          <p:nvPr/>
        </p:nvSpPr>
        <p:spPr>
          <a:xfrm>
            <a:off x="3571875" y="3246437"/>
            <a:ext cx="2000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Charged Bodies</a:t>
            </a: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375" name="Google Shape;375;p20"/>
          <p:cNvSpPr txBox="1"/>
          <p:nvPr/>
        </p:nvSpPr>
        <p:spPr>
          <a:xfrm>
            <a:off x="3571875" y="3246437"/>
            <a:ext cx="2000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Charged Bodies</a:t>
            </a: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376" name="Google Shape;376;p20"/>
          <p:cNvSpPr txBox="1"/>
          <p:nvPr/>
        </p:nvSpPr>
        <p:spPr>
          <a:xfrm>
            <a:off x="3571875" y="3246437"/>
            <a:ext cx="20002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Charged Bodies</a:t>
            </a: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descr="1-20" id="377" name="Google Shape;3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743200"/>
            <a:ext cx="7010400" cy="359251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0"/>
          <p:cNvSpPr txBox="1"/>
          <p:nvPr/>
        </p:nvSpPr>
        <p:spPr>
          <a:xfrm>
            <a:off x="2743200" y="1447800"/>
            <a:ext cx="35623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Voltage Produced by Pressure</a:t>
            </a: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PROSES KIMIAWI</a:t>
            </a:r>
            <a:endParaRPr/>
          </a:p>
        </p:txBody>
      </p:sp>
      <p:sp>
        <p:nvSpPr>
          <p:cNvPr id="384" name="Google Shape;384;p21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t/>
            </a:r>
            <a:endParaRPr b="0" i="0" sz="3200" u="none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b="0" i="0" lang="en-US" sz="32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TERBENTUKNYA  LISTRIK  KARENA PERCAMPURAN/REAKSI KIMIA ANTARA BEBERAPA JENIS UNSUR KIMIA HINGGA DAPAT MENGHASILKAN ENERGI LISTRIK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PROSES KIMIAWI</a:t>
            </a:r>
            <a:endParaRPr/>
          </a:p>
        </p:txBody>
      </p:sp>
      <p:graphicFrame>
        <p:nvGraphicFramePr>
          <p:cNvPr id="390" name="Google Shape;390;p22"/>
          <p:cNvGraphicFramePr/>
          <p:nvPr/>
        </p:nvGraphicFramePr>
        <p:xfrm>
          <a:off x="1547812" y="2060575"/>
          <a:ext cx="6472237" cy="4114800"/>
        </p:xfrm>
        <a:graphic>
          <a:graphicData uri="http://schemas.openxmlformats.org/presentationml/2006/ole">
            <mc:AlternateContent>
              <mc:Choice Requires="v">
                <p:oleObj r:id="rId4" imgH="4114800" imgW="6472237" progId="Paint.Picture" spid="_x0000_s1">
                  <p:embed/>
                </p:oleObj>
              </mc:Choice>
              <mc:Fallback>
                <p:oleObj r:id="rId5" imgH="4114800" imgW="6472237" progId="Paint.Picture">
                  <p:embed/>
                  <p:pic>
                    <p:nvPicPr>
                      <p:cNvPr id="390" name="Google Shape;390;p22"/>
                      <p:cNvPicPr preferRelativeResize="0"/>
                      <p:nvPr>
                        <p:ph idx="1" type="body"/>
                      </p:nvPr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547812" y="2060575"/>
                        <a:ext cx="647223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1"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905000"/>
            <a:ext cx="8001000" cy="437356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3733800" y="9906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ATOMS</a:t>
            </a:r>
            <a:r>
              <a:rPr b="0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69999">
              <a:srgbClr val="A65528"/>
            </a:gs>
            <a:gs pos="100000">
              <a:srgbClr val="663012"/>
            </a:gs>
          </a:gsLst>
          <a:lin ang="5400000" scaled="0"/>
        </a:gra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/>
          <p:nvPr>
            <p:ph type="title"/>
          </p:nvPr>
        </p:nvSpPr>
        <p:spPr>
          <a:xfrm>
            <a:off x="409575" y="179387"/>
            <a:ext cx="8229600" cy="1241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ahoma"/>
              <a:buNone/>
            </a:pPr>
            <a:r>
              <a:rPr b="1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Voltage Produced by Chemical Action</a:t>
            </a:r>
            <a:r>
              <a:rPr b="0" i="0" lang="en-US" sz="28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pic>
        <p:nvPicPr>
          <p:cNvPr descr="1-23" id="396" name="Google Shape;3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676400"/>
            <a:ext cx="4876800" cy="485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29FF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02" name="Google Shape;402;p24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Sources of Electricity</a:t>
            </a:r>
            <a:endParaRPr/>
          </a:p>
        </p:txBody>
      </p:sp>
      <p:pic>
        <p:nvPicPr>
          <p:cNvPr descr="batteryoverall" id="403" name="Google Shape;40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427162"/>
            <a:ext cx="6629400" cy="497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29FF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09" name="Google Shape;409;p25"/>
          <p:cNvSpPr txBox="1"/>
          <p:nvPr/>
        </p:nvSpPr>
        <p:spPr>
          <a:xfrm>
            <a:off x="685800" y="4572000"/>
            <a:ext cx="3810000" cy="1524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0" name="Google Shape;410;p25"/>
          <p:cNvSpPr txBox="1"/>
          <p:nvPr>
            <p:ph type="title"/>
          </p:nvPr>
        </p:nvSpPr>
        <p:spPr>
          <a:xfrm>
            <a:off x="457200" y="292100"/>
            <a:ext cx="8229600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Zinc Carbon Battery Cell</a:t>
            </a:r>
            <a:endParaRPr/>
          </a:p>
        </p:txBody>
      </p:sp>
      <p:sp>
        <p:nvSpPr>
          <p:cNvPr id="411" name="Google Shape;411;p25"/>
          <p:cNvSpPr txBox="1"/>
          <p:nvPr>
            <p:ph idx="1" type="body"/>
          </p:nvPr>
        </p:nvSpPr>
        <p:spPr>
          <a:xfrm>
            <a:off x="555625" y="1347787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Zn + H</a:t>
            </a:r>
            <a:r>
              <a:rPr b="0" baseline="-2500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SO</a:t>
            </a:r>
            <a:r>
              <a:rPr b="0" baseline="-2500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+ H</a:t>
            </a:r>
            <a:r>
              <a:rPr b="0" baseline="-2500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       ZnSO</a:t>
            </a:r>
            <a:r>
              <a:rPr b="0" baseline="-2500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+ H</a:t>
            </a:r>
            <a:r>
              <a:rPr b="0" baseline="-2500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 + H</a:t>
            </a:r>
            <a:r>
              <a:rPr b="0" baseline="-2500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b="0" i="0" sz="24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* plate + electrolyte + water      sulfated - plate + water + hydrogen gas.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* End of Life due to H</a:t>
            </a:r>
            <a:r>
              <a:rPr b="0" baseline="-2500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blanketing around carbon rod.</a:t>
            </a:r>
            <a:endParaRPr/>
          </a:p>
        </p:txBody>
      </p:sp>
      <p:cxnSp>
        <p:nvCxnSpPr>
          <p:cNvPr id="412" name="Google Shape;412;p25"/>
          <p:cNvCxnSpPr/>
          <p:nvPr/>
        </p:nvCxnSpPr>
        <p:spPr>
          <a:xfrm>
            <a:off x="3586162" y="1639887"/>
            <a:ext cx="457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13" name="Google Shape;413;p25"/>
          <p:cNvCxnSpPr/>
          <p:nvPr/>
        </p:nvCxnSpPr>
        <p:spPr>
          <a:xfrm>
            <a:off x="4608512" y="2078037"/>
            <a:ext cx="457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14" name="Google Shape;414;p25"/>
          <p:cNvSpPr txBox="1"/>
          <p:nvPr/>
        </p:nvSpPr>
        <p:spPr>
          <a:xfrm>
            <a:off x="685800" y="3886200"/>
            <a:ext cx="3810000" cy="22098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25"/>
          <p:cNvSpPr txBox="1"/>
          <p:nvPr/>
        </p:nvSpPr>
        <p:spPr>
          <a:xfrm>
            <a:off x="1143000" y="3581400"/>
            <a:ext cx="304800" cy="25146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6" name="Google Shape;416;p25"/>
          <p:cNvSpPr txBox="1"/>
          <p:nvPr/>
        </p:nvSpPr>
        <p:spPr>
          <a:xfrm>
            <a:off x="1981200" y="3581400"/>
            <a:ext cx="304800" cy="2514600"/>
          </a:xfrm>
          <a:prstGeom prst="rect">
            <a:avLst/>
          </a:prstGeom>
          <a:solidFill>
            <a:schemeClr val="hlink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7" name="Google Shape;417;p25"/>
          <p:cNvSpPr txBox="1"/>
          <p:nvPr/>
        </p:nvSpPr>
        <p:spPr>
          <a:xfrm>
            <a:off x="2590800" y="5105400"/>
            <a:ext cx="18002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/>
              <a:buNone/>
            </a:pPr>
            <a:r>
              <a:rPr b="0" i="0" lang="en-US" sz="2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H2SO4 + H2O</a:t>
            </a:r>
            <a:endParaRPr/>
          </a:p>
        </p:txBody>
      </p:sp>
      <p:sp>
        <p:nvSpPr>
          <p:cNvPr id="418" name="Google Shape;418;p25"/>
          <p:cNvSpPr txBox="1"/>
          <p:nvPr/>
        </p:nvSpPr>
        <p:spPr>
          <a:xfrm>
            <a:off x="1066800" y="3214687"/>
            <a:ext cx="4699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b="0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Zn</a:t>
            </a:r>
            <a:endParaRPr/>
          </a:p>
        </p:txBody>
      </p:sp>
      <p:sp>
        <p:nvSpPr>
          <p:cNvPr id="419" name="Google Shape;419;p25"/>
          <p:cNvSpPr txBox="1"/>
          <p:nvPr/>
        </p:nvSpPr>
        <p:spPr>
          <a:xfrm>
            <a:off x="1973262" y="3209925"/>
            <a:ext cx="3381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b="0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/>
          </a:p>
        </p:txBody>
      </p:sp>
      <p:sp>
        <p:nvSpPr>
          <p:cNvPr id="420" name="Google Shape;420;p25"/>
          <p:cNvSpPr txBox="1"/>
          <p:nvPr/>
        </p:nvSpPr>
        <p:spPr>
          <a:xfrm>
            <a:off x="2362200" y="4635500"/>
            <a:ext cx="45085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b="0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b="0" baseline="-25000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cxnSp>
        <p:nvCxnSpPr>
          <p:cNvPr id="421" name="Google Shape;421;p25"/>
          <p:cNvCxnSpPr/>
          <p:nvPr/>
        </p:nvCxnSpPr>
        <p:spPr>
          <a:xfrm rot="10800000">
            <a:off x="2454275" y="5013325"/>
            <a:ext cx="0" cy="53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22" name="Google Shape;422;p25"/>
          <p:cNvSpPr/>
          <p:nvPr/>
        </p:nvSpPr>
        <p:spPr>
          <a:xfrm>
            <a:off x="2286000" y="4708525"/>
            <a:ext cx="76200" cy="76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3" name="Google Shape;423;p25"/>
          <p:cNvSpPr/>
          <p:nvPr/>
        </p:nvSpPr>
        <p:spPr>
          <a:xfrm>
            <a:off x="2286000" y="4784725"/>
            <a:ext cx="76200" cy="76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4" name="Google Shape;424;p25"/>
          <p:cNvSpPr/>
          <p:nvPr/>
        </p:nvSpPr>
        <p:spPr>
          <a:xfrm>
            <a:off x="2286000" y="4860925"/>
            <a:ext cx="76200" cy="76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5" name="Google Shape;425;p25"/>
          <p:cNvSpPr/>
          <p:nvPr/>
        </p:nvSpPr>
        <p:spPr>
          <a:xfrm>
            <a:off x="2286000" y="4937125"/>
            <a:ext cx="76200" cy="76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6" name="Google Shape;426;p25"/>
          <p:cNvSpPr/>
          <p:nvPr/>
        </p:nvSpPr>
        <p:spPr>
          <a:xfrm>
            <a:off x="2286000" y="5013325"/>
            <a:ext cx="76200" cy="76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7" name="Google Shape;427;p25"/>
          <p:cNvSpPr/>
          <p:nvPr/>
        </p:nvSpPr>
        <p:spPr>
          <a:xfrm>
            <a:off x="2286000" y="5089525"/>
            <a:ext cx="76200" cy="76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8" name="Google Shape;428;p25"/>
          <p:cNvSpPr/>
          <p:nvPr/>
        </p:nvSpPr>
        <p:spPr>
          <a:xfrm>
            <a:off x="2286000" y="5165725"/>
            <a:ext cx="76200" cy="76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9" name="Google Shape;429;p25"/>
          <p:cNvSpPr/>
          <p:nvPr/>
        </p:nvSpPr>
        <p:spPr>
          <a:xfrm>
            <a:off x="2286000" y="5241925"/>
            <a:ext cx="76200" cy="76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0" name="Google Shape;430;p25"/>
          <p:cNvSpPr/>
          <p:nvPr/>
        </p:nvSpPr>
        <p:spPr>
          <a:xfrm>
            <a:off x="2286000" y="5318125"/>
            <a:ext cx="76200" cy="76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1" name="Google Shape;431;p25"/>
          <p:cNvSpPr/>
          <p:nvPr/>
        </p:nvSpPr>
        <p:spPr>
          <a:xfrm>
            <a:off x="2286000" y="5394325"/>
            <a:ext cx="76200" cy="76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2" name="Google Shape;432;p25"/>
          <p:cNvSpPr/>
          <p:nvPr/>
        </p:nvSpPr>
        <p:spPr>
          <a:xfrm>
            <a:off x="2286000" y="5470525"/>
            <a:ext cx="76200" cy="76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3" name="Google Shape;433;p25"/>
          <p:cNvSpPr txBox="1"/>
          <p:nvPr/>
        </p:nvSpPr>
        <p:spPr>
          <a:xfrm>
            <a:off x="1103312" y="3706812"/>
            <a:ext cx="369887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434" name="Google Shape;434;p25"/>
          <p:cNvSpPr txBox="1"/>
          <p:nvPr/>
        </p:nvSpPr>
        <p:spPr>
          <a:xfrm>
            <a:off x="1919287" y="3794125"/>
            <a:ext cx="4095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0F1F1"/>
            </a:gs>
            <a:gs pos="50000">
              <a:srgbClr val="BCF5F5"/>
            </a:gs>
            <a:gs pos="100000">
              <a:srgbClr val="DFF9F9"/>
            </a:gs>
          </a:gsLst>
          <a:lin ang="5400000" scaled="0"/>
        </a:gra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6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40" name="Google Shape;440;p26"/>
          <p:cNvSpPr txBox="1"/>
          <p:nvPr>
            <p:ph type="title"/>
          </p:nvPr>
        </p:nvSpPr>
        <p:spPr>
          <a:xfrm>
            <a:off x="457200" y="292100"/>
            <a:ext cx="8229600" cy="581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Primary Cells</a:t>
            </a:r>
            <a:endParaRPr/>
          </a:p>
        </p:txBody>
      </p:sp>
      <p:pic>
        <p:nvPicPr>
          <p:cNvPr descr="batterydry cell" id="441" name="Google Shape;4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133475"/>
            <a:ext cx="8077200" cy="51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26"/>
          <p:cNvSpPr txBox="1"/>
          <p:nvPr/>
        </p:nvSpPr>
        <p:spPr>
          <a:xfrm>
            <a:off x="6142037" y="5181600"/>
            <a:ext cx="12668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FE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2B2BFE"/>
                </a:solidFill>
                <a:latin typeface="Tahoma"/>
                <a:ea typeface="Tahoma"/>
                <a:cs typeface="Tahoma"/>
                <a:sym typeface="Tahoma"/>
              </a:rPr>
              <a:t>AAA Cell</a:t>
            </a:r>
            <a:endParaRPr/>
          </a:p>
        </p:txBody>
      </p:sp>
      <p:sp>
        <p:nvSpPr>
          <p:cNvPr id="443" name="Google Shape;443;p26"/>
          <p:cNvSpPr txBox="1"/>
          <p:nvPr/>
        </p:nvSpPr>
        <p:spPr>
          <a:xfrm>
            <a:off x="7639050" y="4852987"/>
            <a:ext cx="109061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FE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2B2BFE"/>
                </a:solidFill>
                <a:latin typeface="Tahoma"/>
                <a:ea typeface="Tahoma"/>
                <a:cs typeface="Tahoma"/>
                <a:sym typeface="Tahoma"/>
              </a:rPr>
              <a:t>AA Cell</a:t>
            </a:r>
            <a:endParaRPr/>
          </a:p>
        </p:txBody>
      </p:sp>
      <p:sp>
        <p:nvSpPr>
          <p:cNvPr id="444" name="Google Shape;444;p26"/>
          <p:cNvSpPr txBox="1"/>
          <p:nvPr/>
        </p:nvSpPr>
        <p:spPr>
          <a:xfrm>
            <a:off x="2709862" y="5911850"/>
            <a:ext cx="9096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FE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2B2BFE"/>
                </a:solidFill>
                <a:latin typeface="Tahoma"/>
                <a:ea typeface="Tahoma"/>
                <a:cs typeface="Tahoma"/>
                <a:sym typeface="Tahoma"/>
              </a:rPr>
              <a:t>C Cell</a:t>
            </a:r>
            <a:endParaRPr/>
          </a:p>
        </p:txBody>
      </p:sp>
      <p:sp>
        <p:nvSpPr>
          <p:cNvPr id="445" name="Google Shape;445;p26"/>
          <p:cNvSpPr txBox="1"/>
          <p:nvPr/>
        </p:nvSpPr>
        <p:spPr>
          <a:xfrm>
            <a:off x="6251575" y="1311275"/>
            <a:ext cx="93186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FE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2B2BFE"/>
                </a:solidFill>
                <a:latin typeface="Tahoma"/>
                <a:ea typeface="Tahoma"/>
                <a:cs typeface="Tahoma"/>
                <a:sym typeface="Tahoma"/>
              </a:rPr>
              <a:t>D Cell</a:t>
            </a:r>
            <a:endParaRPr/>
          </a:p>
        </p:txBody>
      </p:sp>
      <p:cxnSp>
        <p:nvCxnSpPr>
          <p:cNvPr id="446" name="Google Shape;446;p26"/>
          <p:cNvCxnSpPr/>
          <p:nvPr/>
        </p:nvCxnSpPr>
        <p:spPr>
          <a:xfrm>
            <a:off x="1752600" y="2286000"/>
            <a:ext cx="381000" cy="381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47" name="Google Shape;447;p26"/>
          <p:cNvCxnSpPr/>
          <p:nvPr/>
        </p:nvCxnSpPr>
        <p:spPr>
          <a:xfrm>
            <a:off x="2362200" y="1981200"/>
            <a:ext cx="381000" cy="381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48" name="Google Shape;448;p26"/>
          <p:cNvCxnSpPr/>
          <p:nvPr/>
        </p:nvCxnSpPr>
        <p:spPr>
          <a:xfrm rot="10800000">
            <a:off x="5105400" y="4668837"/>
            <a:ext cx="381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449" name="Google Shape;449;p26"/>
          <p:cNvCxnSpPr/>
          <p:nvPr/>
        </p:nvCxnSpPr>
        <p:spPr>
          <a:xfrm rot="10800000">
            <a:off x="4648200" y="5715000"/>
            <a:ext cx="228600" cy="381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7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55" name="Google Shape;455;p27"/>
          <p:cNvSpPr txBox="1"/>
          <p:nvPr>
            <p:ph type="title"/>
          </p:nvPr>
        </p:nvSpPr>
        <p:spPr>
          <a:xfrm>
            <a:off x="457200" y="292100"/>
            <a:ext cx="8229600" cy="690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Primary Cells</a:t>
            </a:r>
            <a:endParaRPr/>
          </a:p>
        </p:txBody>
      </p:sp>
      <p:pic>
        <p:nvPicPr>
          <p:cNvPr descr="batteryoverall2" id="456" name="Google Shape;45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295400"/>
            <a:ext cx="53340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62" name="Google Shape;462;p28"/>
          <p:cNvSpPr txBox="1"/>
          <p:nvPr>
            <p:ph type="title"/>
          </p:nvPr>
        </p:nvSpPr>
        <p:spPr>
          <a:xfrm>
            <a:off x="457200" y="292100"/>
            <a:ext cx="8229600" cy="727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Primary Cells</a:t>
            </a:r>
            <a:endParaRPr/>
          </a:p>
        </p:txBody>
      </p:sp>
      <p:sp>
        <p:nvSpPr>
          <p:cNvPr id="463" name="Google Shape;463;p28"/>
          <p:cNvSpPr txBox="1"/>
          <p:nvPr>
            <p:ph idx="1" type="body"/>
          </p:nvPr>
        </p:nvSpPr>
        <p:spPr>
          <a:xfrm>
            <a:off x="304800" y="1143000"/>
            <a:ext cx="87630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Can not be recharged. Chemical action can not be reversed.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Defect: Polarization: H</a:t>
            </a:r>
            <a:r>
              <a:rPr b="0" baseline="-2500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blanketing around electrode.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Depolarization agent is added to prevent the H</a:t>
            </a:r>
            <a:r>
              <a:rPr b="0" baseline="-2500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blanketing around electrode . Compounds rich in oxygen (i.e. MnO</a:t>
            </a:r>
            <a:r>
              <a:rPr b="0" baseline="-2500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) are used. The O</a:t>
            </a:r>
            <a:r>
              <a:rPr b="0" baseline="-2500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 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in the depolarization agent combines with H</a:t>
            </a:r>
            <a:r>
              <a:rPr b="0" baseline="-2500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 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to form H</a:t>
            </a:r>
            <a:r>
              <a:rPr b="0" baseline="-2500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O. (2MnO</a:t>
            </a:r>
            <a:r>
              <a:rPr b="0" baseline="-2500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 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+ H</a:t>
            </a:r>
            <a:r>
              <a:rPr b="0" baseline="-2500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          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2MnO</a:t>
            </a:r>
            <a:r>
              <a:rPr b="0" baseline="-2500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3 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+ H</a:t>
            </a:r>
            <a:r>
              <a:rPr b="0" baseline="-2500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O):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Local Action: Does not contribute to electrical energy.</a:t>
            </a:r>
            <a:r>
              <a:rPr b="0" baseline="-2500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cxnSp>
        <p:nvCxnSpPr>
          <p:cNvPr id="464" name="Google Shape;464;p28"/>
          <p:cNvCxnSpPr/>
          <p:nvPr/>
        </p:nvCxnSpPr>
        <p:spPr>
          <a:xfrm>
            <a:off x="2819400" y="480060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9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70" name="Google Shape;470;p29"/>
          <p:cNvSpPr txBox="1"/>
          <p:nvPr>
            <p:ph type="title"/>
          </p:nvPr>
        </p:nvSpPr>
        <p:spPr>
          <a:xfrm>
            <a:off x="457200" y="292100"/>
            <a:ext cx="8229600" cy="654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Battery Dry Cell</a:t>
            </a:r>
            <a:endParaRPr/>
          </a:p>
        </p:txBody>
      </p:sp>
      <p:sp>
        <p:nvSpPr>
          <p:cNvPr id="471" name="Google Shape;471;p29"/>
          <p:cNvSpPr txBox="1"/>
          <p:nvPr>
            <p:ph idx="1" type="body"/>
          </p:nvPr>
        </p:nvSpPr>
        <p:spPr>
          <a:xfrm>
            <a:off x="482600" y="1092200"/>
            <a:ext cx="822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Flashlight Batteries: Zinc-carbon Cell</a:t>
            </a:r>
            <a:endParaRPr/>
          </a:p>
        </p:txBody>
      </p:sp>
      <p:pic>
        <p:nvPicPr>
          <p:cNvPr descr="batterydrycell" id="472" name="Google Shape;47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968500"/>
            <a:ext cx="7010400" cy="43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78" name="Google Shape;478;p30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AA Alkaline Cell</a:t>
            </a:r>
            <a:endParaRPr/>
          </a:p>
        </p:txBody>
      </p:sp>
      <p:sp>
        <p:nvSpPr>
          <p:cNvPr id="479" name="Google Shape;479;p30"/>
          <p:cNvSpPr txBox="1"/>
          <p:nvPr>
            <p:ph idx="1" type="body"/>
          </p:nvPr>
        </p:nvSpPr>
        <p:spPr>
          <a:xfrm>
            <a:off x="457200" y="1905000"/>
            <a:ext cx="47355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Anode: Manganese Dioxide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Cathode: Zinc Powder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Electrolyte: Caustic Alkali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Separator: Separates + &amp; - </a:t>
            </a:r>
            <a:endParaRPr/>
          </a:p>
        </p:txBody>
      </p:sp>
      <p:pic>
        <p:nvPicPr>
          <p:cNvPr descr="alkaline cell" id="480" name="Google Shape;48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0437" y="1143000"/>
            <a:ext cx="4144962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1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86" name="Google Shape;486;p31"/>
          <p:cNvSpPr txBox="1"/>
          <p:nvPr>
            <p:ph type="title"/>
          </p:nvPr>
        </p:nvSpPr>
        <p:spPr>
          <a:xfrm>
            <a:off x="457200" y="292100"/>
            <a:ext cx="8229600" cy="617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Lithium Cell</a:t>
            </a:r>
            <a:endParaRPr/>
          </a:p>
        </p:txBody>
      </p:sp>
      <p:sp>
        <p:nvSpPr>
          <p:cNvPr id="487" name="Google Shape;487;p31"/>
          <p:cNvSpPr txBox="1"/>
          <p:nvPr>
            <p:ph idx="1" type="body"/>
          </p:nvPr>
        </p:nvSpPr>
        <p:spPr>
          <a:xfrm>
            <a:off x="304800" y="1143000"/>
            <a:ext cx="441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Lithium is bonded to a thin layer of conductive metal and has a porous separator between it and the cathode.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This design allows for a large surface area, providing a large reaction surface &amp; higher discharge rates compared to other Lithium cells.</a:t>
            </a:r>
            <a:endParaRPr/>
          </a:p>
        </p:txBody>
      </p:sp>
      <p:pic>
        <p:nvPicPr>
          <p:cNvPr descr="batterylithium2" id="488" name="Google Shape;48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295400"/>
            <a:ext cx="4332287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2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pic>
        <p:nvPicPr>
          <p:cNvPr descr="batterysilveroxide" id="494" name="Google Shape;4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4212" y="3200400"/>
            <a:ext cx="5767387" cy="318611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32"/>
          <p:cNvSpPr txBox="1"/>
          <p:nvPr>
            <p:ph type="title"/>
          </p:nvPr>
        </p:nvSpPr>
        <p:spPr>
          <a:xfrm>
            <a:off x="304800" y="76200"/>
            <a:ext cx="8610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Silver Oxide Cell</a:t>
            </a:r>
            <a:endParaRPr/>
          </a:p>
        </p:txBody>
      </p:sp>
      <p:sp>
        <p:nvSpPr>
          <p:cNvPr id="496" name="Google Shape;496;p32"/>
          <p:cNvSpPr txBox="1"/>
          <p:nvPr>
            <p:ph idx="1" type="body"/>
          </p:nvPr>
        </p:nvSpPr>
        <p:spPr>
          <a:xfrm>
            <a:off x="304800" y="914400"/>
            <a:ext cx="8610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Uses amalgamated zinc anode, silver oxide as the cathode material, &amp; a potassium hydroxide electrolyte.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Silver oxide cells are ideal for miniature devices where space is limited.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Voltage: 1.5 to 1.2 V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Uses: Watches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2"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1250" y="1530350"/>
            <a:ext cx="4637087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3586162" y="508000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Energy Levels</a:t>
            </a: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3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02" name="Google Shape;502;p33"/>
          <p:cNvSpPr txBox="1"/>
          <p:nvPr>
            <p:ph type="title"/>
          </p:nvPr>
        </p:nvSpPr>
        <p:spPr>
          <a:xfrm>
            <a:off x="304800" y="76200"/>
            <a:ext cx="8610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Silver Oxide Cell</a:t>
            </a:r>
            <a:endParaRPr/>
          </a:p>
        </p:txBody>
      </p:sp>
      <p:pic>
        <p:nvPicPr>
          <p:cNvPr descr="batterysilveroxideoverall" id="503" name="Google Shape;5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109662"/>
            <a:ext cx="5638800" cy="52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4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09" name="Google Shape;509;p34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Secondary Cells</a:t>
            </a:r>
            <a:endParaRPr/>
          </a:p>
        </p:txBody>
      </p:sp>
      <p:sp>
        <p:nvSpPr>
          <p:cNvPr id="510" name="Google Shape;510;p34"/>
          <p:cNvSpPr txBox="1"/>
          <p:nvPr>
            <p:ph idx="1" type="body"/>
          </p:nvPr>
        </p:nvSpPr>
        <p:spPr>
          <a:xfrm>
            <a:off x="762000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Can be recharged or restored.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Chemical action can be reversed.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5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16" name="Google Shape;516;p35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Battery Chargers</a:t>
            </a:r>
            <a:endParaRPr/>
          </a:p>
        </p:txBody>
      </p:sp>
      <p:sp>
        <p:nvSpPr>
          <p:cNvPr id="517" name="Google Shape;517;p35"/>
          <p:cNvSpPr txBox="1"/>
          <p:nvPr>
            <p:ph idx="1" type="body"/>
          </p:nvPr>
        </p:nvSpPr>
        <p:spPr>
          <a:xfrm>
            <a:off x="482600" y="1749425"/>
            <a:ext cx="8229600" cy="2035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Used to restore the charge on rechargeable batteries.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Used for: AA batteries and car batteries.</a:t>
            </a:r>
            <a:endParaRPr/>
          </a:p>
        </p:txBody>
      </p:sp>
      <p:pic>
        <p:nvPicPr>
          <p:cNvPr descr="battery-charger" id="518" name="Google Shape;51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3429000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tterycharger1" id="519" name="Google Shape;51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3429000"/>
            <a:ext cx="22479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6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25" name="Google Shape;525;p36"/>
          <p:cNvSpPr txBox="1"/>
          <p:nvPr>
            <p:ph type="title"/>
          </p:nvPr>
        </p:nvSpPr>
        <p:spPr>
          <a:xfrm>
            <a:off x="457200" y="292100"/>
            <a:ext cx="8229600" cy="690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Battery Chargers Schematic</a:t>
            </a:r>
            <a:endParaRPr/>
          </a:p>
        </p:txBody>
      </p:sp>
      <p:pic>
        <p:nvPicPr>
          <p:cNvPr descr="batterychargerschematic1" id="526" name="Google Shape;52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295400"/>
            <a:ext cx="8305800" cy="4903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7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32" name="Google Shape;532;p37"/>
          <p:cNvSpPr txBox="1"/>
          <p:nvPr>
            <p:ph type="title"/>
          </p:nvPr>
        </p:nvSpPr>
        <p:spPr>
          <a:xfrm>
            <a:off x="457200" y="292100"/>
            <a:ext cx="8229600" cy="727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Battery Chargers P/S Schematic</a:t>
            </a:r>
            <a:endParaRPr/>
          </a:p>
        </p:txBody>
      </p:sp>
      <p:pic>
        <p:nvPicPr>
          <p:cNvPr descr="batterychargerschematic2" id="533" name="Google Shape;53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371600"/>
            <a:ext cx="7772400" cy="25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37"/>
          <p:cNvSpPr txBox="1"/>
          <p:nvPr>
            <p:ph idx="1" type="body"/>
          </p:nvPr>
        </p:nvSpPr>
        <p:spPr>
          <a:xfrm>
            <a:off x="304800" y="4114800"/>
            <a:ext cx="86106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rgbClr val="2929FF"/>
                </a:solidFill>
                <a:latin typeface="Tahoma"/>
                <a:ea typeface="Tahoma"/>
                <a:cs typeface="Tahoma"/>
                <a:sym typeface="Tahoma"/>
              </a:rPr>
              <a:t>Parts of a Power Supply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9FF"/>
              </a:buClr>
              <a:buSzPts val="2400"/>
              <a:buNone/>
            </a:pPr>
            <a:r>
              <a:rPr b="0" i="0" lang="en-US" sz="2400" u="none">
                <a:solidFill>
                  <a:srgbClr val="2929FF"/>
                </a:solidFill>
                <a:latin typeface="Tahoma"/>
                <a:ea typeface="Tahoma"/>
                <a:cs typeface="Tahoma"/>
                <a:sym typeface="Tahoma"/>
              </a:rPr>
              <a:t>* Stepdown Transformer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9FF"/>
              </a:buClr>
              <a:buSzPts val="2400"/>
              <a:buNone/>
            </a:pPr>
            <a:r>
              <a:rPr b="0" i="0" lang="en-US" sz="2400" u="none">
                <a:solidFill>
                  <a:srgbClr val="2929FF"/>
                </a:solidFill>
                <a:latin typeface="Tahoma"/>
                <a:ea typeface="Tahoma"/>
                <a:cs typeface="Tahoma"/>
                <a:sym typeface="Tahoma"/>
              </a:rPr>
              <a:t>* Bridge Rectifier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9FF"/>
              </a:buClr>
              <a:buSzPts val="2400"/>
              <a:buNone/>
            </a:pPr>
            <a:r>
              <a:rPr b="0" i="0" lang="en-US" sz="2400" u="none">
                <a:solidFill>
                  <a:srgbClr val="2929FF"/>
                </a:solidFill>
                <a:latin typeface="Tahoma"/>
                <a:ea typeface="Tahoma"/>
                <a:cs typeface="Tahoma"/>
                <a:sym typeface="Tahoma"/>
              </a:rPr>
              <a:t>* Filters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9FF"/>
              </a:buClr>
              <a:buSzPts val="2400"/>
              <a:buNone/>
            </a:pPr>
            <a:r>
              <a:rPr b="0" i="0" lang="en-US" sz="2400" u="none">
                <a:solidFill>
                  <a:srgbClr val="2929FF"/>
                </a:solidFill>
                <a:latin typeface="Tahoma"/>
                <a:ea typeface="Tahoma"/>
                <a:cs typeface="Tahoma"/>
                <a:sym typeface="Tahoma"/>
              </a:rPr>
              <a:t>* Regulator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8"/>
          <p:cNvSpPr txBox="1"/>
          <p:nvPr/>
        </p:nvSpPr>
        <p:spPr>
          <a:xfrm>
            <a:off x="304800" y="6172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40" name="Google Shape;540;p38"/>
          <p:cNvSpPr txBox="1"/>
          <p:nvPr>
            <p:ph type="title"/>
          </p:nvPr>
        </p:nvSpPr>
        <p:spPr>
          <a:xfrm>
            <a:off x="457200" y="292100"/>
            <a:ext cx="82296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Lead Acid Battery</a:t>
            </a:r>
            <a:endParaRPr/>
          </a:p>
        </p:txBody>
      </p:sp>
      <p:pic>
        <p:nvPicPr>
          <p:cNvPr descr="batteryleadacid2" id="541" name="Google Shape;54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2637" y="1311275"/>
            <a:ext cx="5095875" cy="50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9"/>
          <p:cNvSpPr txBox="1"/>
          <p:nvPr/>
        </p:nvSpPr>
        <p:spPr>
          <a:xfrm>
            <a:off x="304800" y="6172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47" name="Google Shape;547;p39"/>
          <p:cNvSpPr txBox="1"/>
          <p:nvPr/>
        </p:nvSpPr>
        <p:spPr>
          <a:xfrm>
            <a:off x="838200" y="4800600"/>
            <a:ext cx="6705600" cy="1524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8" name="Google Shape;548;p39"/>
          <p:cNvSpPr txBox="1"/>
          <p:nvPr>
            <p:ph type="title"/>
          </p:nvPr>
        </p:nvSpPr>
        <p:spPr>
          <a:xfrm>
            <a:off x="457200" y="2921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Lead Acid Battery</a:t>
            </a:r>
            <a:endParaRPr/>
          </a:p>
        </p:txBody>
      </p:sp>
      <p:sp>
        <p:nvSpPr>
          <p:cNvPr id="549" name="Google Shape;549;p39"/>
          <p:cNvSpPr txBox="1"/>
          <p:nvPr>
            <p:ph idx="1" type="body"/>
          </p:nvPr>
        </p:nvSpPr>
        <p:spPr>
          <a:xfrm>
            <a:off x="1089025" y="1420812"/>
            <a:ext cx="7316787" cy="214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Primary Chemical Reactions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–"/>
            </a:pP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Pb + PbO</a:t>
            </a:r>
            <a:r>
              <a:rPr b="0" baseline="-25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+ 2H</a:t>
            </a:r>
            <a:r>
              <a:rPr b="0" baseline="-25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SO</a:t>
            </a:r>
            <a:r>
              <a:rPr b="0" baseline="-25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0" baseline="30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-2             </a:t>
            </a: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2PbSO</a:t>
            </a:r>
            <a:r>
              <a:rPr b="0" baseline="-25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0" baseline="30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-2 </a:t>
            </a: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+ 2H</a:t>
            </a:r>
            <a:r>
              <a:rPr b="0" baseline="-25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 + 5 e</a:t>
            </a:r>
            <a:r>
              <a:rPr b="0" baseline="30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 b="0" i="0" sz="200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ahoma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Half Cell Chemical Reactions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–"/>
            </a:pP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Pb + SO</a:t>
            </a:r>
            <a:r>
              <a:rPr b="0" baseline="-25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0" baseline="30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-2</a:t>
            </a: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= PbSO</a:t>
            </a:r>
            <a:r>
              <a:rPr b="0" baseline="-25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0" baseline="30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-2</a:t>
            </a: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+ 2 e</a:t>
            </a:r>
            <a:r>
              <a:rPr b="0" baseline="30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Char char="–"/>
            </a:pP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PbO</a:t>
            </a:r>
            <a:r>
              <a:rPr b="0" baseline="-25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+ 4 H</a:t>
            </a:r>
            <a:r>
              <a:rPr b="0" baseline="30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+ 2 e</a:t>
            </a:r>
            <a:r>
              <a:rPr b="0" baseline="30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+ SO</a:t>
            </a:r>
            <a:r>
              <a:rPr b="0" baseline="-25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0" baseline="30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-2</a:t>
            </a:r>
            <a:r>
              <a:rPr b="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= PbSO</a:t>
            </a:r>
            <a:r>
              <a:rPr b="0" baseline="-25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0" baseline="30000" i="0" lang="en-US" sz="2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-2</a:t>
            </a:r>
            <a:endParaRPr/>
          </a:p>
        </p:txBody>
      </p:sp>
      <p:grpSp>
        <p:nvGrpSpPr>
          <p:cNvPr id="550" name="Google Shape;550;p39"/>
          <p:cNvGrpSpPr/>
          <p:nvPr/>
        </p:nvGrpSpPr>
        <p:grpSpPr>
          <a:xfrm>
            <a:off x="4510087" y="1766887"/>
            <a:ext cx="873125" cy="558800"/>
            <a:chOff x="2841" y="1113"/>
            <a:chExt cx="550" cy="352"/>
          </a:xfrm>
        </p:grpSpPr>
        <p:cxnSp>
          <p:nvCxnSpPr>
            <p:cNvPr id="551" name="Google Shape;551;p39"/>
            <p:cNvCxnSpPr/>
            <p:nvPr/>
          </p:nvCxnSpPr>
          <p:spPr>
            <a:xfrm rot="10800000">
              <a:off x="2880" y="1296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552" name="Google Shape;552;p39"/>
            <p:cNvSpPr txBox="1"/>
            <p:nvPr/>
          </p:nvSpPr>
          <p:spPr>
            <a:xfrm>
              <a:off x="2841" y="1113"/>
              <a:ext cx="419" cy="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Tahoma"/>
                <a:buNone/>
              </a:pPr>
              <a:r>
                <a:rPr b="1" i="0" lang="en-US" sz="1100" u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charge</a:t>
              </a:r>
              <a:endParaRPr/>
            </a:p>
          </p:txBody>
        </p:sp>
        <p:sp>
          <p:nvSpPr>
            <p:cNvPr id="553" name="Google Shape;553;p39"/>
            <p:cNvSpPr txBox="1"/>
            <p:nvPr/>
          </p:nvSpPr>
          <p:spPr>
            <a:xfrm>
              <a:off x="2844" y="1300"/>
              <a:ext cx="547" cy="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Tahoma"/>
                <a:buNone/>
              </a:pPr>
              <a:r>
                <a:rPr b="1" i="0" lang="en-US" sz="1100" u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discharge</a:t>
              </a:r>
              <a:endParaRPr/>
            </a:p>
          </p:txBody>
        </p:sp>
        <p:cxnSp>
          <p:nvCxnSpPr>
            <p:cNvPr id="554" name="Google Shape;554;p39"/>
            <p:cNvCxnSpPr/>
            <p:nvPr/>
          </p:nvCxnSpPr>
          <p:spPr>
            <a:xfrm>
              <a:off x="2880" y="1248"/>
              <a:ext cx="288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555" name="Google Shape;555;p39"/>
          <p:cNvSpPr txBox="1"/>
          <p:nvPr/>
        </p:nvSpPr>
        <p:spPr>
          <a:xfrm>
            <a:off x="838200" y="4267200"/>
            <a:ext cx="6705600" cy="20574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6" name="Google Shape;556;p39"/>
          <p:cNvSpPr txBox="1"/>
          <p:nvPr/>
        </p:nvSpPr>
        <p:spPr>
          <a:xfrm>
            <a:off x="1219200" y="4114800"/>
            <a:ext cx="304800" cy="22098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7" name="Google Shape;557;p39"/>
          <p:cNvSpPr txBox="1"/>
          <p:nvPr/>
        </p:nvSpPr>
        <p:spPr>
          <a:xfrm>
            <a:off x="1189037" y="3810000"/>
            <a:ext cx="4111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None/>
            </a:pPr>
            <a:r>
              <a:rPr b="1" i="0" lang="en-US" sz="1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Pb</a:t>
            </a:r>
            <a:endParaRPr/>
          </a:p>
        </p:txBody>
      </p:sp>
      <p:sp>
        <p:nvSpPr>
          <p:cNvPr id="558" name="Google Shape;558;p39"/>
          <p:cNvSpPr txBox="1"/>
          <p:nvPr/>
        </p:nvSpPr>
        <p:spPr>
          <a:xfrm>
            <a:off x="1905000" y="4114800"/>
            <a:ext cx="304800" cy="22098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9" name="Google Shape;559;p39"/>
          <p:cNvSpPr txBox="1"/>
          <p:nvPr/>
        </p:nvSpPr>
        <p:spPr>
          <a:xfrm>
            <a:off x="1676400" y="4114800"/>
            <a:ext cx="76200" cy="2209800"/>
          </a:xfrm>
          <a:prstGeom prst="rect">
            <a:avLst/>
          </a:prstGeom>
          <a:solidFill>
            <a:schemeClr val="hlink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0" name="Google Shape;560;p39"/>
          <p:cNvSpPr txBox="1"/>
          <p:nvPr/>
        </p:nvSpPr>
        <p:spPr>
          <a:xfrm>
            <a:off x="1798637" y="3810000"/>
            <a:ext cx="6127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None/>
            </a:pPr>
            <a:r>
              <a:rPr b="1" i="0" lang="en-US" sz="1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PbO</a:t>
            </a:r>
            <a:r>
              <a:rPr b="1" baseline="-25000" i="0" lang="en-US" sz="1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/>
          </a:p>
        </p:txBody>
      </p:sp>
      <p:sp>
        <p:nvSpPr>
          <p:cNvPr id="561" name="Google Shape;561;p39"/>
          <p:cNvSpPr txBox="1"/>
          <p:nvPr/>
        </p:nvSpPr>
        <p:spPr>
          <a:xfrm>
            <a:off x="1158875" y="4891087"/>
            <a:ext cx="387350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ahoma"/>
              <a:buNone/>
            </a:pPr>
            <a:r>
              <a:rPr b="0" i="0" lang="en-US" sz="48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/>
          </a:p>
        </p:txBody>
      </p:sp>
      <p:sp>
        <p:nvSpPr>
          <p:cNvPr id="562" name="Google Shape;562;p39"/>
          <p:cNvSpPr txBox="1"/>
          <p:nvPr/>
        </p:nvSpPr>
        <p:spPr>
          <a:xfrm>
            <a:off x="1847850" y="5091112"/>
            <a:ext cx="422275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563" name="Google Shape;563;p39"/>
          <p:cNvSpPr txBox="1"/>
          <p:nvPr/>
        </p:nvSpPr>
        <p:spPr>
          <a:xfrm>
            <a:off x="2362200" y="5181600"/>
            <a:ext cx="8477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None/>
            </a:pPr>
            <a:r>
              <a:rPr b="1" i="0" lang="en-US" sz="1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b="1" baseline="-25000" i="0" lang="en-US" sz="1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1" i="0" lang="en-US" sz="1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SO</a:t>
            </a:r>
            <a:r>
              <a:rPr b="1" baseline="-25000" i="0" lang="en-US" sz="1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1" baseline="30000" i="0" lang="en-US" sz="1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-2</a:t>
            </a:r>
            <a:endParaRPr/>
          </a:p>
        </p:txBody>
      </p:sp>
      <p:sp>
        <p:nvSpPr>
          <p:cNvPr id="564" name="Google Shape;564;p39"/>
          <p:cNvSpPr txBox="1"/>
          <p:nvPr/>
        </p:nvSpPr>
        <p:spPr>
          <a:xfrm>
            <a:off x="3352800" y="5181600"/>
            <a:ext cx="5635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None/>
            </a:pPr>
            <a:r>
              <a:rPr b="1" i="0" lang="en-US" sz="1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b="1" baseline="-25000" i="0" lang="en-US" sz="1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1" i="0" lang="en-US" sz="1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O</a:t>
            </a:r>
            <a:endParaRPr/>
          </a:p>
        </p:txBody>
      </p:sp>
      <p:sp>
        <p:nvSpPr>
          <p:cNvPr id="565" name="Google Shape;565;p39"/>
          <p:cNvSpPr txBox="1"/>
          <p:nvPr/>
        </p:nvSpPr>
        <p:spPr>
          <a:xfrm>
            <a:off x="2566987" y="5791200"/>
            <a:ext cx="109061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None/>
            </a:pPr>
            <a:r>
              <a:rPr b="1" i="0" lang="en-US" sz="1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Electrolyte</a:t>
            </a:r>
            <a:endParaRPr/>
          </a:p>
        </p:txBody>
      </p:sp>
      <p:sp>
        <p:nvSpPr>
          <p:cNvPr id="566" name="Google Shape;566;p39"/>
          <p:cNvSpPr txBox="1"/>
          <p:nvPr/>
        </p:nvSpPr>
        <p:spPr>
          <a:xfrm>
            <a:off x="1219200" y="6324600"/>
            <a:ext cx="10128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ahoma"/>
              <a:buNone/>
            </a:pPr>
            <a:r>
              <a:rPr b="1" i="0" lang="en-US" sz="1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Separator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0"/>
          <p:cNvSpPr txBox="1"/>
          <p:nvPr/>
        </p:nvSpPr>
        <p:spPr>
          <a:xfrm>
            <a:off x="304800" y="6172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72" name="Google Shape;572;p40"/>
          <p:cNvSpPr txBox="1"/>
          <p:nvPr>
            <p:ph type="title"/>
          </p:nvPr>
        </p:nvSpPr>
        <p:spPr>
          <a:xfrm>
            <a:off x="457200" y="292100"/>
            <a:ext cx="8229600" cy="727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Lead Acid Battery</a:t>
            </a:r>
            <a:endParaRPr/>
          </a:p>
        </p:txBody>
      </p:sp>
      <p:pic>
        <p:nvPicPr>
          <p:cNvPr descr="batteryleadacid1" id="573" name="Google Shape;57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60512"/>
            <a:ext cx="4572000" cy="4554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tteryleadacid2" id="574" name="Google Shape;57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1527175"/>
            <a:ext cx="4038600" cy="45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40"/>
          <p:cNvSpPr txBox="1"/>
          <p:nvPr/>
        </p:nvSpPr>
        <p:spPr>
          <a:xfrm>
            <a:off x="3854450" y="2819400"/>
            <a:ext cx="10318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Plastic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Case</a:t>
            </a:r>
            <a:endParaRPr/>
          </a:p>
        </p:txBody>
      </p:sp>
      <p:sp>
        <p:nvSpPr>
          <p:cNvPr id="576" name="Google Shape;576;p40"/>
          <p:cNvSpPr txBox="1"/>
          <p:nvPr/>
        </p:nvSpPr>
        <p:spPr>
          <a:xfrm>
            <a:off x="2133600" y="1766887"/>
            <a:ext cx="374650" cy="3667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  <p:sp>
        <p:nvSpPr>
          <p:cNvPr id="577" name="Google Shape;577;p40"/>
          <p:cNvSpPr txBox="1"/>
          <p:nvPr/>
        </p:nvSpPr>
        <p:spPr>
          <a:xfrm>
            <a:off x="1219200" y="2224087"/>
            <a:ext cx="374650" cy="3667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  <p:sp>
        <p:nvSpPr>
          <p:cNvPr id="578" name="Google Shape;578;p40"/>
          <p:cNvSpPr txBox="1"/>
          <p:nvPr/>
        </p:nvSpPr>
        <p:spPr>
          <a:xfrm>
            <a:off x="1581150" y="2133600"/>
            <a:ext cx="374650" cy="3667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  <p:sp>
        <p:nvSpPr>
          <p:cNvPr id="579" name="Google Shape;579;p40"/>
          <p:cNvSpPr txBox="1"/>
          <p:nvPr/>
        </p:nvSpPr>
        <p:spPr>
          <a:xfrm>
            <a:off x="1911350" y="1905000"/>
            <a:ext cx="374650" cy="3667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  <p:sp>
        <p:nvSpPr>
          <p:cNvPr id="580" name="Google Shape;580;p40"/>
          <p:cNvSpPr txBox="1"/>
          <p:nvPr/>
        </p:nvSpPr>
        <p:spPr>
          <a:xfrm>
            <a:off x="2368550" y="1600200"/>
            <a:ext cx="374650" cy="3667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  <p:sp>
        <p:nvSpPr>
          <p:cNvPr id="581" name="Google Shape;581;p40"/>
          <p:cNvSpPr txBox="1"/>
          <p:nvPr/>
        </p:nvSpPr>
        <p:spPr>
          <a:xfrm>
            <a:off x="2743200" y="1462087"/>
            <a:ext cx="374650" cy="3667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  <p:sp>
        <p:nvSpPr>
          <p:cNvPr id="582" name="Google Shape;582;p40"/>
          <p:cNvSpPr txBox="1"/>
          <p:nvPr/>
        </p:nvSpPr>
        <p:spPr>
          <a:xfrm>
            <a:off x="2797175" y="1552575"/>
            <a:ext cx="374650" cy="3667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  <p:sp>
        <p:nvSpPr>
          <p:cNvPr id="583" name="Google Shape;583;p40"/>
          <p:cNvSpPr txBox="1"/>
          <p:nvPr/>
        </p:nvSpPr>
        <p:spPr>
          <a:xfrm>
            <a:off x="190500" y="1968500"/>
            <a:ext cx="1320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Terminal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Post</a:t>
            </a:r>
            <a:endParaRPr/>
          </a:p>
        </p:txBody>
      </p:sp>
      <p:sp>
        <p:nvSpPr>
          <p:cNvPr id="584" name="Google Shape;584;p40"/>
          <p:cNvSpPr txBox="1"/>
          <p:nvPr/>
        </p:nvSpPr>
        <p:spPr>
          <a:xfrm>
            <a:off x="3586162" y="1493837"/>
            <a:ext cx="1320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Terminal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Post</a:t>
            </a:r>
            <a:endParaRPr/>
          </a:p>
        </p:txBody>
      </p:sp>
      <p:sp>
        <p:nvSpPr>
          <p:cNvPr id="585" name="Google Shape;585;p40"/>
          <p:cNvSpPr txBox="1"/>
          <p:nvPr/>
        </p:nvSpPr>
        <p:spPr>
          <a:xfrm>
            <a:off x="2190750" y="1724025"/>
            <a:ext cx="374650" cy="3667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1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  <p:sp>
        <p:nvSpPr>
          <p:cNvPr id="586" name="Google Shape;586;p40"/>
          <p:cNvSpPr txBox="1"/>
          <p:nvPr/>
        </p:nvSpPr>
        <p:spPr>
          <a:xfrm rot="2580000">
            <a:off x="476250" y="4721225"/>
            <a:ext cx="1454150" cy="40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Separator</a:t>
            </a:r>
            <a:endParaRPr/>
          </a:p>
        </p:txBody>
      </p:sp>
      <p:sp>
        <p:nvSpPr>
          <p:cNvPr id="587" name="Google Shape;587;p40"/>
          <p:cNvSpPr txBox="1"/>
          <p:nvPr/>
        </p:nvSpPr>
        <p:spPr>
          <a:xfrm rot="-2760000">
            <a:off x="1482725" y="4371975"/>
            <a:ext cx="973137" cy="40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Plates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1"/>
          <p:cNvSpPr txBox="1"/>
          <p:nvPr/>
        </p:nvSpPr>
        <p:spPr>
          <a:xfrm>
            <a:off x="304800" y="6172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93" name="Google Shape;593;p41"/>
          <p:cNvSpPr txBox="1"/>
          <p:nvPr>
            <p:ph type="title"/>
          </p:nvPr>
        </p:nvSpPr>
        <p:spPr>
          <a:xfrm>
            <a:off x="457200" y="292100"/>
            <a:ext cx="8229600" cy="763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FE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2B2BFE"/>
                </a:solidFill>
                <a:latin typeface="Tahoma"/>
                <a:ea typeface="Tahoma"/>
                <a:cs typeface="Tahoma"/>
                <a:sym typeface="Tahoma"/>
              </a:rPr>
              <a:t>Nickel-cadmium Cell</a:t>
            </a:r>
            <a:endParaRPr/>
          </a:p>
        </p:txBody>
      </p:sp>
      <p:pic>
        <p:nvPicPr>
          <p:cNvPr descr="batterynicddiagram" id="594" name="Google Shape;5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1371600"/>
            <a:ext cx="5029200" cy="4764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tteryNiCd1" id="595" name="Google Shape;59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700" y="1371600"/>
            <a:ext cx="3405187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2"/>
          <p:cNvSpPr txBox="1"/>
          <p:nvPr/>
        </p:nvSpPr>
        <p:spPr>
          <a:xfrm>
            <a:off x="304800" y="6172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601" name="Google Shape;601;p42"/>
          <p:cNvSpPr txBox="1"/>
          <p:nvPr>
            <p:ph type="title"/>
          </p:nvPr>
        </p:nvSpPr>
        <p:spPr>
          <a:xfrm>
            <a:off x="457200" y="2921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Dirty Cells cause grounds</a:t>
            </a:r>
            <a:endParaRPr/>
          </a:p>
        </p:txBody>
      </p:sp>
      <p:pic>
        <p:nvPicPr>
          <p:cNvPr descr="dirtynicad" id="602" name="Google Shape;60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6002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1C04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961C04"/>
                </a:solidFill>
                <a:latin typeface="Tahoma"/>
                <a:ea typeface="Tahoma"/>
                <a:cs typeface="Tahoma"/>
                <a:sym typeface="Tahoma"/>
              </a:rPr>
              <a:t>DEFINISI LISTRIK</a:t>
            </a:r>
            <a:endParaRPr/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1" i="0" lang="en-US" sz="2400" u="none">
                <a:solidFill>
                  <a:srgbClr val="3366FF"/>
                </a:solidFill>
                <a:latin typeface="Tahoma"/>
                <a:ea typeface="Tahoma"/>
                <a:cs typeface="Tahoma"/>
                <a:sym typeface="Tahoma"/>
              </a:rPr>
              <a:t>GERAKAN ELEKTRON DARI POSISI YANG BERMUATAN POSITIP MENUJU TEMPAT YANG BERMUATAN NEGATIP</a:t>
            </a:r>
            <a:endParaRPr/>
          </a:p>
          <a:p>
            <a:pPr indent="-16002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</a:pPr>
            <a:r>
              <a:t/>
            </a:r>
            <a:endParaRPr b="1" i="0" sz="2400" u="none">
              <a:solidFill>
                <a:srgbClr val="3366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CATATAN 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           KECEPATAN ELEKTRON/LISTRIK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           ADALAH 3X10</a:t>
            </a:r>
            <a:r>
              <a:rPr b="1" baseline="30000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m/detik =300.000km/dt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b="0" i="0" lang="en-US" sz="2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3"/>
          <p:cNvSpPr txBox="1"/>
          <p:nvPr/>
        </p:nvSpPr>
        <p:spPr>
          <a:xfrm>
            <a:off x="4645025" y="620395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608" name="Google Shape;608;p43"/>
          <p:cNvSpPr txBox="1"/>
          <p:nvPr>
            <p:ph type="title"/>
          </p:nvPr>
        </p:nvSpPr>
        <p:spPr>
          <a:xfrm>
            <a:off x="457200" y="292100"/>
            <a:ext cx="8229600" cy="617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Cell Damage</a:t>
            </a:r>
            <a:endParaRPr/>
          </a:p>
        </p:txBody>
      </p:sp>
      <p:pic>
        <p:nvPicPr>
          <p:cNvPr descr="nicadthermal" id="609" name="Google Shape;60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537" y="1238250"/>
            <a:ext cx="6475412" cy="485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4"/>
          <p:cNvSpPr txBox="1"/>
          <p:nvPr/>
        </p:nvSpPr>
        <p:spPr>
          <a:xfrm>
            <a:off x="304800" y="6172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615" name="Google Shape;615;p44"/>
          <p:cNvSpPr txBox="1"/>
          <p:nvPr>
            <p:ph type="title"/>
          </p:nvPr>
        </p:nvSpPr>
        <p:spPr>
          <a:xfrm>
            <a:off x="457200" y="292100"/>
            <a:ext cx="8229600" cy="909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Batteries in Series</a:t>
            </a:r>
            <a:endParaRPr/>
          </a:p>
        </p:txBody>
      </p:sp>
      <p:cxnSp>
        <p:nvCxnSpPr>
          <p:cNvPr id="616" name="Google Shape;616;p44"/>
          <p:cNvCxnSpPr/>
          <p:nvPr/>
        </p:nvCxnSpPr>
        <p:spPr>
          <a:xfrm>
            <a:off x="641350" y="2452687"/>
            <a:ext cx="762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617" name="Google Shape;617;p44"/>
          <p:cNvGrpSpPr/>
          <p:nvPr/>
        </p:nvGrpSpPr>
        <p:grpSpPr>
          <a:xfrm>
            <a:off x="1379537" y="2197100"/>
            <a:ext cx="958850" cy="533400"/>
            <a:chOff x="816" y="1200"/>
            <a:chExt cx="604" cy="336"/>
          </a:xfrm>
        </p:grpSpPr>
        <p:grpSp>
          <p:nvGrpSpPr>
            <p:cNvPr id="618" name="Google Shape;618;p44"/>
            <p:cNvGrpSpPr/>
            <p:nvPr/>
          </p:nvGrpSpPr>
          <p:grpSpPr>
            <a:xfrm>
              <a:off x="836" y="1200"/>
              <a:ext cx="584" cy="336"/>
              <a:chOff x="836" y="1200"/>
              <a:chExt cx="584" cy="336"/>
            </a:xfrm>
          </p:grpSpPr>
          <p:sp>
            <p:nvSpPr>
              <p:cNvPr id="619" name="Google Shape;619;p44"/>
              <p:cNvSpPr/>
              <p:nvPr/>
            </p:nvSpPr>
            <p:spPr>
              <a:xfrm>
                <a:off x="836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0" name="Google Shape;620;p44"/>
              <p:cNvSpPr txBox="1"/>
              <p:nvPr/>
            </p:nvSpPr>
            <p:spPr>
              <a:xfrm>
                <a:off x="864" y="1200"/>
                <a:ext cx="480" cy="336"/>
              </a:xfrm>
              <a:prstGeom prst="rect">
                <a:avLst/>
              </a:prstGeom>
              <a:solidFill>
                <a:srgbClr val="00FF0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1" name="Google Shape;621;p44"/>
              <p:cNvSpPr/>
              <p:nvPr/>
            </p:nvSpPr>
            <p:spPr>
              <a:xfrm>
                <a:off x="1334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2" name="Google Shape;622;p44"/>
              <p:cNvSpPr/>
              <p:nvPr/>
            </p:nvSpPr>
            <p:spPr>
              <a:xfrm>
                <a:off x="1372" y="1314"/>
                <a:ext cx="48" cy="96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623" name="Google Shape;623;p44"/>
            <p:cNvSpPr txBox="1"/>
            <p:nvPr/>
          </p:nvSpPr>
          <p:spPr>
            <a:xfrm>
              <a:off x="816" y="1290"/>
              <a:ext cx="564" cy="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300"/>
                <a:buFont typeface="Tahoma"/>
                <a:buNone/>
              </a:pPr>
              <a:r>
                <a:rPr b="1" i="0" lang="en-US" sz="13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1.5V@1A</a:t>
              </a:r>
              <a:endParaRPr/>
            </a:p>
          </p:txBody>
        </p:sp>
      </p:grpSp>
      <p:grpSp>
        <p:nvGrpSpPr>
          <p:cNvPr id="624" name="Google Shape;624;p44"/>
          <p:cNvGrpSpPr/>
          <p:nvPr/>
        </p:nvGrpSpPr>
        <p:grpSpPr>
          <a:xfrm>
            <a:off x="3062287" y="2209800"/>
            <a:ext cx="958850" cy="533400"/>
            <a:chOff x="816" y="1200"/>
            <a:chExt cx="604" cy="336"/>
          </a:xfrm>
        </p:grpSpPr>
        <p:grpSp>
          <p:nvGrpSpPr>
            <p:cNvPr id="625" name="Google Shape;625;p44"/>
            <p:cNvGrpSpPr/>
            <p:nvPr/>
          </p:nvGrpSpPr>
          <p:grpSpPr>
            <a:xfrm>
              <a:off x="836" y="1200"/>
              <a:ext cx="584" cy="336"/>
              <a:chOff x="836" y="1200"/>
              <a:chExt cx="584" cy="336"/>
            </a:xfrm>
          </p:grpSpPr>
          <p:sp>
            <p:nvSpPr>
              <p:cNvPr id="626" name="Google Shape;626;p44"/>
              <p:cNvSpPr/>
              <p:nvPr/>
            </p:nvSpPr>
            <p:spPr>
              <a:xfrm>
                <a:off x="836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7" name="Google Shape;627;p44"/>
              <p:cNvSpPr txBox="1"/>
              <p:nvPr/>
            </p:nvSpPr>
            <p:spPr>
              <a:xfrm>
                <a:off x="864" y="1200"/>
                <a:ext cx="480" cy="336"/>
              </a:xfrm>
              <a:prstGeom prst="rect">
                <a:avLst/>
              </a:prstGeom>
              <a:solidFill>
                <a:srgbClr val="00FF0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8" name="Google Shape;628;p44"/>
              <p:cNvSpPr/>
              <p:nvPr/>
            </p:nvSpPr>
            <p:spPr>
              <a:xfrm>
                <a:off x="1334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9" name="Google Shape;629;p44"/>
              <p:cNvSpPr/>
              <p:nvPr/>
            </p:nvSpPr>
            <p:spPr>
              <a:xfrm>
                <a:off x="1372" y="1314"/>
                <a:ext cx="48" cy="96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630" name="Google Shape;630;p44"/>
            <p:cNvSpPr txBox="1"/>
            <p:nvPr/>
          </p:nvSpPr>
          <p:spPr>
            <a:xfrm>
              <a:off x="816" y="1290"/>
              <a:ext cx="564" cy="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300"/>
                <a:buFont typeface="Tahoma"/>
                <a:buNone/>
              </a:pPr>
              <a:r>
                <a:rPr b="1" i="0" lang="en-US" sz="13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1.5V@1A</a:t>
              </a:r>
              <a:endParaRPr/>
            </a:p>
          </p:txBody>
        </p:sp>
      </p:grpSp>
      <p:cxnSp>
        <p:nvCxnSpPr>
          <p:cNvPr id="631" name="Google Shape;631;p44"/>
          <p:cNvCxnSpPr/>
          <p:nvPr/>
        </p:nvCxnSpPr>
        <p:spPr>
          <a:xfrm>
            <a:off x="2330450" y="2457450"/>
            <a:ext cx="762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32" name="Google Shape;632;p44"/>
          <p:cNvCxnSpPr/>
          <p:nvPr/>
        </p:nvCxnSpPr>
        <p:spPr>
          <a:xfrm>
            <a:off x="4014787" y="2462212"/>
            <a:ext cx="762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633" name="Google Shape;633;p44"/>
          <p:cNvGrpSpPr/>
          <p:nvPr/>
        </p:nvGrpSpPr>
        <p:grpSpPr>
          <a:xfrm>
            <a:off x="4724400" y="2197100"/>
            <a:ext cx="958850" cy="533400"/>
            <a:chOff x="816" y="1200"/>
            <a:chExt cx="604" cy="336"/>
          </a:xfrm>
        </p:grpSpPr>
        <p:grpSp>
          <p:nvGrpSpPr>
            <p:cNvPr id="634" name="Google Shape;634;p44"/>
            <p:cNvGrpSpPr/>
            <p:nvPr/>
          </p:nvGrpSpPr>
          <p:grpSpPr>
            <a:xfrm>
              <a:off x="836" y="1200"/>
              <a:ext cx="584" cy="336"/>
              <a:chOff x="836" y="1200"/>
              <a:chExt cx="584" cy="336"/>
            </a:xfrm>
          </p:grpSpPr>
          <p:sp>
            <p:nvSpPr>
              <p:cNvPr id="635" name="Google Shape;635;p44"/>
              <p:cNvSpPr/>
              <p:nvPr/>
            </p:nvSpPr>
            <p:spPr>
              <a:xfrm>
                <a:off x="836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36" name="Google Shape;636;p44"/>
              <p:cNvSpPr txBox="1"/>
              <p:nvPr/>
            </p:nvSpPr>
            <p:spPr>
              <a:xfrm>
                <a:off x="864" y="1200"/>
                <a:ext cx="480" cy="336"/>
              </a:xfrm>
              <a:prstGeom prst="rect">
                <a:avLst/>
              </a:prstGeom>
              <a:solidFill>
                <a:srgbClr val="00FF0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37" name="Google Shape;637;p44"/>
              <p:cNvSpPr/>
              <p:nvPr/>
            </p:nvSpPr>
            <p:spPr>
              <a:xfrm>
                <a:off x="1334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38" name="Google Shape;638;p44"/>
              <p:cNvSpPr/>
              <p:nvPr/>
            </p:nvSpPr>
            <p:spPr>
              <a:xfrm>
                <a:off x="1372" y="1314"/>
                <a:ext cx="48" cy="96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639" name="Google Shape;639;p44"/>
            <p:cNvSpPr txBox="1"/>
            <p:nvPr/>
          </p:nvSpPr>
          <p:spPr>
            <a:xfrm>
              <a:off x="816" y="1290"/>
              <a:ext cx="564" cy="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300"/>
                <a:buFont typeface="Tahoma"/>
                <a:buNone/>
              </a:pPr>
              <a:r>
                <a:rPr b="1" i="0" lang="en-US" sz="13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1.5V@1A</a:t>
              </a:r>
              <a:endParaRPr/>
            </a:p>
          </p:txBody>
        </p:sp>
      </p:grpSp>
      <p:grpSp>
        <p:nvGrpSpPr>
          <p:cNvPr id="640" name="Google Shape;640;p44"/>
          <p:cNvGrpSpPr/>
          <p:nvPr/>
        </p:nvGrpSpPr>
        <p:grpSpPr>
          <a:xfrm>
            <a:off x="6434137" y="2181225"/>
            <a:ext cx="958850" cy="533400"/>
            <a:chOff x="816" y="1200"/>
            <a:chExt cx="604" cy="336"/>
          </a:xfrm>
        </p:grpSpPr>
        <p:grpSp>
          <p:nvGrpSpPr>
            <p:cNvPr id="641" name="Google Shape;641;p44"/>
            <p:cNvGrpSpPr/>
            <p:nvPr/>
          </p:nvGrpSpPr>
          <p:grpSpPr>
            <a:xfrm>
              <a:off x="836" y="1200"/>
              <a:ext cx="584" cy="336"/>
              <a:chOff x="836" y="1200"/>
              <a:chExt cx="584" cy="336"/>
            </a:xfrm>
          </p:grpSpPr>
          <p:sp>
            <p:nvSpPr>
              <p:cNvPr id="642" name="Google Shape;642;p44"/>
              <p:cNvSpPr/>
              <p:nvPr/>
            </p:nvSpPr>
            <p:spPr>
              <a:xfrm>
                <a:off x="836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43" name="Google Shape;643;p44"/>
              <p:cNvSpPr txBox="1"/>
              <p:nvPr/>
            </p:nvSpPr>
            <p:spPr>
              <a:xfrm>
                <a:off x="864" y="1200"/>
                <a:ext cx="480" cy="336"/>
              </a:xfrm>
              <a:prstGeom prst="rect">
                <a:avLst/>
              </a:prstGeom>
              <a:solidFill>
                <a:srgbClr val="00FF0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44" name="Google Shape;644;p44"/>
              <p:cNvSpPr/>
              <p:nvPr/>
            </p:nvSpPr>
            <p:spPr>
              <a:xfrm>
                <a:off x="1334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45" name="Google Shape;645;p44"/>
              <p:cNvSpPr/>
              <p:nvPr/>
            </p:nvSpPr>
            <p:spPr>
              <a:xfrm>
                <a:off x="1372" y="1314"/>
                <a:ext cx="48" cy="96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646" name="Google Shape;646;p44"/>
            <p:cNvSpPr txBox="1"/>
            <p:nvPr/>
          </p:nvSpPr>
          <p:spPr>
            <a:xfrm>
              <a:off x="816" y="1290"/>
              <a:ext cx="564" cy="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300"/>
                <a:buFont typeface="Tahoma"/>
                <a:buNone/>
              </a:pPr>
              <a:r>
                <a:rPr b="1" i="0" lang="en-US" sz="13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1.5V@1A</a:t>
              </a:r>
              <a:endParaRPr/>
            </a:p>
          </p:txBody>
        </p:sp>
      </p:grpSp>
      <p:cxnSp>
        <p:nvCxnSpPr>
          <p:cNvPr id="647" name="Google Shape;647;p44"/>
          <p:cNvCxnSpPr/>
          <p:nvPr/>
        </p:nvCxnSpPr>
        <p:spPr>
          <a:xfrm>
            <a:off x="5691187" y="2449512"/>
            <a:ext cx="762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48" name="Google Shape;648;p44"/>
          <p:cNvCxnSpPr/>
          <p:nvPr/>
        </p:nvCxnSpPr>
        <p:spPr>
          <a:xfrm>
            <a:off x="7391400" y="2433637"/>
            <a:ext cx="762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49" name="Google Shape;649;p44"/>
          <p:cNvSpPr txBox="1"/>
          <p:nvPr/>
        </p:nvSpPr>
        <p:spPr>
          <a:xfrm>
            <a:off x="949325" y="1892300"/>
            <a:ext cx="35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_</a:t>
            </a:r>
            <a:endParaRPr/>
          </a:p>
        </p:txBody>
      </p:sp>
      <p:sp>
        <p:nvSpPr>
          <p:cNvPr id="650" name="Google Shape;650;p44"/>
          <p:cNvSpPr txBox="1"/>
          <p:nvPr/>
        </p:nvSpPr>
        <p:spPr>
          <a:xfrm>
            <a:off x="7375525" y="204470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51" name="Google Shape;651;p44"/>
          <p:cNvSpPr txBox="1"/>
          <p:nvPr/>
        </p:nvSpPr>
        <p:spPr>
          <a:xfrm>
            <a:off x="628650" y="1511300"/>
            <a:ext cx="3181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Physical Description</a:t>
            </a:r>
            <a:endParaRPr/>
          </a:p>
        </p:txBody>
      </p:sp>
      <p:sp>
        <p:nvSpPr>
          <p:cNvPr id="652" name="Google Shape;652;p44"/>
          <p:cNvSpPr txBox="1"/>
          <p:nvPr/>
        </p:nvSpPr>
        <p:spPr>
          <a:xfrm>
            <a:off x="762000" y="3536950"/>
            <a:ext cx="314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Electrical Schematic</a:t>
            </a:r>
            <a:endParaRPr/>
          </a:p>
        </p:txBody>
      </p:sp>
      <p:cxnSp>
        <p:nvCxnSpPr>
          <p:cNvPr id="653" name="Google Shape;653;p44"/>
          <p:cNvCxnSpPr/>
          <p:nvPr/>
        </p:nvCxnSpPr>
        <p:spPr>
          <a:xfrm>
            <a:off x="1728787" y="4451350"/>
            <a:ext cx="762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54" name="Google Shape;654;p44"/>
          <p:cNvCxnSpPr/>
          <p:nvPr/>
        </p:nvCxnSpPr>
        <p:spPr>
          <a:xfrm>
            <a:off x="2566987" y="4451350"/>
            <a:ext cx="762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55" name="Google Shape;655;p44"/>
          <p:cNvCxnSpPr/>
          <p:nvPr/>
        </p:nvCxnSpPr>
        <p:spPr>
          <a:xfrm>
            <a:off x="2490787" y="4375150"/>
            <a:ext cx="0" cy="152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56" name="Google Shape;656;p44"/>
          <p:cNvCxnSpPr/>
          <p:nvPr/>
        </p:nvCxnSpPr>
        <p:spPr>
          <a:xfrm>
            <a:off x="3328987" y="4375150"/>
            <a:ext cx="0" cy="152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57" name="Google Shape;657;p44"/>
          <p:cNvCxnSpPr/>
          <p:nvPr/>
        </p:nvCxnSpPr>
        <p:spPr>
          <a:xfrm>
            <a:off x="2563812" y="4291012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58" name="Google Shape;658;p44"/>
          <p:cNvCxnSpPr/>
          <p:nvPr/>
        </p:nvCxnSpPr>
        <p:spPr>
          <a:xfrm>
            <a:off x="3405187" y="4298950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59" name="Google Shape;659;p44"/>
          <p:cNvCxnSpPr/>
          <p:nvPr/>
        </p:nvCxnSpPr>
        <p:spPr>
          <a:xfrm>
            <a:off x="3405187" y="4451350"/>
            <a:ext cx="762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0" name="Google Shape;660;p44"/>
          <p:cNvCxnSpPr/>
          <p:nvPr/>
        </p:nvCxnSpPr>
        <p:spPr>
          <a:xfrm>
            <a:off x="4243387" y="4451350"/>
            <a:ext cx="762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1" name="Google Shape;661;p44"/>
          <p:cNvCxnSpPr/>
          <p:nvPr/>
        </p:nvCxnSpPr>
        <p:spPr>
          <a:xfrm>
            <a:off x="4167187" y="4375150"/>
            <a:ext cx="0" cy="152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2" name="Google Shape;662;p44"/>
          <p:cNvCxnSpPr/>
          <p:nvPr/>
        </p:nvCxnSpPr>
        <p:spPr>
          <a:xfrm>
            <a:off x="4243387" y="4298950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3" name="Google Shape;663;p44"/>
          <p:cNvCxnSpPr/>
          <p:nvPr/>
        </p:nvCxnSpPr>
        <p:spPr>
          <a:xfrm>
            <a:off x="5005387" y="4375150"/>
            <a:ext cx="0" cy="152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4" name="Google Shape;664;p44"/>
          <p:cNvCxnSpPr/>
          <p:nvPr/>
        </p:nvCxnSpPr>
        <p:spPr>
          <a:xfrm>
            <a:off x="5081587" y="4298950"/>
            <a:ext cx="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5" name="Google Shape;665;p44"/>
          <p:cNvCxnSpPr/>
          <p:nvPr/>
        </p:nvCxnSpPr>
        <p:spPr>
          <a:xfrm>
            <a:off x="5081587" y="4451350"/>
            <a:ext cx="7620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6" name="Google Shape;666;p44"/>
          <p:cNvCxnSpPr/>
          <p:nvPr/>
        </p:nvCxnSpPr>
        <p:spPr>
          <a:xfrm flipH="1">
            <a:off x="1728787" y="4435475"/>
            <a:ext cx="7937" cy="701675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7" name="Google Shape;667;p44"/>
          <p:cNvCxnSpPr/>
          <p:nvPr/>
        </p:nvCxnSpPr>
        <p:spPr>
          <a:xfrm>
            <a:off x="1712912" y="5137150"/>
            <a:ext cx="4130675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8" name="Google Shape;668;p44"/>
          <p:cNvCxnSpPr/>
          <p:nvPr/>
        </p:nvCxnSpPr>
        <p:spPr>
          <a:xfrm>
            <a:off x="5843587" y="4451350"/>
            <a:ext cx="0" cy="22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9" name="Google Shape;669;p44"/>
          <p:cNvCxnSpPr/>
          <p:nvPr/>
        </p:nvCxnSpPr>
        <p:spPr>
          <a:xfrm>
            <a:off x="5843587" y="4908550"/>
            <a:ext cx="0" cy="22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70" name="Google Shape;670;p44"/>
          <p:cNvSpPr/>
          <p:nvPr/>
        </p:nvSpPr>
        <p:spPr>
          <a:xfrm>
            <a:off x="5803900" y="4668837"/>
            <a:ext cx="76200" cy="762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1" name="Google Shape;671;p44"/>
          <p:cNvSpPr/>
          <p:nvPr/>
        </p:nvSpPr>
        <p:spPr>
          <a:xfrm>
            <a:off x="5803900" y="4829175"/>
            <a:ext cx="76200" cy="762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2" name="Google Shape;672;p44"/>
          <p:cNvSpPr txBox="1"/>
          <p:nvPr/>
        </p:nvSpPr>
        <p:spPr>
          <a:xfrm>
            <a:off x="5026025" y="4086225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73" name="Google Shape;673;p44"/>
          <p:cNvSpPr txBox="1"/>
          <p:nvPr/>
        </p:nvSpPr>
        <p:spPr>
          <a:xfrm>
            <a:off x="4183062" y="410210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74" name="Google Shape;674;p44"/>
          <p:cNvSpPr txBox="1"/>
          <p:nvPr/>
        </p:nvSpPr>
        <p:spPr>
          <a:xfrm>
            <a:off x="3357562" y="4086225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75" name="Google Shape;675;p44"/>
          <p:cNvSpPr txBox="1"/>
          <p:nvPr/>
        </p:nvSpPr>
        <p:spPr>
          <a:xfrm>
            <a:off x="2506662" y="4094162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76" name="Google Shape;676;p44"/>
          <p:cNvSpPr txBox="1"/>
          <p:nvPr/>
        </p:nvSpPr>
        <p:spPr>
          <a:xfrm>
            <a:off x="2144712" y="3957637"/>
            <a:ext cx="35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_</a:t>
            </a:r>
            <a:endParaRPr/>
          </a:p>
        </p:txBody>
      </p:sp>
      <p:sp>
        <p:nvSpPr>
          <p:cNvPr id="677" name="Google Shape;677;p44"/>
          <p:cNvSpPr txBox="1"/>
          <p:nvPr/>
        </p:nvSpPr>
        <p:spPr>
          <a:xfrm>
            <a:off x="2982912" y="3959225"/>
            <a:ext cx="35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_</a:t>
            </a:r>
            <a:endParaRPr/>
          </a:p>
        </p:txBody>
      </p:sp>
      <p:sp>
        <p:nvSpPr>
          <p:cNvPr id="678" name="Google Shape;678;p44"/>
          <p:cNvSpPr txBox="1"/>
          <p:nvPr/>
        </p:nvSpPr>
        <p:spPr>
          <a:xfrm>
            <a:off x="3838575" y="3968750"/>
            <a:ext cx="35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_</a:t>
            </a:r>
            <a:endParaRPr/>
          </a:p>
        </p:txBody>
      </p:sp>
      <p:sp>
        <p:nvSpPr>
          <p:cNvPr id="679" name="Google Shape;679;p44"/>
          <p:cNvSpPr txBox="1"/>
          <p:nvPr/>
        </p:nvSpPr>
        <p:spPr>
          <a:xfrm>
            <a:off x="4668837" y="3954462"/>
            <a:ext cx="35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_</a:t>
            </a:r>
            <a:endParaRPr/>
          </a:p>
        </p:txBody>
      </p:sp>
      <p:sp>
        <p:nvSpPr>
          <p:cNvPr id="680" name="Google Shape;680;p44"/>
          <p:cNvSpPr txBox="1"/>
          <p:nvPr/>
        </p:nvSpPr>
        <p:spPr>
          <a:xfrm>
            <a:off x="5865812" y="4451350"/>
            <a:ext cx="763587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</a:pPr>
            <a:r>
              <a:rPr b="1" i="0" lang="en-US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Output</a:t>
            </a:r>
            <a:br>
              <a:rPr b="1" i="0" lang="en-US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6 VDC</a:t>
            </a:r>
            <a:br>
              <a:rPr b="1" i="0" lang="en-US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1A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5"/>
          <p:cNvSpPr txBox="1"/>
          <p:nvPr/>
        </p:nvSpPr>
        <p:spPr>
          <a:xfrm>
            <a:off x="304800" y="6172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686" name="Google Shape;686;p45"/>
          <p:cNvSpPr txBox="1"/>
          <p:nvPr>
            <p:ph type="title"/>
          </p:nvPr>
        </p:nvSpPr>
        <p:spPr>
          <a:xfrm>
            <a:off x="457200" y="292100"/>
            <a:ext cx="8229600" cy="690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Batteries in Parallel</a:t>
            </a:r>
            <a:endParaRPr/>
          </a:p>
        </p:txBody>
      </p:sp>
      <p:cxnSp>
        <p:nvCxnSpPr>
          <p:cNvPr id="687" name="Google Shape;687;p45"/>
          <p:cNvCxnSpPr/>
          <p:nvPr/>
        </p:nvCxnSpPr>
        <p:spPr>
          <a:xfrm>
            <a:off x="1543050" y="2057400"/>
            <a:ext cx="44958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88" name="Google Shape;688;p45"/>
          <p:cNvSpPr txBox="1"/>
          <p:nvPr/>
        </p:nvSpPr>
        <p:spPr>
          <a:xfrm>
            <a:off x="1766887" y="4298950"/>
            <a:ext cx="35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_</a:t>
            </a:r>
            <a:endParaRPr/>
          </a:p>
        </p:txBody>
      </p:sp>
      <p:sp>
        <p:nvSpPr>
          <p:cNvPr id="689" name="Google Shape;689;p45"/>
          <p:cNvSpPr txBox="1"/>
          <p:nvPr/>
        </p:nvSpPr>
        <p:spPr>
          <a:xfrm>
            <a:off x="1703387" y="472440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690" name="Google Shape;690;p45"/>
          <p:cNvSpPr txBox="1"/>
          <p:nvPr/>
        </p:nvSpPr>
        <p:spPr>
          <a:xfrm>
            <a:off x="1322387" y="1447800"/>
            <a:ext cx="3181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Physical Description</a:t>
            </a:r>
            <a:endParaRPr/>
          </a:p>
        </p:txBody>
      </p:sp>
      <p:sp>
        <p:nvSpPr>
          <p:cNvPr id="691" name="Google Shape;691;p45"/>
          <p:cNvSpPr txBox="1"/>
          <p:nvPr/>
        </p:nvSpPr>
        <p:spPr>
          <a:xfrm>
            <a:off x="1322387" y="3962400"/>
            <a:ext cx="314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Electrical Schematic</a:t>
            </a:r>
            <a:endParaRPr/>
          </a:p>
        </p:txBody>
      </p:sp>
      <p:grpSp>
        <p:nvGrpSpPr>
          <p:cNvPr id="692" name="Google Shape;692;p45"/>
          <p:cNvGrpSpPr/>
          <p:nvPr/>
        </p:nvGrpSpPr>
        <p:grpSpPr>
          <a:xfrm>
            <a:off x="1535112" y="4587875"/>
            <a:ext cx="4941887" cy="1050925"/>
            <a:chOff x="374" y="2016"/>
            <a:chExt cx="3113" cy="662"/>
          </a:xfrm>
        </p:grpSpPr>
        <p:sp>
          <p:nvSpPr>
            <p:cNvPr id="693" name="Google Shape;693;p45"/>
            <p:cNvSpPr txBox="1"/>
            <p:nvPr/>
          </p:nvSpPr>
          <p:spPr>
            <a:xfrm>
              <a:off x="2948" y="2218"/>
              <a:ext cx="539" cy="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Tahoma"/>
                <a:buNone/>
              </a:pPr>
              <a:r>
                <a:rPr b="1" i="0" lang="en-US" sz="1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Output</a:t>
              </a:r>
              <a:br>
                <a:rPr b="1" i="0" lang="en-US" sz="1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b="1" i="0" lang="en-US" sz="1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1.5 VDC</a:t>
              </a:r>
              <a:br>
                <a:rPr b="1" i="0" lang="en-US" sz="1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</a:br>
              <a:r>
                <a:rPr b="1" i="0" lang="en-US" sz="1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4A</a:t>
              </a:r>
              <a:endParaRPr/>
            </a:p>
          </p:txBody>
        </p:sp>
        <p:grpSp>
          <p:nvGrpSpPr>
            <p:cNvPr id="694" name="Google Shape;694;p45"/>
            <p:cNvGrpSpPr/>
            <p:nvPr/>
          </p:nvGrpSpPr>
          <p:grpSpPr>
            <a:xfrm>
              <a:off x="374" y="2016"/>
              <a:ext cx="2605" cy="624"/>
              <a:chOff x="374" y="2016"/>
              <a:chExt cx="2605" cy="624"/>
            </a:xfrm>
          </p:grpSpPr>
          <p:sp>
            <p:nvSpPr>
              <p:cNvPr id="695" name="Google Shape;695;p45"/>
              <p:cNvSpPr/>
              <p:nvPr/>
            </p:nvSpPr>
            <p:spPr>
              <a:xfrm>
                <a:off x="2926" y="2330"/>
                <a:ext cx="48" cy="48"/>
              </a:xfrm>
              <a:prstGeom prst="ellipse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696" name="Google Shape;696;p45"/>
              <p:cNvGrpSpPr/>
              <p:nvPr/>
            </p:nvGrpSpPr>
            <p:grpSpPr>
              <a:xfrm>
                <a:off x="374" y="2016"/>
                <a:ext cx="2605" cy="624"/>
                <a:chOff x="374" y="2016"/>
                <a:chExt cx="2605" cy="624"/>
              </a:xfrm>
            </p:grpSpPr>
            <p:cxnSp>
              <p:nvCxnSpPr>
                <p:cNvPr id="697" name="Google Shape;697;p45"/>
                <p:cNvCxnSpPr/>
                <p:nvPr/>
              </p:nvCxnSpPr>
              <p:spPr>
                <a:xfrm>
                  <a:off x="720" y="2016"/>
                  <a:ext cx="0" cy="9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grpSp>
              <p:nvGrpSpPr>
                <p:cNvPr id="698" name="Google Shape;698;p45"/>
                <p:cNvGrpSpPr/>
                <p:nvPr/>
              </p:nvGrpSpPr>
              <p:grpSpPr>
                <a:xfrm rot="5400000">
                  <a:off x="684" y="2061"/>
                  <a:ext cx="72" cy="192"/>
                  <a:chOff x="864" y="2107"/>
                  <a:chExt cx="46" cy="192"/>
                </a:xfrm>
              </p:grpSpPr>
              <p:cxnSp>
                <p:nvCxnSpPr>
                  <p:cNvPr id="699" name="Google Shape;699;p45"/>
                  <p:cNvCxnSpPr/>
                  <p:nvPr/>
                </p:nvCxnSpPr>
                <p:spPr>
                  <a:xfrm>
                    <a:off x="864" y="2160"/>
                    <a:ext cx="0" cy="96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lt1"/>
                    </a:solidFill>
                    <a:prstDash val="solid"/>
                    <a:miter lim="800000"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00" name="Google Shape;700;p45"/>
                  <p:cNvCxnSpPr/>
                  <p:nvPr/>
                </p:nvCxnSpPr>
                <p:spPr>
                  <a:xfrm>
                    <a:off x="910" y="2107"/>
                    <a:ext cx="0" cy="192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lt1"/>
                    </a:solidFill>
                    <a:prstDash val="solid"/>
                    <a:miter lim="800000"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701" name="Google Shape;701;p45"/>
                <p:cNvCxnSpPr/>
                <p:nvPr/>
              </p:nvCxnSpPr>
              <p:spPr>
                <a:xfrm>
                  <a:off x="720" y="2198"/>
                  <a:ext cx="0" cy="154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02" name="Google Shape;702;p45"/>
                <p:cNvCxnSpPr/>
                <p:nvPr/>
              </p:nvCxnSpPr>
              <p:spPr>
                <a:xfrm>
                  <a:off x="715" y="2352"/>
                  <a:ext cx="2213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03" name="Google Shape;703;p45"/>
                <p:cNvCxnSpPr/>
                <p:nvPr/>
              </p:nvCxnSpPr>
              <p:spPr>
                <a:xfrm>
                  <a:off x="384" y="2016"/>
                  <a:ext cx="0" cy="624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04" name="Google Shape;704;p45"/>
                <p:cNvCxnSpPr/>
                <p:nvPr/>
              </p:nvCxnSpPr>
              <p:spPr>
                <a:xfrm>
                  <a:off x="374" y="2640"/>
                  <a:ext cx="2602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05" name="Google Shape;705;p45"/>
                <p:cNvCxnSpPr/>
                <p:nvPr/>
              </p:nvCxnSpPr>
              <p:spPr>
                <a:xfrm>
                  <a:off x="2961" y="2496"/>
                  <a:ext cx="0" cy="144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sp>
              <p:nvSpPr>
                <p:cNvPr id="706" name="Google Shape;706;p45"/>
                <p:cNvSpPr/>
                <p:nvPr/>
              </p:nvSpPr>
              <p:spPr>
                <a:xfrm>
                  <a:off x="2931" y="2446"/>
                  <a:ext cx="48" cy="48"/>
                </a:xfrm>
                <a:prstGeom prst="ellipse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cxnSp>
              <p:nvCxnSpPr>
                <p:cNvPr id="707" name="Google Shape;707;p45"/>
                <p:cNvCxnSpPr/>
                <p:nvPr/>
              </p:nvCxnSpPr>
              <p:spPr>
                <a:xfrm>
                  <a:off x="384" y="2016"/>
                  <a:ext cx="1584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08" name="Google Shape;708;p45"/>
                <p:cNvCxnSpPr/>
                <p:nvPr/>
              </p:nvCxnSpPr>
              <p:spPr>
                <a:xfrm>
                  <a:off x="1104" y="2188"/>
                  <a:ext cx="0" cy="154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09" name="Google Shape;709;p45"/>
              <p:cNvGrpSpPr/>
              <p:nvPr/>
            </p:nvGrpSpPr>
            <p:grpSpPr>
              <a:xfrm>
                <a:off x="1008" y="2016"/>
                <a:ext cx="1056" cy="326"/>
                <a:chOff x="1008" y="2016"/>
                <a:chExt cx="1056" cy="326"/>
              </a:xfrm>
            </p:grpSpPr>
            <p:cxnSp>
              <p:nvCxnSpPr>
                <p:cNvPr id="710" name="Google Shape;710;p45"/>
                <p:cNvCxnSpPr/>
                <p:nvPr/>
              </p:nvCxnSpPr>
              <p:spPr>
                <a:xfrm>
                  <a:off x="1104" y="2016"/>
                  <a:ext cx="0" cy="9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grpSp>
              <p:nvGrpSpPr>
                <p:cNvPr id="711" name="Google Shape;711;p45"/>
                <p:cNvGrpSpPr/>
                <p:nvPr/>
              </p:nvGrpSpPr>
              <p:grpSpPr>
                <a:xfrm rot="5400000">
                  <a:off x="1068" y="2052"/>
                  <a:ext cx="72" cy="192"/>
                  <a:chOff x="864" y="2107"/>
                  <a:chExt cx="46" cy="192"/>
                </a:xfrm>
              </p:grpSpPr>
              <p:cxnSp>
                <p:nvCxnSpPr>
                  <p:cNvPr id="712" name="Google Shape;712;p45"/>
                  <p:cNvCxnSpPr/>
                  <p:nvPr/>
                </p:nvCxnSpPr>
                <p:spPr>
                  <a:xfrm>
                    <a:off x="864" y="2160"/>
                    <a:ext cx="0" cy="96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lt1"/>
                    </a:solidFill>
                    <a:prstDash val="solid"/>
                    <a:miter lim="800000"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13" name="Google Shape;713;p45"/>
                  <p:cNvCxnSpPr/>
                  <p:nvPr/>
                </p:nvCxnSpPr>
                <p:spPr>
                  <a:xfrm>
                    <a:off x="910" y="2107"/>
                    <a:ext cx="0" cy="192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lt1"/>
                    </a:solidFill>
                    <a:prstDash val="solid"/>
                    <a:miter lim="800000"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714" name="Google Shape;714;p45"/>
                <p:cNvGrpSpPr/>
                <p:nvPr/>
              </p:nvGrpSpPr>
              <p:grpSpPr>
                <a:xfrm rot="5400000">
                  <a:off x="1500" y="2052"/>
                  <a:ext cx="72" cy="192"/>
                  <a:chOff x="864" y="2107"/>
                  <a:chExt cx="46" cy="192"/>
                </a:xfrm>
              </p:grpSpPr>
              <p:cxnSp>
                <p:nvCxnSpPr>
                  <p:cNvPr id="715" name="Google Shape;715;p45"/>
                  <p:cNvCxnSpPr/>
                  <p:nvPr/>
                </p:nvCxnSpPr>
                <p:spPr>
                  <a:xfrm>
                    <a:off x="864" y="2160"/>
                    <a:ext cx="0" cy="96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lt1"/>
                    </a:solidFill>
                    <a:prstDash val="solid"/>
                    <a:miter lim="800000"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16" name="Google Shape;716;p45"/>
                  <p:cNvCxnSpPr/>
                  <p:nvPr/>
                </p:nvCxnSpPr>
                <p:spPr>
                  <a:xfrm>
                    <a:off x="910" y="2107"/>
                    <a:ext cx="0" cy="192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lt1"/>
                    </a:solidFill>
                    <a:prstDash val="solid"/>
                    <a:miter lim="800000"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717" name="Google Shape;717;p45"/>
                <p:cNvCxnSpPr/>
                <p:nvPr/>
              </p:nvCxnSpPr>
              <p:spPr>
                <a:xfrm>
                  <a:off x="1536" y="2016"/>
                  <a:ext cx="0" cy="9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18" name="Google Shape;718;p45"/>
                <p:cNvCxnSpPr/>
                <p:nvPr/>
              </p:nvCxnSpPr>
              <p:spPr>
                <a:xfrm>
                  <a:off x="1968" y="2016"/>
                  <a:ext cx="0" cy="9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grpSp>
              <p:nvGrpSpPr>
                <p:cNvPr id="719" name="Google Shape;719;p45"/>
                <p:cNvGrpSpPr/>
                <p:nvPr/>
              </p:nvGrpSpPr>
              <p:grpSpPr>
                <a:xfrm rot="5400000">
                  <a:off x="1932" y="2052"/>
                  <a:ext cx="72" cy="192"/>
                  <a:chOff x="864" y="2107"/>
                  <a:chExt cx="46" cy="192"/>
                </a:xfrm>
              </p:grpSpPr>
              <p:cxnSp>
                <p:nvCxnSpPr>
                  <p:cNvPr id="720" name="Google Shape;720;p45"/>
                  <p:cNvCxnSpPr/>
                  <p:nvPr/>
                </p:nvCxnSpPr>
                <p:spPr>
                  <a:xfrm>
                    <a:off x="864" y="2160"/>
                    <a:ext cx="0" cy="96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lt1"/>
                    </a:solidFill>
                    <a:prstDash val="solid"/>
                    <a:miter lim="800000"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721" name="Google Shape;721;p45"/>
                  <p:cNvCxnSpPr/>
                  <p:nvPr/>
                </p:nvCxnSpPr>
                <p:spPr>
                  <a:xfrm>
                    <a:off x="910" y="2107"/>
                    <a:ext cx="0" cy="192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chemeClr val="lt1"/>
                    </a:solidFill>
                    <a:prstDash val="solid"/>
                    <a:miter lim="800000"/>
                    <a:headEnd len="med" w="med" type="none"/>
                    <a:tailEnd len="med" w="med" type="none"/>
                  </a:ln>
                </p:spPr>
              </p:cxnSp>
            </p:grpSp>
            <p:cxnSp>
              <p:nvCxnSpPr>
                <p:cNvPr id="722" name="Google Shape;722;p45"/>
                <p:cNvCxnSpPr/>
                <p:nvPr/>
              </p:nvCxnSpPr>
              <p:spPr>
                <a:xfrm>
                  <a:off x="1536" y="2188"/>
                  <a:ext cx="0" cy="154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23" name="Google Shape;723;p45"/>
                <p:cNvCxnSpPr/>
                <p:nvPr/>
              </p:nvCxnSpPr>
              <p:spPr>
                <a:xfrm>
                  <a:off x="1973" y="2188"/>
                  <a:ext cx="0" cy="154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724" name="Google Shape;724;p45"/>
          <p:cNvGrpSpPr/>
          <p:nvPr/>
        </p:nvGrpSpPr>
        <p:grpSpPr>
          <a:xfrm>
            <a:off x="1246187" y="2273300"/>
            <a:ext cx="584200" cy="927100"/>
            <a:chOff x="928" y="1076"/>
            <a:chExt cx="368" cy="584"/>
          </a:xfrm>
        </p:grpSpPr>
        <p:grpSp>
          <p:nvGrpSpPr>
            <p:cNvPr id="725" name="Google Shape;725;p45"/>
            <p:cNvGrpSpPr/>
            <p:nvPr/>
          </p:nvGrpSpPr>
          <p:grpSpPr>
            <a:xfrm rot="-5400000">
              <a:off x="836" y="1200"/>
              <a:ext cx="584" cy="336"/>
              <a:chOff x="836" y="1200"/>
              <a:chExt cx="584" cy="336"/>
            </a:xfrm>
          </p:grpSpPr>
          <p:sp>
            <p:nvSpPr>
              <p:cNvPr id="726" name="Google Shape;726;p45"/>
              <p:cNvSpPr/>
              <p:nvPr/>
            </p:nvSpPr>
            <p:spPr>
              <a:xfrm>
                <a:off x="836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27" name="Google Shape;727;p45"/>
              <p:cNvSpPr txBox="1"/>
              <p:nvPr/>
            </p:nvSpPr>
            <p:spPr>
              <a:xfrm>
                <a:off x="864" y="1200"/>
                <a:ext cx="480" cy="336"/>
              </a:xfrm>
              <a:prstGeom prst="rect">
                <a:avLst/>
              </a:prstGeom>
              <a:solidFill>
                <a:srgbClr val="00FF0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28" name="Google Shape;728;p45"/>
              <p:cNvSpPr/>
              <p:nvPr/>
            </p:nvSpPr>
            <p:spPr>
              <a:xfrm>
                <a:off x="1334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29" name="Google Shape;729;p45"/>
              <p:cNvSpPr/>
              <p:nvPr/>
            </p:nvSpPr>
            <p:spPr>
              <a:xfrm>
                <a:off x="1372" y="1314"/>
                <a:ext cx="48" cy="96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730" name="Google Shape;730;p45"/>
            <p:cNvSpPr txBox="1"/>
            <p:nvPr/>
          </p:nvSpPr>
          <p:spPr>
            <a:xfrm>
              <a:off x="928" y="1232"/>
              <a:ext cx="36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Tahoma"/>
                <a:buNone/>
              </a:pPr>
              <a:r>
                <a:rPr b="1" i="0" lang="en-US" sz="1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1.5V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Tahoma"/>
                <a:buNone/>
              </a:pPr>
              <a:r>
                <a:rPr b="1" i="0" lang="en-US" sz="1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@1A</a:t>
              </a:r>
              <a:endParaRPr/>
            </a:p>
          </p:txBody>
        </p:sp>
      </p:grpSp>
      <p:sp>
        <p:nvSpPr>
          <p:cNvPr id="731" name="Google Shape;731;p45"/>
          <p:cNvSpPr txBox="1"/>
          <p:nvPr/>
        </p:nvSpPr>
        <p:spPr>
          <a:xfrm>
            <a:off x="2373312" y="4283075"/>
            <a:ext cx="35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_</a:t>
            </a:r>
            <a:endParaRPr/>
          </a:p>
        </p:txBody>
      </p:sp>
      <p:sp>
        <p:nvSpPr>
          <p:cNvPr id="732" name="Google Shape;732;p45"/>
          <p:cNvSpPr txBox="1"/>
          <p:nvPr/>
        </p:nvSpPr>
        <p:spPr>
          <a:xfrm>
            <a:off x="3036887" y="4275137"/>
            <a:ext cx="35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_</a:t>
            </a:r>
            <a:endParaRPr/>
          </a:p>
        </p:txBody>
      </p:sp>
      <p:sp>
        <p:nvSpPr>
          <p:cNvPr id="733" name="Google Shape;733;p45"/>
          <p:cNvSpPr txBox="1"/>
          <p:nvPr/>
        </p:nvSpPr>
        <p:spPr>
          <a:xfrm>
            <a:off x="3735387" y="4298950"/>
            <a:ext cx="35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_</a:t>
            </a:r>
            <a:endParaRPr/>
          </a:p>
        </p:txBody>
      </p:sp>
      <p:sp>
        <p:nvSpPr>
          <p:cNvPr id="734" name="Google Shape;734;p45"/>
          <p:cNvSpPr txBox="1"/>
          <p:nvPr/>
        </p:nvSpPr>
        <p:spPr>
          <a:xfrm>
            <a:off x="2332037" y="472440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35" name="Google Shape;735;p45"/>
          <p:cNvSpPr txBox="1"/>
          <p:nvPr/>
        </p:nvSpPr>
        <p:spPr>
          <a:xfrm>
            <a:off x="3030537" y="4724400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36" name="Google Shape;736;p45"/>
          <p:cNvSpPr txBox="1"/>
          <p:nvPr/>
        </p:nvSpPr>
        <p:spPr>
          <a:xfrm>
            <a:off x="3716337" y="4740275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cxnSp>
        <p:nvCxnSpPr>
          <p:cNvPr id="737" name="Google Shape;737;p45"/>
          <p:cNvCxnSpPr/>
          <p:nvPr/>
        </p:nvCxnSpPr>
        <p:spPr>
          <a:xfrm rot="10800000">
            <a:off x="1550987" y="2057400"/>
            <a:ext cx="0" cy="22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38" name="Google Shape;738;p45"/>
          <p:cNvCxnSpPr/>
          <p:nvPr/>
        </p:nvCxnSpPr>
        <p:spPr>
          <a:xfrm rot="10800000">
            <a:off x="1550987" y="3200400"/>
            <a:ext cx="0" cy="22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739" name="Google Shape;739;p45"/>
          <p:cNvGrpSpPr/>
          <p:nvPr/>
        </p:nvGrpSpPr>
        <p:grpSpPr>
          <a:xfrm>
            <a:off x="2338387" y="2286000"/>
            <a:ext cx="584200" cy="927100"/>
            <a:chOff x="928" y="1076"/>
            <a:chExt cx="368" cy="584"/>
          </a:xfrm>
        </p:grpSpPr>
        <p:grpSp>
          <p:nvGrpSpPr>
            <p:cNvPr id="740" name="Google Shape;740;p45"/>
            <p:cNvGrpSpPr/>
            <p:nvPr/>
          </p:nvGrpSpPr>
          <p:grpSpPr>
            <a:xfrm rot="-5400000">
              <a:off x="836" y="1200"/>
              <a:ext cx="584" cy="336"/>
              <a:chOff x="836" y="1200"/>
              <a:chExt cx="584" cy="336"/>
            </a:xfrm>
          </p:grpSpPr>
          <p:sp>
            <p:nvSpPr>
              <p:cNvPr id="741" name="Google Shape;741;p45"/>
              <p:cNvSpPr/>
              <p:nvPr/>
            </p:nvSpPr>
            <p:spPr>
              <a:xfrm>
                <a:off x="836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42" name="Google Shape;742;p45"/>
              <p:cNvSpPr txBox="1"/>
              <p:nvPr/>
            </p:nvSpPr>
            <p:spPr>
              <a:xfrm>
                <a:off x="864" y="1200"/>
                <a:ext cx="480" cy="336"/>
              </a:xfrm>
              <a:prstGeom prst="rect">
                <a:avLst/>
              </a:prstGeom>
              <a:solidFill>
                <a:srgbClr val="00FF0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43" name="Google Shape;743;p45"/>
              <p:cNvSpPr/>
              <p:nvPr/>
            </p:nvSpPr>
            <p:spPr>
              <a:xfrm>
                <a:off x="1334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44" name="Google Shape;744;p45"/>
              <p:cNvSpPr/>
              <p:nvPr/>
            </p:nvSpPr>
            <p:spPr>
              <a:xfrm>
                <a:off x="1372" y="1314"/>
                <a:ext cx="48" cy="96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745" name="Google Shape;745;p45"/>
            <p:cNvSpPr txBox="1"/>
            <p:nvPr/>
          </p:nvSpPr>
          <p:spPr>
            <a:xfrm>
              <a:off x="928" y="1232"/>
              <a:ext cx="36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Tahoma"/>
                <a:buNone/>
              </a:pPr>
              <a:r>
                <a:rPr b="1" i="0" lang="en-US" sz="1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1.5V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Tahoma"/>
                <a:buNone/>
              </a:pPr>
              <a:r>
                <a:rPr b="1" i="0" lang="en-US" sz="1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@1A</a:t>
              </a:r>
              <a:endParaRPr/>
            </a:p>
          </p:txBody>
        </p:sp>
      </p:grpSp>
      <p:grpSp>
        <p:nvGrpSpPr>
          <p:cNvPr id="746" name="Google Shape;746;p45"/>
          <p:cNvGrpSpPr/>
          <p:nvPr/>
        </p:nvGrpSpPr>
        <p:grpSpPr>
          <a:xfrm>
            <a:off x="3557587" y="2286000"/>
            <a:ext cx="584200" cy="927100"/>
            <a:chOff x="928" y="1076"/>
            <a:chExt cx="368" cy="584"/>
          </a:xfrm>
        </p:grpSpPr>
        <p:grpSp>
          <p:nvGrpSpPr>
            <p:cNvPr id="747" name="Google Shape;747;p45"/>
            <p:cNvGrpSpPr/>
            <p:nvPr/>
          </p:nvGrpSpPr>
          <p:grpSpPr>
            <a:xfrm rot="-5400000">
              <a:off x="836" y="1200"/>
              <a:ext cx="584" cy="336"/>
              <a:chOff x="836" y="1200"/>
              <a:chExt cx="584" cy="336"/>
            </a:xfrm>
          </p:grpSpPr>
          <p:sp>
            <p:nvSpPr>
              <p:cNvPr id="748" name="Google Shape;748;p45"/>
              <p:cNvSpPr/>
              <p:nvPr/>
            </p:nvSpPr>
            <p:spPr>
              <a:xfrm>
                <a:off x="836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49" name="Google Shape;749;p45"/>
              <p:cNvSpPr txBox="1"/>
              <p:nvPr/>
            </p:nvSpPr>
            <p:spPr>
              <a:xfrm>
                <a:off x="864" y="1200"/>
                <a:ext cx="480" cy="336"/>
              </a:xfrm>
              <a:prstGeom prst="rect">
                <a:avLst/>
              </a:prstGeom>
              <a:solidFill>
                <a:srgbClr val="00FF0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50" name="Google Shape;750;p45"/>
              <p:cNvSpPr/>
              <p:nvPr/>
            </p:nvSpPr>
            <p:spPr>
              <a:xfrm>
                <a:off x="1334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51" name="Google Shape;751;p45"/>
              <p:cNvSpPr/>
              <p:nvPr/>
            </p:nvSpPr>
            <p:spPr>
              <a:xfrm>
                <a:off x="1372" y="1314"/>
                <a:ext cx="48" cy="96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752" name="Google Shape;752;p45"/>
            <p:cNvSpPr txBox="1"/>
            <p:nvPr/>
          </p:nvSpPr>
          <p:spPr>
            <a:xfrm>
              <a:off x="928" y="1232"/>
              <a:ext cx="36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Tahoma"/>
                <a:buNone/>
              </a:pPr>
              <a:r>
                <a:rPr b="1" i="0" lang="en-US" sz="1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1.5V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Tahoma"/>
                <a:buNone/>
              </a:pPr>
              <a:r>
                <a:rPr b="1" i="0" lang="en-US" sz="1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@1A</a:t>
              </a:r>
              <a:endParaRPr/>
            </a:p>
          </p:txBody>
        </p:sp>
      </p:grpSp>
      <p:grpSp>
        <p:nvGrpSpPr>
          <p:cNvPr id="753" name="Google Shape;753;p45"/>
          <p:cNvGrpSpPr/>
          <p:nvPr/>
        </p:nvGrpSpPr>
        <p:grpSpPr>
          <a:xfrm>
            <a:off x="4624387" y="2286000"/>
            <a:ext cx="584200" cy="927100"/>
            <a:chOff x="928" y="1076"/>
            <a:chExt cx="368" cy="584"/>
          </a:xfrm>
        </p:grpSpPr>
        <p:grpSp>
          <p:nvGrpSpPr>
            <p:cNvPr id="754" name="Google Shape;754;p45"/>
            <p:cNvGrpSpPr/>
            <p:nvPr/>
          </p:nvGrpSpPr>
          <p:grpSpPr>
            <a:xfrm rot="-5400000">
              <a:off x="836" y="1200"/>
              <a:ext cx="584" cy="336"/>
              <a:chOff x="836" y="1200"/>
              <a:chExt cx="584" cy="336"/>
            </a:xfrm>
          </p:grpSpPr>
          <p:sp>
            <p:nvSpPr>
              <p:cNvPr id="755" name="Google Shape;755;p45"/>
              <p:cNvSpPr/>
              <p:nvPr/>
            </p:nvSpPr>
            <p:spPr>
              <a:xfrm>
                <a:off x="836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56" name="Google Shape;756;p45"/>
              <p:cNvSpPr txBox="1"/>
              <p:nvPr/>
            </p:nvSpPr>
            <p:spPr>
              <a:xfrm>
                <a:off x="864" y="1200"/>
                <a:ext cx="480" cy="336"/>
              </a:xfrm>
              <a:prstGeom prst="rect">
                <a:avLst/>
              </a:prstGeom>
              <a:solidFill>
                <a:srgbClr val="00FF00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57" name="Google Shape;757;p45"/>
              <p:cNvSpPr/>
              <p:nvPr/>
            </p:nvSpPr>
            <p:spPr>
              <a:xfrm>
                <a:off x="1334" y="1200"/>
                <a:ext cx="48" cy="336"/>
              </a:xfrm>
              <a:prstGeom prst="ellipse">
                <a:avLst/>
              </a:prstGeom>
              <a:solidFill>
                <a:srgbClr val="00FF00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58" name="Google Shape;758;p45"/>
              <p:cNvSpPr/>
              <p:nvPr/>
            </p:nvSpPr>
            <p:spPr>
              <a:xfrm>
                <a:off x="1372" y="1314"/>
                <a:ext cx="48" cy="96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759" name="Google Shape;759;p45"/>
            <p:cNvSpPr txBox="1"/>
            <p:nvPr/>
          </p:nvSpPr>
          <p:spPr>
            <a:xfrm>
              <a:off x="928" y="1232"/>
              <a:ext cx="368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Tahoma"/>
                <a:buNone/>
              </a:pPr>
              <a:r>
                <a:rPr b="1" i="0" lang="en-US" sz="1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1.5V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Tahoma"/>
                <a:buNone/>
              </a:pPr>
              <a:r>
                <a:rPr b="1" i="0" lang="en-US" sz="1400" u="none">
                  <a:solidFill>
                    <a:schemeClr val="lt2"/>
                  </a:solidFill>
                  <a:latin typeface="Tahoma"/>
                  <a:ea typeface="Tahoma"/>
                  <a:cs typeface="Tahoma"/>
                  <a:sym typeface="Tahoma"/>
                </a:rPr>
                <a:t>@1A</a:t>
              </a:r>
              <a:endParaRPr/>
            </a:p>
          </p:txBody>
        </p:sp>
      </p:grpSp>
      <p:cxnSp>
        <p:nvCxnSpPr>
          <p:cNvPr id="760" name="Google Shape;760;p45"/>
          <p:cNvCxnSpPr/>
          <p:nvPr/>
        </p:nvCxnSpPr>
        <p:spPr>
          <a:xfrm>
            <a:off x="1543050" y="3429000"/>
            <a:ext cx="44958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61" name="Google Shape;761;p45"/>
          <p:cNvSpPr/>
          <p:nvPr/>
        </p:nvSpPr>
        <p:spPr>
          <a:xfrm>
            <a:off x="6030912" y="2020887"/>
            <a:ext cx="76200" cy="762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2" name="Google Shape;762;p45"/>
          <p:cNvSpPr/>
          <p:nvPr/>
        </p:nvSpPr>
        <p:spPr>
          <a:xfrm>
            <a:off x="6038850" y="3381375"/>
            <a:ext cx="76200" cy="762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63" name="Google Shape;763;p45"/>
          <p:cNvCxnSpPr/>
          <p:nvPr/>
        </p:nvCxnSpPr>
        <p:spPr>
          <a:xfrm rot="10800000">
            <a:off x="2641600" y="3200400"/>
            <a:ext cx="0" cy="22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64" name="Google Shape;764;p45"/>
          <p:cNvCxnSpPr/>
          <p:nvPr/>
        </p:nvCxnSpPr>
        <p:spPr>
          <a:xfrm rot="10800000">
            <a:off x="3868737" y="3200400"/>
            <a:ext cx="0" cy="22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65" name="Google Shape;765;p45"/>
          <p:cNvCxnSpPr/>
          <p:nvPr/>
        </p:nvCxnSpPr>
        <p:spPr>
          <a:xfrm rot="10800000">
            <a:off x="4951412" y="3200400"/>
            <a:ext cx="0" cy="22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66" name="Google Shape;766;p45"/>
          <p:cNvCxnSpPr/>
          <p:nvPr/>
        </p:nvCxnSpPr>
        <p:spPr>
          <a:xfrm rot="10800000">
            <a:off x="2646362" y="2057400"/>
            <a:ext cx="0" cy="22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67" name="Google Shape;767;p45"/>
          <p:cNvCxnSpPr/>
          <p:nvPr/>
        </p:nvCxnSpPr>
        <p:spPr>
          <a:xfrm rot="10800000">
            <a:off x="3860800" y="2057400"/>
            <a:ext cx="0" cy="22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68" name="Google Shape;768;p45"/>
          <p:cNvCxnSpPr/>
          <p:nvPr/>
        </p:nvCxnSpPr>
        <p:spPr>
          <a:xfrm rot="10800000">
            <a:off x="4935537" y="2057400"/>
            <a:ext cx="0" cy="22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69" name="Google Shape;769;p45"/>
          <p:cNvSpPr txBox="1"/>
          <p:nvPr/>
        </p:nvSpPr>
        <p:spPr>
          <a:xfrm>
            <a:off x="6159500" y="1825625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endParaRPr/>
          </a:p>
        </p:txBody>
      </p:sp>
      <p:sp>
        <p:nvSpPr>
          <p:cNvPr id="770" name="Google Shape;770;p45"/>
          <p:cNvSpPr txBox="1"/>
          <p:nvPr/>
        </p:nvSpPr>
        <p:spPr>
          <a:xfrm>
            <a:off x="6199187" y="3048000"/>
            <a:ext cx="3540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_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46"/>
          <p:cNvSpPr txBox="1"/>
          <p:nvPr/>
        </p:nvSpPr>
        <p:spPr>
          <a:xfrm>
            <a:off x="4279900" y="6313487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776" name="Google Shape;776;p46"/>
          <p:cNvSpPr txBox="1"/>
          <p:nvPr>
            <p:ph type="title"/>
          </p:nvPr>
        </p:nvSpPr>
        <p:spPr>
          <a:xfrm>
            <a:off x="304800" y="0"/>
            <a:ext cx="8610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Batteries in Series-Parallel</a:t>
            </a:r>
            <a:endParaRPr/>
          </a:p>
        </p:txBody>
      </p:sp>
      <p:sp>
        <p:nvSpPr>
          <p:cNvPr id="777" name="Google Shape;777;p46"/>
          <p:cNvSpPr txBox="1"/>
          <p:nvPr/>
        </p:nvSpPr>
        <p:spPr>
          <a:xfrm>
            <a:off x="1133475" y="838200"/>
            <a:ext cx="3181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Physical Description</a:t>
            </a:r>
            <a:endParaRPr/>
          </a:p>
        </p:txBody>
      </p:sp>
      <p:sp>
        <p:nvSpPr>
          <p:cNvPr id="778" name="Google Shape;778;p46"/>
          <p:cNvSpPr txBox="1"/>
          <p:nvPr/>
        </p:nvSpPr>
        <p:spPr>
          <a:xfrm>
            <a:off x="1133475" y="4267200"/>
            <a:ext cx="314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Electrical Schematic</a:t>
            </a:r>
            <a:endParaRPr/>
          </a:p>
        </p:txBody>
      </p:sp>
      <p:sp>
        <p:nvSpPr>
          <p:cNvPr id="779" name="Google Shape;779;p46"/>
          <p:cNvSpPr txBox="1"/>
          <p:nvPr/>
        </p:nvSpPr>
        <p:spPr>
          <a:xfrm>
            <a:off x="5524500" y="5364162"/>
            <a:ext cx="763587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</a:pPr>
            <a:r>
              <a:rPr b="1" i="0" lang="en-US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Output</a:t>
            </a:r>
            <a:br>
              <a:rPr b="1" i="0" lang="en-US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6 VDC</a:t>
            </a:r>
            <a:br>
              <a:rPr b="1" i="0" lang="en-US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2A</a:t>
            </a:r>
            <a:endParaRPr/>
          </a:p>
        </p:txBody>
      </p:sp>
      <p:sp>
        <p:nvSpPr>
          <p:cNvPr id="780" name="Google Shape;780;p46"/>
          <p:cNvSpPr/>
          <p:nvPr/>
        </p:nvSpPr>
        <p:spPr>
          <a:xfrm>
            <a:off x="5445125" y="5680075"/>
            <a:ext cx="76200" cy="762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81" name="Google Shape;781;p46"/>
          <p:cNvCxnSpPr/>
          <p:nvPr/>
        </p:nvCxnSpPr>
        <p:spPr>
          <a:xfrm>
            <a:off x="1362075" y="4724400"/>
            <a:ext cx="15875" cy="1447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82" name="Google Shape;782;p46"/>
          <p:cNvCxnSpPr/>
          <p:nvPr/>
        </p:nvCxnSpPr>
        <p:spPr>
          <a:xfrm>
            <a:off x="1362075" y="6172200"/>
            <a:ext cx="4130675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83" name="Google Shape;783;p46"/>
          <p:cNvCxnSpPr/>
          <p:nvPr/>
        </p:nvCxnSpPr>
        <p:spPr>
          <a:xfrm>
            <a:off x="5476875" y="5951537"/>
            <a:ext cx="0" cy="22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84" name="Google Shape;784;p46"/>
          <p:cNvSpPr/>
          <p:nvPr/>
        </p:nvSpPr>
        <p:spPr>
          <a:xfrm>
            <a:off x="5437187" y="5864225"/>
            <a:ext cx="76200" cy="762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85" name="Google Shape;785;p46"/>
          <p:cNvCxnSpPr/>
          <p:nvPr/>
        </p:nvCxnSpPr>
        <p:spPr>
          <a:xfrm>
            <a:off x="1354137" y="4724400"/>
            <a:ext cx="25146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786" name="Google Shape;786;p46"/>
          <p:cNvGrpSpPr/>
          <p:nvPr/>
        </p:nvGrpSpPr>
        <p:grpSpPr>
          <a:xfrm>
            <a:off x="1727200" y="4724400"/>
            <a:ext cx="2286000" cy="533400"/>
            <a:chOff x="634" y="3264"/>
            <a:chExt cx="1440" cy="336"/>
          </a:xfrm>
        </p:grpSpPr>
        <p:cxnSp>
          <p:nvCxnSpPr>
            <p:cNvPr id="787" name="Google Shape;787;p46"/>
            <p:cNvCxnSpPr/>
            <p:nvPr/>
          </p:nvCxnSpPr>
          <p:spPr>
            <a:xfrm>
              <a:off x="730" y="3264"/>
              <a:ext cx="0" cy="96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788" name="Google Shape;788;p46"/>
            <p:cNvGrpSpPr/>
            <p:nvPr/>
          </p:nvGrpSpPr>
          <p:grpSpPr>
            <a:xfrm rot="5400000">
              <a:off x="694" y="3309"/>
              <a:ext cx="72" cy="192"/>
              <a:chOff x="864" y="2107"/>
              <a:chExt cx="46" cy="192"/>
            </a:xfrm>
          </p:grpSpPr>
          <p:cxnSp>
            <p:nvCxnSpPr>
              <p:cNvPr id="789" name="Google Shape;789;p46"/>
              <p:cNvCxnSpPr/>
              <p:nvPr/>
            </p:nvCxnSpPr>
            <p:spPr>
              <a:xfrm>
                <a:off x="864" y="2160"/>
                <a:ext cx="0" cy="9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0" name="Google Shape;790;p46"/>
              <p:cNvCxnSpPr/>
              <p:nvPr/>
            </p:nvCxnSpPr>
            <p:spPr>
              <a:xfrm>
                <a:off x="910" y="2107"/>
                <a:ext cx="0" cy="192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791" name="Google Shape;791;p46"/>
            <p:cNvCxnSpPr/>
            <p:nvPr/>
          </p:nvCxnSpPr>
          <p:spPr>
            <a:xfrm>
              <a:off x="730" y="3446"/>
              <a:ext cx="0" cy="15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792" name="Google Shape;792;p46"/>
            <p:cNvCxnSpPr/>
            <p:nvPr/>
          </p:nvCxnSpPr>
          <p:spPr>
            <a:xfrm>
              <a:off x="1114" y="3436"/>
              <a:ext cx="0" cy="15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793" name="Google Shape;793;p46"/>
            <p:cNvGrpSpPr/>
            <p:nvPr/>
          </p:nvGrpSpPr>
          <p:grpSpPr>
            <a:xfrm>
              <a:off x="1018" y="3264"/>
              <a:ext cx="1056" cy="326"/>
              <a:chOff x="1008" y="2016"/>
              <a:chExt cx="1056" cy="326"/>
            </a:xfrm>
          </p:grpSpPr>
          <p:cxnSp>
            <p:nvCxnSpPr>
              <p:cNvPr id="794" name="Google Shape;794;p46"/>
              <p:cNvCxnSpPr/>
              <p:nvPr/>
            </p:nvCxnSpPr>
            <p:spPr>
              <a:xfrm>
                <a:off x="1104" y="2016"/>
                <a:ext cx="0" cy="9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795" name="Google Shape;795;p46"/>
              <p:cNvGrpSpPr/>
              <p:nvPr/>
            </p:nvGrpSpPr>
            <p:grpSpPr>
              <a:xfrm rot="5400000">
                <a:off x="1068" y="2052"/>
                <a:ext cx="72" cy="192"/>
                <a:chOff x="864" y="2107"/>
                <a:chExt cx="46" cy="192"/>
              </a:xfrm>
            </p:grpSpPr>
            <p:cxnSp>
              <p:nvCxnSpPr>
                <p:cNvPr id="796" name="Google Shape;796;p46"/>
                <p:cNvCxnSpPr/>
                <p:nvPr/>
              </p:nvCxnSpPr>
              <p:spPr>
                <a:xfrm>
                  <a:off x="864" y="2160"/>
                  <a:ext cx="0" cy="9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797" name="Google Shape;797;p46"/>
                <p:cNvCxnSpPr/>
                <p:nvPr/>
              </p:nvCxnSpPr>
              <p:spPr>
                <a:xfrm>
                  <a:off x="910" y="2107"/>
                  <a:ext cx="0" cy="192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98" name="Google Shape;798;p46"/>
              <p:cNvGrpSpPr/>
              <p:nvPr/>
            </p:nvGrpSpPr>
            <p:grpSpPr>
              <a:xfrm rot="5400000">
                <a:off x="1500" y="2052"/>
                <a:ext cx="72" cy="192"/>
                <a:chOff x="864" y="2107"/>
                <a:chExt cx="46" cy="192"/>
              </a:xfrm>
            </p:grpSpPr>
            <p:cxnSp>
              <p:nvCxnSpPr>
                <p:cNvPr id="799" name="Google Shape;799;p46"/>
                <p:cNvCxnSpPr/>
                <p:nvPr/>
              </p:nvCxnSpPr>
              <p:spPr>
                <a:xfrm>
                  <a:off x="864" y="2160"/>
                  <a:ext cx="0" cy="9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800" name="Google Shape;800;p46"/>
                <p:cNvCxnSpPr/>
                <p:nvPr/>
              </p:nvCxnSpPr>
              <p:spPr>
                <a:xfrm>
                  <a:off x="910" y="2107"/>
                  <a:ext cx="0" cy="192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801" name="Google Shape;801;p46"/>
              <p:cNvCxnSpPr/>
              <p:nvPr/>
            </p:nvCxnSpPr>
            <p:spPr>
              <a:xfrm>
                <a:off x="1536" y="2016"/>
                <a:ext cx="0" cy="9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2" name="Google Shape;802;p46"/>
              <p:cNvCxnSpPr/>
              <p:nvPr/>
            </p:nvCxnSpPr>
            <p:spPr>
              <a:xfrm>
                <a:off x="1968" y="2016"/>
                <a:ext cx="0" cy="9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803" name="Google Shape;803;p46"/>
              <p:cNvGrpSpPr/>
              <p:nvPr/>
            </p:nvGrpSpPr>
            <p:grpSpPr>
              <a:xfrm rot="5400000">
                <a:off x="1932" y="2052"/>
                <a:ext cx="72" cy="192"/>
                <a:chOff x="864" y="2107"/>
                <a:chExt cx="46" cy="192"/>
              </a:xfrm>
            </p:grpSpPr>
            <p:cxnSp>
              <p:nvCxnSpPr>
                <p:cNvPr id="804" name="Google Shape;804;p46"/>
                <p:cNvCxnSpPr/>
                <p:nvPr/>
              </p:nvCxnSpPr>
              <p:spPr>
                <a:xfrm>
                  <a:off x="864" y="2160"/>
                  <a:ext cx="0" cy="9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805" name="Google Shape;805;p46"/>
                <p:cNvCxnSpPr/>
                <p:nvPr/>
              </p:nvCxnSpPr>
              <p:spPr>
                <a:xfrm>
                  <a:off x="910" y="2107"/>
                  <a:ext cx="0" cy="192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806" name="Google Shape;806;p46"/>
              <p:cNvCxnSpPr/>
              <p:nvPr/>
            </p:nvCxnSpPr>
            <p:spPr>
              <a:xfrm>
                <a:off x="1536" y="2188"/>
                <a:ext cx="0" cy="15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7" name="Google Shape;807;p46"/>
              <p:cNvCxnSpPr/>
              <p:nvPr/>
            </p:nvCxnSpPr>
            <p:spPr>
              <a:xfrm>
                <a:off x="1973" y="2188"/>
                <a:ext cx="0" cy="15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08" name="Google Shape;808;p46"/>
          <p:cNvGrpSpPr/>
          <p:nvPr/>
        </p:nvGrpSpPr>
        <p:grpSpPr>
          <a:xfrm>
            <a:off x="1530350" y="4419600"/>
            <a:ext cx="2386012" cy="917575"/>
            <a:chOff x="490" y="3077"/>
            <a:chExt cx="1503" cy="583"/>
          </a:xfrm>
        </p:grpSpPr>
        <p:sp>
          <p:nvSpPr>
            <p:cNvPr id="809" name="Google Shape;809;p46"/>
            <p:cNvSpPr txBox="1"/>
            <p:nvPr/>
          </p:nvSpPr>
          <p:spPr>
            <a:xfrm>
              <a:off x="530" y="3092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_</a:t>
              </a:r>
              <a:endParaRPr/>
            </a:p>
          </p:txBody>
        </p:sp>
        <p:sp>
          <p:nvSpPr>
            <p:cNvPr id="810" name="Google Shape;810;p46"/>
            <p:cNvSpPr txBox="1"/>
            <p:nvPr/>
          </p:nvSpPr>
          <p:spPr>
            <a:xfrm>
              <a:off x="490" y="3360"/>
              <a:ext cx="2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+</a:t>
              </a:r>
              <a:endParaRPr/>
            </a:p>
          </p:txBody>
        </p:sp>
        <p:sp>
          <p:nvSpPr>
            <p:cNvPr id="811" name="Google Shape;811;p46"/>
            <p:cNvSpPr txBox="1"/>
            <p:nvPr/>
          </p:nvSpPr>
          <p:spPr>
            <a:xfrm>
              <a:off x="912" y="3082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_</a:t>
              </a:r>
              <a:endParaRPr/>
            </a:p>
          </p:txBody>
        </p:sp>
        <p:sp>
          <p:nvSpPr>
            <p:cNvPr id="812" name="Google Shape;812;p46"/>
            <p:cNvSpPr txBox="1"/>
            <p:nvPr/>
          </p:nvSpPr>
          <p:spPr>
            <a:xfrm>
              <a:off x="1330" y="3077"/>
              <a:ext cx="223" cy="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_</a:t>
              </a:r>
              <a:endParaRPr/>
            </a:p>
          </p:txBody>
        </p:sp>
        <p:sp>
          <p:nvSpPr>
            <p:cNvPr id="813" name="Google Shape;813;p46"/>
            <p:cNvSpPr txBox="1"/>
            <p:nvPr/>
          </p:nvSpPr>
          <p:spPr>
            <a:xfrm>
              <a:off x="1770" y="3092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_</a:t>
              </a:r>
              <a:endParaRPr/>
            </a:p>
          </p:txBody>
        </p:sp>
        <p:sp>
          <p:nvSpPr>
            <p:cNvPr id="814" name="Google Shape;814;p46"/>
            <p:cNvSpPr txBox="1"/>
            <p:nvPr/>
          </p:nvSpPr>
          <p:spPr>
            <a:xfrm>
              <a:off x="886" y="3360"/>
              <a:ext cx="2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+</a:t>
              </a:r>
              <a:endParaRPr/>
            </a:p>
          </p:txBody>
        </p:sp>
        <p:sp>
          <p:nvSpPr>
            <p:cNvPr id="815" name="Google Shape;815;p46"/>
            <p:cNvSpPr txBox="1"/>
            <p:nvPr/>
          </p:nvSpPr>
          <p:spPr>
            <a:xfrm>
              <a:off x="1326" y="3360"/>
              <a:ext cx="2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+</a:t>
              </a:r>
              <a:endParaRPr/>
            </a:p>
          </p:txBody>
        </p:sp>
        <p:sp>
          <p:nvSpPr>
            <p:cNvPr id="816" name="Google Shape;816;p46"/>
            <p:cNvSpPr txBox="1"/>
            <p:nvPr/>
          </p:nvSpPr>
          <p:spPr>
            <a:xfrm>
              <a:off x="1758" y="3370"/>
              <a:ext cx="228" cy="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+</a:t>
              </a:r>
              <a:endParaRPr/>
            </a:p>
          </p:txBody>
        </p:sp>
      </p:grpSp>
      <p:grpSp>
        <p:nvGrpSpPr>
          <p:cNvPr id="817" name="Google Shape;817;p46"/>
          <p:cNvGrpSpPr/>
          <p:nvPr/>
        </p:nvGrpSpPr>
        <p:grpSpPr>
          <a:xfrm>
            <a:off x="896937" y="1035050"/>
            <a:ext cx="5467350" cy="1824037"/>
            <a:chOff x="91" y="1006"/>
            <a:chExt cx="3444" cy="1149"/>
          </a:xfrm>
        </p:grpSpPr>
        <p:cxnSp>
          <p:nvCxnSpPr>
            <p:cNvPr id="818" name="Google Shape;818;p46"/>
            <p:cNvCxnSpPr/>
            <p:nvPr/>
          </p:nvCxnSpPr>
          <p:spPr>
            <a:xfrm>
              <a:off x="96" y="1152"/>
              <a:ext cx="3115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19" name="Google Shape;819;p46"/>
            <p:cNvCxnSpPr/>
            <p:nvPr/>
          </p:nvCxnSpPr>
          <p:spPr>
            <a:xfrm>
              <a:off x="379" y="2016"/>
              <a:ext cx="2832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820" name="Google Shape;820;p46"/>
            <p:cNvSpPr/>
            <p:nvPr/>
          </p:nvSpPr>
          <p:spPr>
            <a:xfrm>
              <a:off x="3206" y="1129"/>
              <a:ext cx="48" cy="48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3211" y="1986"/>
              <a:ext cx="48" cy="48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822" name="Google Shape;822;p46"/>
            <p:cNvGrpSpPr/>
            <p:nvPr/>
          </p:nvGrpSpPr>
          <p:grpSpPr>
            <a:xfrm>
              <a:off x="192" y="1152"/>
              <a:ext cx="2496" cy="864"/>
              <a:chOff x="192" y="1152"/>
              <a:chExt cx="2496" cy="864"/>
            </a:xfrm>
          </p:grpSpPr>
          <p:grpSp>
            <p:nvGrpSpPr>
              <p:cNvPr id="823" name="Google Shape;823;p46"/>
              <p:cNvGrpSpPr/>
              <p:nvPr/>
            </p:nvGrpSpPr>
            <p:grpSpPr>
              <a:xfrm>
                <a:off x="192" y="1288"/>
                <a:ext cx="368" cy="584"/>
                <a:chOff x="928" y="1076"/>
                <a:chExt cx="368" cy="584"/>
              </a:xfrm>
            </p:grpSpPr>
            <p:grpSp>
              <p:nvGrpSpPr>
                <p:cNvPr id="824" name="Google Shape;824;p46"/>
                <p:cNvGrpSpPr/>
                <p:nvPr/>
              </p:nvGrpSpPr>
              <p:grpSpPr>
                <a:xfrm rot="-5400000">
                  <a:off x="836" y="1200"/>
                  <a:ext cx="584" cy="336"/>
                  <a:chOff x="836" y="1200"/>
                  <a:chExt cx="584" cy="336"/>
                </a:xfrm>
              </p:grpSpPr>
              <p:sp>
                <p:nvSpPr>
                  <p:cNvPr id="825" name="Google Shape;825;p46"/>
                  <p:cNvSpPr/>
                  <p:nvPr/>
                </p:nvSpPr>
                <p:spPr>
                  <a:xfrm>
                    <a:off x="836" y="1200"/>
                    <a:ext cx="48" cy="336"/>
                  </a:xfrm>
                  <a:prstGeom prst="ellipse">
                    <a:avLst/>
                  </a:prstGeom>
                  <a:solidFill>
                    <a:srgbClr val="00FF00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826" name="Google Shape;826;p46"/>
                  <p:cNvSpPr txBox="1"/>
                  <p:nvPr/>
                </p:nvSpPr>
                <p:spPr>
                  <a:xfrm>
                    <a:off x="864" y="1200"/>
                    <a:ext cx="480" cy="336"/>
                  </a:xfrm>
                  <a:prstGeom prst="rect">
                    <a:avLst/>
                  </a:prstGeom>
                  <a:solidFill>
                    <a:srgbClr val="00FF00"/>
                  </a:solidFill>
                  <a:ln cap="flat" cmpd="sng" w="127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827" name="Google Shape;827;p46"/>
                  <p:cNvSpPr/>
                  <p:nvPr/>
                </p:nvSpPr>
                <p:spPr>
                  <a:xfrm>
                    <a:off x="1334" y="1200"/>
                    <a:ext cx="48" cy="336"/>
                  </a:xfrm>
                  <a:prstGeom prst="ellipse">
                    <a:avLst/>
                  </a:prstGeom>
                  <a:solidFill>
                    <a:srgbClr val="00FF00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828" name="Google Shape;828;p46"/>
                  <p:cNvSpPr/>
                  <p:nvPr/>
                </p:nvSpPr>
                <p:spPr>
                  <a:xfrm>
                    <a:off x="1372" y="1314"/>
                    <a:ext cx="48" cy="9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9525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829" name="Google Shape;829;p46"/>
                <p:cNvSpPr txBox="1"/>
                <p:nvPr/>
              </p:nvSpPr>
              <p:spPr>
                <a:xfrm>
                  <a:off x="928" y="1232"/>
                  <a:ext cx="368" cy="3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Tahoma"/>
                    <a:buNone/>
                  </a:pPr>
                  <a:r>
                    <a:rPr b="1" i="0" lang="en-US" sz="1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1.5V</a:t>
                  </a:r>
                  <a:endParaRPr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Tahoma"/>
                    <a:buNone/>
                  </a:pPr>
                  <a:r>
                    <a:rPr b="1" i="0" lang="en-US" sz="1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@1A</a:t>
                  </a:r>
                  <a:endParaRPr/>
                </a:p>
              </p:txBody>
            </p:sp>
          </p:grpSp>
          <p:cxnSp>
            <p:nvCxnSpPr>
              <p:cNvPr id="830" name="Google Shape;830;p46"/>
              <p:cNvCxnSpPr/>
              <p:nvPr/>
            </p:nvCxnSpPr>
            <p:spPr>
              <a:xfrm rot="10800000">
                <a:off x="384" y="1152"/>
                <a:ext cx="0" cy="1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31" name="Google Shape;831;p46"/>
              <p:cNvCxnSpPr/>
              <p:nvPr/>
            </p:nvCxnSpPr>
            <p:spPr>
              <a:xfrm rot="10800000">
                <a:off x="384" y="1872"/>
                <a:ext cx="0" cy="1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832" name="Google Shape;832;p46"/>
              <p:cNvGrpSpPr/>
              <p:nvPr/>
            </p:nvGrpSpPr>
            <p:grpSpPr>
              <a:xfrm>
                <a:off x="880" y="1296"/>
                <a:ext cx="368" cy="584"/>
                <a:chOff x="928" y="1076"/>
                <a:chExt cx="368" cy="584"/>
              </a:xfrm>
            </p:grpSpPr>
            <p:grpSp>
              <p:nvGrpSpPr>
                <p:cNvPr id="833" name="Google Shape;833;p46"/>
                <p:cNvGrpSpPr/>
                <p:nvPr/>
              </p:nvGrpSpPr>
              <p:grpSpPr>
                <a:xfrm rot="-5400000">
                  <a:off x="836" y="1200"/>
                  <a:ext cx="584" cy="336"/>
                  <a:chOff x="836" y="1200"/>
                  <a:chExt cx="584" cy="336"/>
                </a:xfrm>
              </p:grpSpPr>
              <p:sp>
                <p:nvSpPr>
                  <p:cNvPr id="834" name="Google Shape;834;p46"/>
                  <p:cNvSpPr/>
                  <p:nvPr/>
                </p:nvSpPr>
                <p:spPr>
                  <a:xfrm>
                    <a:off x="836" y="1200"/>
                    <a:ext cx="48" cy="336"/>
                  </a:xfrm>
                  <a:prstGeom prst="ellipse">
                    <a:avLst/>
                  </a:prstGeom>
                  <a:solidFill>
                    <a:srgbClr val="00FF00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835" name="Google Shape;835;p46"/>
                  <p:cNvSpPr txBox="1"/>
                  <p:nvPr/>
                </p:nvSpPr>
                <p:spPr>
                  <a:xfrm>
                    <a:off x="864" y="1200"/>
                    <a:ext cx="480" cy="336"/>
                  </a:xfrm>
                  <a:prstGeom prst="rect">
                    <a:avLst/>
                  </a:prstGeom>
                  <a:solidFill>
                    <a:srgbClr val="00FF00"/>
                  </a:solidFill>
                  <a:ln cap="flat" cmpd="sng" w="127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836" name="Google Shape;836;p46"/>
                  <p:cNvSpPr/>
                  <p:nvPr/>
                </p:nvSpPr>
                <p:spPr>
                  <a:xfrm>
                    <a:off x="1334" y="1200"/>
                    <a:ext cx="48" cy="336"/>
                  </a:xfrm>
                  <a:prstGeom prst="ellipse">
                    <a:avLst/>
                  </a:prstGeom>
                  <a:solidFill>
                    <a:srgbClr val="00FF00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837" name="Google Shape;837;p46"/>
                  <p:cNvSpPr/>
                  <p:nvPr/>
                </p:nvSpPr>
                <p:spPr>
                  <a:xfrm>
                    <a:off x="1372" y="1314"/>
                    <a:ext cx="48" cy="9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9525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838" name="Google Shape;838;p46"/>
                <p:cNvSpPr txBox="1"/>
                <p:nvPr/>
              </p:nvSpPr>
              <p:spPr>
                <a:xfrm>
                  <a:off x="928" y="1232"/>
                  <a:ext cx="368" cy="3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Tahoma"/>
                    <a:buNone/>
                  </a:pPr>
                  <a:r>
                    <a:rPr b="1" i="0" lang="en-US" sz="1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1.5V</a:t>
                  </a:r>
                  <a:endParaRPr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Tahoma"/>
                    <a:buNone/>
                  </a:pPr>
                  <a:r>
                    <a:rPr b="1" i="0" lang="en-US" sz="1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@1A</a:t>
                  </a:r>
                  <a:endParaRPr/>
                </a:p>
              </p:txBody>
            </p:sp>
          </p:grpSp>
          <p:grpSp>
            <p:nvGrpSpPr>
              <p:cNvPr id="839" name="Google Shape;839;p46"/>
              <p:cNvGrpSpPr/>
              <p:nvPr/>
            </p:nvGrpSpPr>
            <p:grpSpPr>
              <a:xfrm>
                <a:off x="1648" y="1296"/>
                <a:ext cx="368" cy="584"/>
                <a:chOff x="928" y="1076"/>
                <a:chExt cx="368" cy="584"/>
              </a:xfrm>
            </p:grpSpPr>
            <p:grpSp>
              <p:nvGrpSpPr>
                <p:cNvPr id="840" name="Google Shape;840;p46"/>
                <p:cNvGrpSpPr/>
                <p:nvPr/>
              </p:nvGrpSpPr>
              <p:grpSpPr>
                <a:xfrm rot="-5400000">
                  <a:off x="836" y="1200"/>
                  <a:ext cx="584" cy="336"/>
                  <a:chOff x="836" y="1200"/>
                  <a:chExt cx="584" cy="336"/>
                </a:xfrm>
              </p:grpSpPr>
              <p:sp>
                <p:nvSpPr>
                  <p:cNvPr id="841" name="Google Shape;841;p46"/>
                  <p:cNvSpPr/>
                  <p:nvPr/>
                </p:nvSpPr>
                <p:spPr>
                  <a:xfrm>
                    <a:off x="836" y="1200"/>
                    <a:ext cx="48" cy="336"/>
                  </a:xfrm>
                  <a:prstGeom prst="ellipse">
                    <a:avLst/>
                  </a:prstGeom>
                  <a:solidFill>
                    <a:srgbClr val="00FF00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842" name="Google Shape;842;p46"/>
                  <p:cNvSpPr txBox="1"/>
                  <p:nvPr/>
                </p:nvSpPr>
                <p:spPr>
                  <a:xfrm>
                    <a:off x="864" y="1200"/>
                    <a:ext cx="480" cy="336"/>
                  </a:xfrm>
                  <a:prstGeom prst="rect">
                    <a:avLst/>
                  </a:prstGeom>
                  <a:solidFill>
                    <a:srgbClr val="00FF00"/>
                  </a:solidFill>
                  <a:ln cap="flat" cmpd="sng" w="127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843" name="Google Shape;843;p46"/>
                  <p:cNvSpPr/>
                  <p:nvPr/>
                </p:nvSpPr>
                <p:spPr>
                  <a:xfrm>
                    <a:off x="1334" y="1200"/>
                    <a:ext cx="48" cy="336"/>
                  </a:xfrm>
                  <a:prstGeom prst="ellipse">
                    <a:avLst/>
                  </a:prstGeom>
                  <a:solidFill>
                    <a:srgbClr val="00FF00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844" name="Google Shape;844;p46"/>
                  <p:cNvSpPr/>
                  <p:nvPr/>
                </p:nvSpPr>
                <p:spPr>
                  <a:xfrm>
                    <a:off x="1372" y="1314"/>
                    <a:ext cx="48" cy="9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9525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845" name="Google Shape;845;p46"/>
                <p:cNvSpPr txBox="1"/>
                <p:nvPr/>
              </p:nvSpPr>
              <p:spPr>
                <a:xfrm>
                  <a:off x="928" y="1232"/>
                  <a:ext cx="368" cy="3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Tahoma"/>
                    <a:buNone/>
                  </a:pPr>
                  <a:r>
                    <a:rPr b="1" i="0" lang="en-US" sz="1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1.5V</a:t>
                  </a:r>
                  <a:endParaRPr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Tahoma"/>
                    <a:buNone/>
                  </a:pPr>
                  <a:r>
                    <a:rPr b="1" i="0" lang="en-US" sz="1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@1A</a:t>
                  </a:r>
                  <a:endParaRPr/>
                </a:p>
              </p:txBody>
            </p:sp>
          </p:grpSp>
          <p:grpSp>
            <p:nvGrpSpPr>
              <p:cNvPr id="846" name="Google Shape;846;p46"/>
              <p:cNvGrpSpPr/>
              <p:nvPr/>
            </p:nvGrpSpPr>
            <p:grpSpPr>
              <a:xfrm>
                <a:off x="2320" y="1296"/>
                <a:ext cx="368" cy="584"/>
                <a:chOff x="928" y="1076"/>
                <a:chExt cx="368" cy="584"/>
              </a:xfrm>
            </p:grpSpPr>
            <p:grpSp>
              <p:nvGrpSpPr>
                <p:cNvPr id="847" name="Google Shape;847;p46"/>
                <p:cNvGrpSpPr/>
                <p:nvPr/>
              </p:nvGrpSpPr>
              <p:grpSpPr>
                <a:xfrm rot="-5400000">
                  <a:off x="836" y="1200"/>
                  <a:ext cx="584" cy="336"/>
                  <a:chOff x="836" y="1200"/>
                  <a:chExt cx="584" cy="336"/>
                </a:xfrm>
              </p:grpSpPr>
              <p:sp>
                <p:nvSpPr>
                  <p:cNvPr id="848" name="Google Shape;848;p46"/>
                  <p:cNvSpPr/>
                  <p:nvPr/>
                </p:nvSpPr>
                <p:spPr>
                  <a:xfrm>
                    <a:off x="836" y="1200"/>
                    <a:ext cx="48" cy="336"/>
                  </a:xfrm>
                  <a:prstGeom prst="ellipse">
                    <a:avLst/>
                  </a:prstGeom>
                  <a:solidFill>
                    <a:srgbClr val="00FF00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849" name="Google Shape;849;p46"/>
                  <p:cNvSpPr txBox="1"/>
                  <p:nvPr/>
                </p:nvSpPr>
                <p:spPr>
                  <a:xfrm>
                    <a:off x="864" y="1200"/>
                    <a:ext cx="480" cy="336"/>
                  </a:xfrm>
                  <a:prstGeom prst="rect">
                    <a:avLst/>
                  </a:prstGeom>
                  <a:solidFill>
                    <a:srgbClr val="00FF00"/>
                  </a:solidFill>
                  <a:ln cap="flat" cmpd="sng" w="127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850" name="Google Shape;850;p46"/>
                  <p:cNvSpPr/>
                  <p:nvPr/>
                </p:nvSpPr>
                <p:spPr>
                  <a:xfrm>
                    <a:off x="1334" y="1200"/>
                    <a:ext cx="48" cy="336"/>
                  </a:xfrm>
                  <a:prstGeom prst="ellipse">
                    <a:avLst/>
                  </a:prstGeom>
                  <a:solidFill>
                    <a:srgbClr val="00FF00"/>
                  </a:solidFill>
                  <a:ln cap="flat" cmpd="sng" w="1905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851" name="Google Shape;851;p46"/>
                  <p:cNvSpPr/>
                  <p:nvPr/>
                </p:nvSpPr>
                <p:spPr>
                  <a:xfrm>
                    <a:off x="1372" y="1314"/>
                    <a:ext cx="48" cy="9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cap="flat" cmpd="sng" w="9525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4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852" name="Google Shape;852;p46"/>
                <p:cNvSpPr txBox="1"/>
                <p:nvPr/>
              </p:nvSpPr>
              <p:spPr>
                <a:xfrm>
                  <a:off x="928" y="1232"/>
                  <a:ext cx="368" cy="3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Tahoma"/>
                    <a:buNone/>
                  </a:pPr>
                  <a:r>
                    <a:rPr b="1" i="0" lang="en-US" sz="1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1.5V</a:t>
                  </a:r>
                  <a:endParaRPr/>
                </a:p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2"/>
                    </a:buClr>
                    <a:buSzPts val="1400"/>
                    <a:buFont typeface="Tahoma"/>
                    <a:buNone/>
                  </a:pPr>
                  <a:r>
                    <a:rPr b="1" i="0" lang="en-US" sz="1400" u="none">
                      <a:solidFill>
                        <a:schemeClr val="lt2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@1A</a:t>
                  </a:r>
                  <a:endParaRPr/>
                </a:p>
              </p:txBody>
            </p:sp>
          </p:grpSp>
          <p:cxnSp>
            <p:nvCxnSpPr>
              <p:cNvPr id="853" name="Google Shape;853;p46"/>
              <p:cNvCxnSpPr/>
              <p:nvPr/>
            </p:nvCxnSpPr>
            <p:spPr>
              <a:xfrm rot="10800000">
                <a:off x="1071" y="1872"/>
                <a:ext cx="0" cy="1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54" name="Google Shape;854;p46"/>
              <p:cNvCxnSpPr/>
              <p:nvPr/>
            </p:nvCxnSpPr>
            <p:spPr>
              <a:xfrm rot="10800000">
                <a:off x="1844" y="1872"/>
                <a:ext cx="0" cy="1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55" name="Google Shape;855;p46"/>
              <p:cNvCxnSpPr/>
              <p:nvPr/>
            </p:nvCxnSpPr>
            <p:spPr>
              <a:xfrm rot="10800000">
                <a:off x="2526" y="1872"/>
                <a:ext cx="0" cy="1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56" name="Google Shape;856;p46"/>
              <p:cNvCxnSpPr/>
              <p:nvPr/>
            </p:nvCxnSpPr>
            <p:spPr>
              <a:xfrm rot="10800000">
                <a:off x="1074" y="1152"/>
                <a:ext cx="0" cy="1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57" name="Google Shape;857;p46"/>
              <p:cNvCxnSpPr/>
              <p:nvPr/>
            </p:nvCxnSpPr>
            <p:spPr>
              <a:xfrm rot="10800000">
                <a:off x="1839" y="1152"/>
                <a:ext cx="0" cy="1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58" name="Google Shape;858;p46"/>
              <p:cNvCxnSpPr/>
              <p:nvPr/>
            </p:nvCxnSpPr>
            <p:spPr>
              <a:xfrm rot="10800000">
                <a:off x="2516" y="1152"/>
                <a:ext cx="0" cy="1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859" name="Google Shape;859;p46"/>
            <p:cNvSpPr txBox="1"/>
            <p:nvPr/>
          </p:nvSpPr>
          <p:spPr>
            <a:xfrm>
              <a:off x="3287" y="1006"/>
              <a:ext cx="2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+</a:t>
              </a:r>
              <a:endParaRPr/>
            </a:p>
          </p:txBody>
        </p:sp>
        <p:sp>
          <p:nvSpPr>
            <p:cNvPr id="860" name="Google Shape;860;p46"/>
            <p:cNvSpPr txBox="1"/>
            <p:nvPr/>
          </p:nvSpPr>
          <p:spPr>
            <a:xfrm>
              <a:off x="3312" y="1776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_</a:t>
              </a:r>
              <a:endParaRPr/>
            </a:p>
          </p:txBody>
        </p:sp>
        <p:cxnSp>
          <p:nvCxnSpPr>
            <p:cNvPr id="861" name="Google Shape;861;p46"/>
            <p:cNvCxnSpPr/>
            <p:nvPr/>
          </p:nvCxnSpPr>
          <p:spPr>
            <a:xfrm rot="10800000">
              <a:off x="96" y="1147"/>
              <a:ext cx="0" cy="100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62" name="Google Shape;862;p46"/>
            <p:cNvCxnSpPr/>
            <p:nvPr/>
          </p:nvCxnSpPr>
          <p:spPr>
            <a:xfrm>
              <a:off x="91" y="2145"/>
              <a:ext cx="2448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863" name="Google Shape;863;p46"/>
          <p:cNvGrpSpPr/>
          <p:nvPr/>
        </p:nvGrpSpPr>
        <p:grpSpPr>
          <a:xfrm>
            <a:off x="1081087" y="2835275"/>
            <a:ext cx="3962400" cy="1371600"/>
            <a:chOff x="192" y="1152"/>
            <a:chExt cx="2496" cy="864"/>
          </a:xfrm>
        </p:grpSpPr>
        <p:grpSp>
          <p:nvGrpSpPr>
            <p:cNvPr id="864" name="Google Shape;864;p46"/>
            <p:cNvGrpSpPr/>
            <p:nvPr/>
          </p:nvGrpSpPr>
          <p:grpSpPr>
            <a:xfrm>
              <a:off x="192" y="1288"/>
              <a:ext cx="368" cy="584"/>
              <a:chOff x="928" y="1076"/>
              <a:chExt cx="368" cy="584"/>
            </a:xfrm>
          </p:grpSpPr>
          <p:grpSp>
            <p:nvGrpSpPr>
              <p:cNvPr id="865" name="Google Shape;865;p46"/>
              <p:cNvGrpSpPr/>
              <p:nvPr/>
            </p:nvGrpSpPr>
            <p:grpSpPr>
              <a:xfrm rot="-5400000">
                <a:off x="836" y="1200"/>
                <a:ext cx="584" cy="336"/>
                <a:chOff x="836" y="1200"/>
                <a:chExt cx="584" cy="336"/>
              </a:xfrm>
            </p:grpSpPr>
            <p:sp>
              <p:nvSpPr>
                <p:cNvPr id="866" name="Google Shape;866;p46"/>
                <p:cNvSpPr/>
                <p:nvPr/>
              </p:nvSpPr>
              <p:spPr>
                <a:xfrm>
                  <a:off x="836" y="1200"/>
                  <a:ext cx="48" cy="336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1905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67" name="Google Shape;867;p46"/>
                <p:cNvSpPr txBox="1"/>
                <p:nvPr/>
              </p:nvSpPr>
              <p:spPr>
                <a:xfrm>
                  <a:off x="864" y="1200"/>
                  <a:ext cx="480" cy="336"/>
                </a:xfrm>
                <a:prstGeom prst="rect">
                  <a:avLst/>
                </a:prstGeom>
                <a:solidFill>
                  <a:srgbClr val="00FF00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68" name="Google Shape;868;p46"/>
                <p:cNvSpPr/>
                <p:nvPr/>
              </p:nvSpPr>
              <p:spPr>
                <a:xfrm>
                  <a:off x="1334" y="1200"/>
                  <a:ext cx="48" cy="336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1905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69" name="Google Shape;869;p46"/>
                <p:cNvSpPr/>
                <p:nvPr/>
              </p:nvSpPr>
              <p:spPr>
                <a:xfrm>
                  <a:off x="1372" y="1314"/>
                  <a:ext cx="48" cy="9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9525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870" name="Google Shape;870;p46"/>
              <p:cNvSpPr txBox="1"/>
              <p:nvPr/>
            </p:nvSpPr>
            <p:spPr>
              <a:xfrm>
                <a:off x="928" y="1232"/>
                <a:ext cx="368" cy="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Tahoma"/>
                  <a:buNone/>
                </a:pPr>
                <a:r>
                  <a:rPr b="1" i="0" lang="en-US" sz="1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rPr>
                  <a:t>1.5V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Tahoma"/>
                  <a:buNone/>
                </a:pPr>
                <a:r>
                  <a:rPr b="1" i="0" lang="en-US" sz="1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rPr>
                  <a:t>@1A</a:t>
                </a:r>
                <a:endParaRPr/>
              </a:p>
            </p:txBody>
          </p:sp>
        </p:grpSp>
        <p:cxnSp>
          <p:nvCxnSpPr>
            <p:cNvPr id="871" name="Google Shape;871;p46"/>
            <p:cNvCxnSpPr/>
            <p:nvPr/>
          </p:nvCxnSpPr>
          <p:spPr>
            <a:xfrm rot="10800000">
              <a:off x="384" y="115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72" name="Google Shape;872;p46"/>
            <p:cNvCxnSpPr/>
            <p:nvPr/>
          </p:nvCxnSpPr>
          <p:spPr>
            <a:xfrm rot="10800000">
              <a:off x="384" y="187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873" name="Google Shape;873;p46"/>
            <p:cNvGrpSpPr/>
            <p:nvPr/>
          </p:nvGrpSpPr>
          <p:grpSpPr>
            <a:xfrm>
              <a:off x="880" y="1296"/>
              <a:ext cx="368" cy="584"/>
              <a:chOff x="928" y="1076"/>
              <a:chExt cx="368" cy="584"/>
            </a:xfrm>
          </p:grpSpPr>
          <p:grpSp>
            <p:nvGrpSpPr>
              <p:cNvPr id="874" name="Google Shape;874;p46"/>
              <p:cNvGrpSpPr/>
              <p:nvPr/>
            </p:nvGrpSpPr>
            <p:grpSpPr>
              <a:xfrm rot="-5400000">
                <a:off x="836" y="1200"/>
                <a:ext cx="584" cy="336"/>
                <a:chOff x="836" y="1200"/>
                <a:chExt cx="584" cy="336"/>
              </a:xfrm>
            </p:grpSpPr>
            <p:sp>
              <p:nvSpPr>
                <p:cNvPr id="875" name="Google Shape;875;p46"/>
                <p:cNvSpPr/>
                <p:nvPr/>
              </p:nvSpPr>
              <p:spPr>
                <a:xfrm>
                  <a:off x="836" y="1200"/>
                  <a:ext cx="48" cy="336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1905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76" name="Google Shape;876;p46"/>
                <p:cNvSpPr txBox="1"/>
                <p:nvPr/>
              </p:nvSpPr>
              <p:spPr>
                <a:xfrm>
                  <a:off x="864" y="1200"/>
                  <a:ext cx="480" cy="336"/>
                </a:xfrm>
                <a:prstGeom prst="rect">
                  <a:avLst/>
                </a:prstGeom>
                <a:solidFill>
                  <a:srgbClr val="00FF00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77" name="Google Shape;877;p46"/>
                <p:cNvSpPr/>
                <p:nvPr/>
              </p:nvSpPr>
              <p:spPr>
                <a:xfrm>
                  <a:off x="1334" y="1200"/>
                  <a:ext cx="48" cy="336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1905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78" name="Google Shape;878;p46"/>
                <p:cNvSpPr/>
                <p:nvPr/>
              </p:nvSpPr>
              <p:spPr>
                <a:xfrm>
                  <a:off x="1372" y="1314"/>
                  <a:ext cx="48" cy="9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9525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879" name="Google Shape;879;p46"/>
              <p:cNvSpPr txBox="1"/>
              <p:nvPr/>
            </p:nvSpPr>
            <p:spPr>
              <a:xfrm>
                <a:off x="928" y="1232"/>
                <a:ext cx="368" cy="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Tahoma"/>
                  <a:buNone/>
                </a:pPr>
                <a:r>
                  <a:rPr b="1" i="0" lang="en-US" sz="1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rPr>
                  <a:t>1.5V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Tahoma"/>
                  <a:buNone/>
                </a:pPr>
                <a:r>
                  <a:rPr b="1" i="0" lang="en-US" sz="1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rPr>
                  <a:t>@1A</a:t>
                </a:r>
                <a:endParaRPr/>
              </a:p>
            </p:txBody>
          </p:sp>
        </p:grpSp>
        <p:grpSp>
          <p:nvGrpSpPr>
            <p:cNvPr id="880" name="Google Shape;880;p46"/>
            <p:cNvGrpSpPr/>
            <p:nvPr/>
          </p:nvGrpSpPr>
          <p:grpSpPr>
            <a:xfrm>
              <a:off x="1648" y="1296"/>
              <a:ext cx="368" cy="584"/>
              <a:chOff x="928" y="1076"/>
              <a:chExt cx="368" cy="584"/>
            </a:xfrm>
          </p:grpSpPr>
          <p:grpSp>
            <p:nvGrpSpPr>
              <p:cNvPr id="881" name="Google Shape;881;p46"/>
              <p:cNvGrpSpPr/>
              <p:nvPr/>
            </p:nvGrpSpPr>
            <p:grpSpPr>
              <a:xfrm rot="-5400000">
                <a:off x="836" y="1200"/>
                <a:ext cx="584" cy="336"/>
                <a:chOff x="836" y="1200"/>
                <a:chExt cx="584" cy="336"/>
              </a:xfrm>
            </p:grpSpPr>
            <p:sp>
              <p:nvSpPr>
                <p:cNvPr id="882" name="Google Shape;882;p46"/>
                <p:cNvSpPr/>
                <p:nvPr/>
              </p:nvSpPr>
              <p:spPr>
                <a:xfrm>
                  <a:off x="836" y="1200"/>
                  <a:ext cx="48" cy="336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1905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83" name="Google Shape;883;p46"/>
                <p:cNvSpPr txBox="1"/>
                <p:nvPr/>
              </p:nvSpPr>
              <p:spPr>
                <a:xfrm>
                  <a:off x="864" y="1200"/>
                  <a:ext cx="480" cy="336"/>
                </a:xfrm>
                <a:prstGeom prst="rect">
                  <a:avLst/>
                </a:prstGeom>
                <a:solidFill>
                  <a:srgbClr val="00FF00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84" name="Google Shape;884;p46"/>
                <p:cNvSpPr/>
                <p:nvPr/>
              </p:nvSpPr>
              <p:spPr>
                <a:xfrm>
                  <a:off x="1334" y="1200"/>
                  <a:ext cx="48" cy="336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1905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85" name="Google Shape;885;p46"/>
                <p:cNvSpPr/>
                <p:nvPr/>
              </p:nvSpPr>
              <p:spPr>
                <a:xfrm>
                  <a:off x="1372" y="1314"/>
                  <a:ext cx="48" cy="9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9525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886" name="Google Shape;886;p46"/>
              <p:cNvSpPr txBox="1"/>
              <p:nvPr/>
            </p:nvSpPr>
            <p:spPr>
              <a:xfrm>
                <a:off x="928" y="1232"/>
                <a:ext cx="368" cy="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Tahoma"/>
                  <a:buNone/>
                </a:pPr>
                <a:r>
                  <a:rPr b="1" i="0" lang="en-US" sz="1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rPr>
                  <a:t>1.5V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Tahoma"/>
                  <a:buNone/>
                </a:pPr>
                <a:r>
                  <a:rPr b="1" i="0" lang="en-US" sz="1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rPr>
                  <a:t>@1A</a:t>
                </a:r>
                <a:endParaRPr/>
              </a:p>
            </p:txBody>
          </p:sp>
        </p:grpSp>
        <p:grpSp>
          <p:nvGrpSpPr>
            <p:cNvPr id="887" name="Google Shape;887;p46"/>
            <p:cNvGrpSpPr/>
            <p:nvPr/>
          </p:nvGrpSpPr>
          <p:grpSpPr>
            <a:xfrm>
              <a:off x="2320" y="1296"/>
              <a:ext cx="368" cy="584"/>
              <a:chOff x="928" y="1076"/>
              <a:chExt cx="368" cy="584"/>
            </a:xfrm>
          </p:grpSpPr>
          <p:grpSp>
            <p:nvGrpSpPr>
              <p:cNvPr id="888" name="Google Shape;888;p46"/>
              <p:cNvGrpSpPr/>
              <p:nvPr/>
            </p:nvGrpSpPr>
            <p:grpSpPr>
              <a:xfrm rot="-5400000">
                <a:off x="836" y="1200"/>
                <a:ext cx="584" cy="336"/>
                <a:chOff x="836" y="1200"/>
                <a:chExt cx="584" cy="336"/>
              </a:xfrm>
            </p:grpSpPr>
            <p:sp>
              <p:nvSpPr>
                <p:cNvPr id="889" name="Google Shape;889;p46"/>
                <p:cNvSpPr/>
                <p:nvPr/>
              </p:nvSpPr>
              <p:spPr>
                <a:xfrm>
                  <a:off x="836" y="1200"/>
                  <a:ext cx="48" cy="336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1905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90" name="Google Shape;890;p46"/>
                <p:cNvSpPr txBox="1"/>
                <p:nvPr/>
              </p:nvSpPr>
              <p:spPr>
                <a:xfrm>
                  <a:off x="864" y="1200"/>
                  <a:ext cx="480" cy="336"/>
                </a:xfrm>
                <a:prstGeom prst="rect">
                  <a:avLst/>
                </a:prstGeom>
                <a:solidFill>
                  <a:srgbClr val="00FF00"/>
                </a:solidFill>
                <a:ln cap="flat" cmpd="sng" w="127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91" name="Google Shape;891;p46"/>
                <p:cNvSpPr/>
                <p:nvPr/>
              </p:nvSpPr>
              <p:spPr>
                <a:xfrm>
                  <a:off x="1334" y="1200"/>
                  <a:ext cx="48" cy="336"/>
                </a:xfrm>
                <a:prstGeom prst="ellipse">
                  <a:avLst/>
                </a:prstGeom>
                <a:solidFill>
                  <a:srgbClr val="00FF00"/>
                </a:solidFill>
                <a:ln cap="flat" cmpd="sng" w="1905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892" name="Google Shape;892;p46"/>
                <p:cNvSpPr/>
                <p:nvPr/>
              </p:nvSpPr>
              <p:spPr>
                <a:xfrm>
                  <a:off x="1372" y="1314"/>
                  <a:ext cx="48" cy="96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9525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4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893" name="Google Shape;893;p46"/>
              <p:cNvSpPr txBox="1"/>
              <p:nvPr/>
            </p:nvSpPr>
            <p:spPr>
              <a:xfrm>
                <a:off x="928" y="1232"/>
                <a:ext cx="368" cy="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Tahoma"/>
                  <a:buNone/>
                </a:pPr>
                <a:r>
                  <a:rPr b="1" i="0" lang="en-US" sz="1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rPr>
                  <a:t>1.5V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2"/>
                  </a:buClr>
                  <a:buSzPts val="1400"/>
                  <a:buFont typeface="Tahoma"/>
                  <a:buNone/>
                </a:pPr>
                <a:r>
                  <a:rPr b="1" i="0" lang="en-US" sz="1400" u="none">
                    <a:solidFill>
                      <a:schemeClr val="lt2"/>
                    </a:solidFill>
                    <a:latin typeface="Tahoma"/>
                    <a:ea typeface="Tahoma"/>
                    <a:cs typeface="Tahoma"/>
                    <a:sym typeface="Tahoma"/>
                  </a:rPr>
                  <a:t>@1A</a:t>
                </a:r>
                <a:endParaRPr/>
              </a:p>
            </p:txBody>
          </p:sp>
        </p:grpSp>
        <p:cxnSp>
          <p:nvCxnSpPr>
            <p:cNvPr id="894" name="Google Shape;894;p46"/>
            <p:cNvCxnSpPr/>
            <p:nvPr/>
          </p:nvCxnSpPr>
          <p:spPr>
            <a:xfrm rot="10800000">
              <a:off x="1071" y="187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5" name="Google Shape;895;p46"/>
            <p:cNvCxnSpPr/>
            <p:nvPr/>
          </p:nvCxnSpPr>
          <p:spPr>
            <a:xfrm rot="10800000">
              <a:off x="1844" y="187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6" name="Google Shape;896;p46"/>
            <p:cNvCxnSpPr/>
            <p:nvPr/>
          </p:nvCxnSpPr>
          <p:spPr>
            <a:xfrm rot="10800000">
              <a:off x="2526" y="187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7" name="Google Shape;897;p46"/>
            <p:cNvCxnSpPr/>
            <p:nvPr/>
          </p:nvCxnSpPr>
          <p:spPr>
            <a:xfrm rot="10800000">
              <a:off x="1074" y="115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8" name="Google Shape;898;p46"/>
            <p:cNvCxnSpPr/>
            <p:nvPr/>
          </p:nvCxnSpPr>
          <p:spPr>
            <a:xfrm rot="10800000">
              <a:off x="1839" y="115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899" name="Google Shape;899;p46"/>
            <p:cNvCxnSpPr/>
            <p:nvPr/>
          </p:nvCxnSpPr>
          <p:spPr>
            <a:xfrm rot="10800000">
              <a:off x="2516" y="115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cxnSp>
        <p:nvCxnSpPr>
          <p:cNvPr id="900" name="Google Shape;900;p46"/>
          <p:cNvCxnSpPr/>
          <p:nvPr/>
        </p:nvCxnSpPr>
        <p:spPr>
          <a:xfrm>
            <a:off x="1377950" y="4191000"/>
            <a:ext cx="3946525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01" name="Google Shape;901;p46"/>
          <p:cNvCxnSpPr/>
          <p:nvPr/>
        </p:nvCxnSpPr>
        <p:spPr>
          <a:xfrm>
            <a:off x="5308600" y="2627312"/>
            <a:ext cx="0" cy="1563687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902" name="Google Shape;902;p46"/>
          <p:cNvGrpSpPr/>
          <p:nvPr/>
        </p:nvGrpSpPr>
        <p:grpSpPr>
          <a:xfrm>
            <a:off x="1719262" y="5410200"/>
            <a:ext cx="2286000" cy="533400"/>
            <a:chOff x="634" y="3264"/>
            <a:chExt cx="1440" cy="336"/>
          </a:xfrm>
        </p:grpSpPr>
        <p:cxnSp>
          <p:nvCxnSpPr>
            <p:cNvPr id="903" name="Google Shape;903;p46"/>
            <p:cNvCxnSpPr/>
            <p:nvPr/>
          </p:nvCxnSpPr>
          <p:spPr>
            <a:xfrm>
              <a:off x="730" y="3264"/>
              <a:ext cx="0" cy="96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904" name="Google Shape;904;p46"/>
            <p:cNvGrpSpPr/>
            <p:nvPr/>
          </p:nvGrpSpPr>
          <p:grpSpPr>
            <a:xfrm rot="5400000">
              <a:off x="694" y="3309"/>
              <a:ext cx="72" cy="192"/>
              <a:chOff x="864" y="2107"/>
              <a:chExt cx="46" cy="192"/>
            </a:xfrm>
          </p:grpSpPr>
          <p:cxnSp>
            <p:nvCxnSpPr>
              <p:cNvPr id="905" name="Google Shape;905;p46"/>
              <p:cNvCxnSpPr/>
              <p:nvPr/>
            </p:nvCxnSpPr>
            <p:spPr>
              <a:xfrm>
                <a:off x="864" y="2160"/>
                <a:ext cx="0" cy="9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06" name="Google Shape;906;p46"/>
              <p:cNvCxnSpPr/>
              <p:nvPr/>
            </p:nvCxnSpPr>
            <p:spPr>
              <a:xfrm>
                <a:off x="910" y="2107"/>
                <a:ext cx="0" cy="192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907" name="Google Shape;907;p46"/>
            <p:cNvCxnSpPr/>
            <p:nvPr/>
          </p:nvCxnSpPr>
          <p:spPr>
            <a:xfrm>
              <a:off x="730" y="3446"/>
              <a:ext cx="0" cy="15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08" name="Google Shape;908;p46"/>
            <p:cNvCxnSpPr/>
            <p:nvPr/>
          </p:nvCxnSpPr>
          <p:spPr>
            <a:xfrm>
              <a:off x="1114" y="3436"/>
              <a:ext cx="0" cy="154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909" name="Google Shape;909;p46"/>
            <p:cNvGrpSpPr/>
            <p:nvPr/>
          </p:nvGrpSpPr>
          <p:grpSpPr>
            <a:xfrm>
              <a:off x="1018" y="3264"/>
              <a:ext cx="1056" cy="326"/>
              <a:chOff x="1008" y="2016"/>
              <a:chExt cx="1056" cy="326"/>
            </a:xfrm>
          </p:grpSpPr>
          <p:cxnSp>
            <p:nvCxnSpPr>
              <p:cNvPr id="910" name="Google Shape;910;p46"/>
              <p:cNvCxnSpPr/>
              <p:nvPr/>
            </p:nvCxnSpPr>
            <p:spPr>
              <a:xfrm>
                <a:off x="1104" y="2016"/>
                <a:ext cx="0" cy="9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911" name="Google Shape;911;p46"/>
              <p:cNvGrpSpPr/>
              <p:nvPr/>
            </p:nvGrpSpPr>
            <p:grpSpPr>
              <a:xfrm rot="5400000">
                <a:off x="1068" y="2052"/>
                <a:ext cx="72" cy="192"/>
                <a:chOff x="864" y="2107"/>
                <a:chExt cx="46" cy="192"/>
              </a:xfrm>
            </p:grpSpPr>
            <p:cxnSp>
              <p:nvCxnSpPr>
                <p:cNvPr id="912" name="Google Shape;912;p46"/>
                <p:cNvCxnSpPr/>
                <p:nvPr/>
              </p:nvCxnSpPr>
              <p:spPr>
                <a:xfrm>
                  <a:off x="864" y="2160"/>
                  <a:ext cx="0" cy="9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13" name="Google Shape;913;p46"/>
                <p:cNvCxnSpPr/>
                <p:nvPr/>
              </p:nvCxnSpPr>
              <p:spPr>
                <a:xfrm>
                  <a:off x="910" y="2107"/>
                  <a:ext cx="0" cy="192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14" name="Google Shape;914;p46"/>
              <p:cNvGrpSpPr/>
              <p:nvPr/>
            </p:nvGrpSpPr>
            <p:grpSpPr>
              <a:xfrm rot="5400000">
                <a:off x="1500" y="2052"/>
                <a:ext cx="72" cy="192"/>
                <a:chOff x="864" y="2107"/>
                <a:chExt cx="46" cy="192"/>
              </a:xfrm>
            </p:grpSpPr>
            <p:cxnSp>
              <p:nvCxnSpPr>
                <p:cNvPr id="915" name="Google Shape;915;p46"/>
                <p:cNvCxnSpPr/>
                <p:nvPr/>
              </p:nvCxnSpPr>
              <p:spPr>
                <a:xfrm>
                  <a:off x="864" y="2160"/>
                  <a:ext cx="0" cy="9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16" name="Google Shape;916;p46"/>
                <p:cNvCxnSpPr/>
                <p:nvPr/>
              </p:nvCxnSpPr>
              <p:spPr>
                <a:xfrm>
                  <a:off x="910" y="2107"/>
                  <a:ext cx="0" cy="192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917" name="Google Shape;917;p46"/>
              <p:cNvCxnSpPr/>
              <p:nvPr/>
            </p:nvCxnSpPr>
            <p:spPr>
              <a:xfrm>
                <a:off x="1536" y="2016"/>
                <a:ext cx="0" cy="9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18" name="Google Shape;918;p46"/>
              <p:cNvCxnSpPr/>
              <p:nvPr/>
            </p:nvCxnSpPr>
            <p:spPr>
              <a:xfrm>
                <a:off x="1968" y="2016"/>
                <a:ext cx="0" cy="96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grpSp>
            <p:nvGrpSpPr>
              <p:cNvPr id="919" name="Google Shape;919;p46"/>
              <p:cNvGrpSpPr/>
              <p:nvPr/>
            </p:nvGrpSpPr>
            <p:grpSpPr>
              <a:xfrm rot="5400000">
                <a:off x="1932" y="2052"/>
                <a:ext cx="72" cy="192"/>
                <a:chOff x="864" y="2107"/>
                <a:chExt cx="46" cy="192"/>
              </a:xfrm>
            </p:grpSpPr>
            <p:cxnSp>
              <p:nvCxnSpPr>
                <p:cNvPr id="920" name="Google Shape;920;p46"/>
                <p:cNvCxnSpPr/>
                <p:nvPr/>
              </p:nvCxnSpPr>
              <p:spPr>
                <a:xfrm>
                  <a:off x="864" y="2160"/>
                  <a:ext cx="0" cy="9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21" name="Google Shape;921;p46"/>
                <p:cNvCxnSpPr/>
                <p:nvPr/>
              </p:nvCxnSpPr>
              <p:spPr>
                <a:xfrm>
                  <a:off x="910" y="2107"/>
                  <a:ext cx="0" cy="192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lt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922" name="Google Shape;922;p46"/>
              <p:cNvCxnSpPr/>
              <p:nvPr/>
            </p:nvCxnSpPr>
            <p:spPr>
              <a:xfrm>
                <a:off x="1536" y="2188"/>
                <a:ext cx="0" cy="15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23" name="Google Shape;923;p46"/>
              <p:cNvCxnSpPr/>
              <p:nvPr/>
            </p:nvCxnSpPr>
            <p:spPr>
              <a:xfrm>
                <a:off x="1973" y="2188"/>
                <a:ext cx="0" cy="15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cxnSp>
        <p:nvCxnSpPr>
          <p:cNvPr id="924" name="Google Shape;924;p46"/>
          <p:cNvCxnSpPr/>
          <p:nvPr/>
        </p:nvCxnSpPr>
        <p:spPr>
          <a:xfrm>
            <a:off x="1871662" y="5257800"/>
            <a:ext cx="3605212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25" name="Google Shape;925;p46"/>
          <p:cNvCxnSpPr/>
          <p:nvPr/>
        </p:nvCxnSpPr>
        <p:spPr>
          <a:xfrm>
            <a:off x="1514475" y="4724400"/>
            <a:ext cx="0" cy="685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26" name="Google Shape;926;p46"/>
          <p:cNvCxnSpPr/>
          <p:nvPr/>
        </p:nvCxnSpPr>
        <p:spPr>
          <a:xfrm>
            <a:off x="1498600" y="5410200"/>
            <a:ext cx="2362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27" name="Google Shape;927;p46"/>
          <p:cNvCxnSpPr/>
          <p:nvPr/>
        </p:nvCxnSpPr>
        <p:spPr>
          <a:xfrm>
            <a:off x="5476875" y="5257800"/>
            <a:ext cx="7937" cy="409575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28" name="Google Shape;928;p46"/>
          <p:cNvCxnSpPr/>
          <p:nvPr/>
        </p:nvCxnSpPr>
        <p:spPr>
          <a:xfrm>
            <a:off x="1871662" y="5943600"/>
            <a:ext cx="23622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29" name="Google Shape;929;p46"/>
          <p:cNvCxnSpPr/>
          <p:nvPr/>
        </p:nvCxnSpPr>
        <p:spPr>
          <a:xfrm>
            <a:off x="4233862" y="5257800"/>
            <a:ext cx="0" cy="685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930" name="Google Shape;930;p46"/>
          <p:cNvGrpSpPr/>
          <p:nvPr/>
        </p:nvGrpSpPr>
        <p:grpSpPr>
          <a:xfrm>
            <a:off x="1514475" y="5102225"/>
            <a:ext cx="2386012" cy="917575"/>
            <a:chOff x="490" y="3077"/>
            <a:chExt cx="1503" cy="583"/>
          </a:xfrm>
        </p:grpSpPr>
        <p:sp>
          <p:nvSpPr>
            <p:cNvPr id="931" name="Google Shape;931;p46"/>
            <p:cNvSpPr txBox="1"/>
            <p:nvPr/>
          </p:nvSpPr>
          <p:spPr>
            <a:xfrm>
              <a:off x="530" y="3092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_</a:t>
              </a:r>
              <a:endParaRPr/>
            </a:p>
          </p:txBody>
        </p:sp>
        <p:sp>
          <p:nvSpPr>
            <p:cNvPr id="932" name="Google Shape;932;p46"/>
            <p:cNvSpPr txBox="1"/>
            <p:nvPr/>
          </p:nvSpPr>
          <p:spPr>
            <a:xfrm>
              <a:off x="490" y="3360"/>
              <a:ext cx="2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+</a:t>
              </a:r>
              <a:endParaRPr/>
            </a:p>
          </p:txBody>
        </p:sp>
        <p:sp>
          <p:nvSpPr>
            <p:cNvPr id="933" name="Google Shape;933;p46"/>
            <p:cNvSpPr txBox="1"/>
            <p:nvPr/>
          </p:nvSpPr>
          <p:spPr>
            <a:xfrm>
              <a:off x="912" y="3082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_</a:t>
              </a:r>
              <a:endParaRPr/>
            </a:p>
          </p:txBody>
        </p:sp>
        <p:sp>
          <p:nvSpPr>
            <p:cNvPr id="934" name="Google Shape;934;p46"/>
            <p:cNvSpPr txBox="1"/>
            <p:nvPr/>
          </p:nvSpPr>
          <p:spPr>
            <a:xfrm>
              <a:off x="1330" y="3077"/>
              <a:ext cx="223" cy="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_</a:t>
              </a:r>
              <a:endParaRPr/>
            </a:p>
          </p:txBody>
        </p:sp>
        <p:sp>
          <p:nvSpPr>
            <p:cNvPr id="935" name="Google Shape;935;p46"/>
            <p:cNvSpPr txBox="1"/>
            <p:nvPr/>
          </p:nvSpPr>
          <p:spPr>
            <a:xfrm>
              <a:off x="1770" y="3092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_</a:t>
              </a:r>
              <a:endParaRPr/>
            </a:p>
          </p:txBody>
        </p:sp>
        <p:sp>
          <p:nvSpPr>
            <p:cNvPr id="936" name="Google Shape;936;p46"/>
            <p:cNvSpPr txBox="1"/>
            <p:nvPr/>
          </p:nvSpPr>
          <p:spPr>
            <a:xfrm>
              <a:off x="886" y="3360"/>
              <a:ext cx="2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+</a:t>
              </a:r>
              <a:endParaRPr/>
            </a:p>
          </p:txBody>
        </p:sp>
        <p:sp>
          <p:nvSpPr>
            <p:cNvPr id="937" name="Google Shape;937;p46"/>
            <p:cNvSpPr txBox="1"/>
            <p:nvPr/>
          </p:nvSpPr>
          <p:spPr>
            <a:xfrm>
              <a:off x="1326" y="3360"/>
              <a:ext cx="2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+</a:t>
              </a:r>
              <a:endParaRPr/>
            </a:p>
          </p:txBody>
        </p:sp>
        <p:sp>
          <p:nvSpPr>
            <p:cNvPr id="938" name="Google Shape;938;p46"/>
            <p:cNvSpPr txBox="1"/>
            <p:nvPr/>
          </p:nvSpPr>
          <p:spPr>
            <a:xfrm>
              <a:off x="1758" y="3370"/>
              <a:ext cx="228" cy="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+</a:t>
              </a: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7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PROSES ELEKTRO MAKNETIS</a:t>
            </a:r>
            <a:endParaRPr/>
          </a:p>
        </p:txBody>
      </p:sp>
      <p:sp>
        <p:nvSpPr>
          <p:cNvPr id="944" name="Google Shape;944;p47"/>
          <p:cNvSpPr txBox="1"/>
          <p:nvPr>
            <p:ph idx="1" type="body"/>
          </p:nvPr>
        </p:nvSpPr>
        <p:spPr>
          <a:xfrm>
            <a:off x="576262" y="2097087"/>
            <a:ext cx="8229600" cy="450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APABILA SUATU PENGHANTAR KAWAT (KUMPARAN KAWAT) DIGERAKKAN PADA MEDAN MAKNET MAKA PADA KEDUA UJUNG KUPARAN KAWAT TERSEBUT AKAN TIMBUL GAYA GERAK LISTRIK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( HUKUM FARADAY )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CATATAN: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  BESAR KECILNYA TEGANGAN LISTRIK DITENTUKAN OLEH                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b="0" i="0" lang="en-US" sz="20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             PANJANG ATAU PENDEKNYA KAWAT PENGHANTAR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8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PROSES ELEKTRO MAKNETIS</a:t>
            </a:r>
            <a:endParaRPr/>
          </a:p>
        </p:txBody>
      </p:sp>
      <p:graphicFrame>
        <p:nvGraphicFramePr>
          <p:cNvPr id="950" name="Google Shape;950;p48"/>
          <p:cNvGraphicFramePr/>
          <p:nvPr/>
        </p:nvGraphicFramePr>
        <p:xfrm>
          <a:off x="2232025" y="2060575"/>
          <a:ext cx="4684712" cy="4114800"/>
        </p:xfrm>
        <a:graphic>
          <a:graphicData uri="http://schemas.openxmlformats.org/presentationml/2006/ole">
            <mc:AlternateContent>
              <mc:Choice Requires="v">
                <p:oleObj r:id="rId4" imgH="4114800" imgW="4684712" progId="Paint.Picture" spid="_x0000_s1">
                  <p:embed/>
                </p:oleObj>
              </mc:Choice>
              <mc:Fallback>
                <p:oleObj r:id="rId5" imgH="4114800" imgW="4684712" progId="Paint.Picture">
                  <p:embed/>
                  <p:pic>
                    <p:nvPicPr>
                      <p:cNvPr id="950" name="Google Shape;950;p48"/>
                      <p:cNvPicPr preferRelativeResize="0"/>
                      <p:nvPr>
                        <p:ph idx="1" type="body"/>
                      </p:nvPr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232025" y="2060575"/>
                        <a:ext cx="468471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49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KEGUNAAN MOTOR</a:t>
            </a:r>
            <a:endParaRPr/>
          </a:p>
        </p:txBody>
      </p:sp>
      <p:pic>
        <p:nvPicPr>
          <p:cNvPr id="956" name="Google Shape;956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9862" y="1603375"/>
            <a:ext cx="3395662" cy="4983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0"/>
          <p:cNvSpPr txBox="1"/>
          <p:nvPr/>
        </p:nvSpPr>
        <p:spPr>
          <a:xfrm>
            <a:off x="336550" y="620395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962" name="Google Shape;962;p50"/>
          <p:cNvSpPr txBox="1"/>
          <p:nvPr>
            <p:ph type="title"/>
          </p:nvPr>
        </p:nvSpPr>
        <p:spPr>
          <a:xfrm>
            <a:off x="1431925" y="292100"/>
            <a:ext cx="7254875" cy="690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Generator</a:t>
            </a:r>
            <a:endParaRPr/>
          </a:p>
        </p:txBody>
      </p:sp>
      <p:sp>
        <p:nvSpPr>
          <p:cNvPr id="963" name="Google Shape;963;p50"/>
          <p:cNvSpPr txBox="1"/>
          <p:nvPr>
            <p:ph idx="1" type="body"/>
          </p:nvPr>
        </p:nvSpPr>
        <p:spPr>
          <a:xfrm>
            <a:off x="1770062" y="1266825"/>
            <a:ext cx="381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Schematic symbols</a:t>
            </a:r>
            <a:endParaRPr/>
          </a:p>
        </p:txBody>
      </p:sp>
      <p:sp>
        <p:nvSpPr>
          <p:cNvPr id="964" name="Google Shape;964;p50"/>
          <p:cNvSpPr/>
          <p:nvPr/>
        </p:nvSpPr>
        <p:spPr>
          <a:xfrm>
            <a:off x="2532062" y="2105025"/>
            <a:ext cx="533400" cy="5334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965" name="Google Shape;965;p50"/>
          <p:cNvGrpSpPr/>
          <p:nvPr/>
        </p:nvGrpSpPr>
        <p:grpSpPr>
          <a:xfrm>
            <a:off x="2571750" y="2181225"/>
            <a:ext cx="457200" cy="381000"/>
            <a:chOff x="3216" y="2496"/>
            <a:chExt cx="960" cy="768"/>
          </a:xfrm>
        </p:grpSpPr>
        <p:sp>
          <p:nvSpPr>
            <p:cNvPr id="966" name="Google Shape;966;p50"/>
            <p:cNvSpPr/>
            <p:nvPr/>
          </p:nvSpPr>
          <p:spPr>
            <a:xfrm>
              <a:off x="3216" y="2496"/>
              <a:ext cx="480" cy="384"/>
            </a:xfrm>
            <a:custGeom>
              <a:rect b="b" l="l" r="r" t="t"/>
              <a:pathLst>
                <a:path extrusionOk="0" h="384" w="480">
                  <a:moveTo>
                    <a:pt x="0" y="384"/>
                  </a:moveTo>
                  <a:cubicBezTo>
                    <a:pt x="68" y="240"/>
                    <a:pt x="136" y="96"/>
                    <a:pt x="192" y="48"/>
                  </a:cubicBezTo>
                  <a:cubicBezTo>
                    <a:pt x="248" y="0"/>
                    <a:pt x="288" y="40"/>
                    <a:pt x="336" y="96"/>
                  </a:cubicBezTo>
                  <a:cubicBezTo>
                    <a:pt x="384" y="152"/>
                    <a:pt x="456" y="336"/>
                    <a:pt x="480" y="384"/>
                  </a:cubicBezTo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7" name="Google Shape;967;p50"/>
            <p:cNvSpPr/>
            <p:nvPr/>
          </p:nvSpPr>
          <p:spPr>
            <a:xfrm rot="10800000">
              <a:off x="3696" y="2880"/>
              <a:ext cx="480" cy="384"/>
            </a:xfrm>
            <a:custGeom>
              <a:rect b="b" l="l" r="r" t="t"/>
              <a:pathLst>
                <a:path extrusionOk="0" h="384" w="480">
                  <a:moveTo>
                    <a:pt x="0" y="384"/>
                  </a:moveTo>
                  <a:cubicBezTo>
                    <a:pt x="68" y="240"/>
                    <a:pt x="136" y="96"/>
                    <a:pt x="192" y="48"/>
                  </a:cubicBezTo>
                  <a:cubicBezTo>
                    <a:pt x="248" y="0"/>
                    <a:pt x="288" y="40"/>
                    <a:pt x="336" y="96"/>
                  </a:cubicBezTo>
                  <a:cubicBezTo>
                    <a:pt x="384" y="152"/>
                    <a:pt x="456" y="336"/>
                    <a:pt x="480" y="384"/>
                  </a:cubicBezTo>
                </a:path>
              </a:pathLst>
            </a:cu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68" name="Google Shape;968;p50"/>
          <p:cNvSpPr/>
          <p:nvPr/>
        </p:nvSpPr>
        <p:spPr>
          <a:xfrm>
            <a:off x="3675062" y="2105025"/>
            <a:ext cx="533400" cy="5334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G</a:t>
            </a:r>
            <a:endParaRPr/>
          </a:p>
        </p:txBody>
      </p:sp>
      <p:sp>
        <p:nvSpPr>
          <p:cNvPr id="969" name="Google Shape;969;p50"/>
          <p:cNvSpPr txBox="1"/>
          <p:nvPr/>
        </p:nvSpPr>
        <p:spPr>
          <a:xfrm>
            <a:off x="1770062" y="2714625"/>
            <a:ext cx="3810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Char char="•"/>
            </a:pPr>
            <a:r>
              <a:rPr b="0" i="0" lang="en-US" sz="2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 waveform</a:t>
            </a:r>
            <a:endParaRPr/>
          </a:p>
        </p:txBody>
      </p:sp>
      <p:cxnSp>
        <p:nvCxnSpPr>
          <p:cNvPr id="970" name="Google Shape;970;p50"/>
          <p:cNvCxnSpPr/>
          <p:nvPr/>
        </p:nvCxnSpPr>
        <p:spPr>
          <a:xfrm>
            <a:off x="2344737" y="4086225"/>
            <a:ext cx="0" cy="1981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71" name="Google Shape;971;p50"/>
          <p:cNvCxnSpPr/>
          <p:nvPr/>
        </p:nvCxnSpPr>
        <p:spPr>
          <a:xfrm>
            <a:off x="2074862" y="5000625"/>
            <a:ext cx="47244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72" name="Google Shape;972;p50"/>
          <p:cNvSpPr/>
          <p:nvPr/>
        </p:nvSpPr>
        <p:spPr>
          <a:xfrm>
            <a:off x="2344737" y="3781425"/>
            <a:ext cx="1347787" cy="1219200"/>
          </a:xfrm>
          <a:custGeom>
            <a:rect b="b" l="l" r="r" t="t"/>
            <a:pathLst>
              <a:path extrusionOk="0" h="384" w="480">
                <a:moveTo>
                  <a:pt x="0" y="384"/>
                </a:moveTo>
                <a:cubicBezTo>
                  <a:pt x="68" y="240"/>
                  <a:pt x="136" y="96"/>
                  <a:pt x="192" y="48"/>
                </a:cubicBezTo>
                <a:cubicBezTo>
                  <a:pt x="248" y="0"/>
                  <a:pt x="288" y="40"/>
                  <a:pt x="336" y="96"/>
                </a:cubicBezTo>
                <a:cubicBezTo>
                  <a:pt x="384" y="152"/>
                  <a:pt x="456" y="336"/>
                  <a:pt x="480" y="384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3" name="Google Shape;973;p50"/>
          <p:cNvSpPr/>
          <p:nvPr/>
        </p:nvSpPr>
        <p:spPr>
          <a:xfrm rot="10800000">
            <a:off x="3692525" y="5000625"/>
            <a:ext cx="1347787" cy="1219200"/>
          </a:xfrm>
          <a:custGeom>
            <a:rect b="b" l="l" r="r" t="t"/>
            <a:pathLst>
              <a:path extrusionOk="0" h="384" w="480">
                <a:moveTo>
                  <a:pt x="0" y="384"/>
                </a:moveTo>
                <a:cubicBezTo>
                  <a:pt x="68" y="240"/>
                  <a:pt x="136" y="96"/>
                  <a:pt x="192" y="48"/>
                </a:cubicBezTo>
                <a:cubicBezTo>
                  <a:pt x="248" y="0"/>
                  <a:pt x="288" y="40"/>
                  <a:pt x="336" y="96"/>
                </a:cubicBezTo>
                <a:cubicBezTo>
                  <a:pt x="384" y="152"/>
                  <a:pt x="456" y="336"/>
                  <a:pt x="480" y="384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4" name="Google Shape;974;p50"/>
          <p:cNvSpPr txBox="1"/>
          <p:nvPr/>
        </p:nvSpPr>
        <p:spPr>
          <a:xfrm>
            <a:off x="1916112" y="5035550"/>
            <a:ext cx="34766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ahoma"/>
              <a:buNone/>
            </a:pPr>
            <a:r>
              <a:rPr b="1" i="0" lang="en-US" sz="2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0</a:t>
            </a:r>
            <a:endParaRPr/>
          </a:p>
        </p:txBody>
      </p:sp>
      <p:grpSp>
        <p:nvGrpSpPr>
          <p:cNvPr id="975" name="Google Shape;975;p50"/>
          <p:cNvGrpSpPr/>
          <p:nvPr/>
        </p:nvGrpSpPr>
        <p:grpSpPr>
          <a:xfrm>
            <a:off x="2960687" y="3781425"/>
            <a:ext cx="2695575" cy="2438400"/>
            <a:chOff x="554" y="2016"/>
            <a:chExt cx="1698" cy="1536"/>
          </a:xfrm>
        </p:grpSpPr>
        <p:sp>
          <p:nvSpPr>
            <p:cNvPr id="976" name="Google Shape;976;p50"/>
            <p:cNvSpPr/>
            <p:nvPr/>
          </p:nvSpPr>
          <p:spPr>
            <a:xfrm>
              <a:off x="554" y="2016"/>
              <a:ext cx="849" cy="768"/>
            </a:xfrm>
            <a:custGeom>
              <a:rect b="b" l="l" r="r" t="t"/>
              <a:pathLst>
                <a:path extrusionOk="0" h="384" w="480">
                  <a:moveTo>
                    <a:pt x="0" y="384"/>
                  </a:moveTo>
                  <a:cubicBezTo>
                    <a:pt x="68" y="240"/>
                    <a:pt x="136" y="96"/>
                    <a:pt x="192" y="48"/>
                  </a:cubicBezTo>
                  <a:cubicBezTo>
                    <a:pt x="248" y="0"/>
                    <a:pt x="288" y="40"/>
                    <a:pt x="336" y="96"/>
                  </a:cubicBezTo>
                  <a:cubicBezTo>
                    <a:pt x="384" y="152"/>
                    <a:pt x="456" y="336"/>
                    <a:pt x="480" y="384"/>
                  </a:cubicBezTo>
                </a:path>
              </a:pathLst>
            </a:cu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7" name="Google Shape;977;p50"/>
            <p:cNvSpPr/>
            <p:nvPr/>
          </p:nvSpPr>
          <p:spPr>
            <a:xfrm rot="10800000">
              <a:off x="1403" y="2784"/>
              <a:ext cx="849" cy="768"/>
            </a:xfrm>
            <a:custGeom>
              <a:rect b="b" l="l" r="r" t="t"/>
              <a:pathLst>
                <a:path extrusionOk="0" h="384" w="480">
                  <a:moveTo>
                    <a:pt x="0" y="384"/>
                  </a:moveTo>
                  <a:cubicBezTo>
                    <a:pt x="68" y="240"/>
                    <a:pt x="136" y="96"/>
                    <a:pt x="192" y="48"/>
                  </a:cubicBezTo>
                  <a:cubicBezTo>
                    <a:pt x="248" y="0"/>
                    <a:pt x="288" y="40"/>
                    <a:pt x="336" y="96"/>
                  </a:cubicBezTo>
                  <a:cubicBezTo>
                    <a:pt x="384" y="152"/>
                    <a:pt x="456" y="336"/>
                    <a:pt x="480" y="384"/>
                  </a:cubicBezTo>
                </a:path>
              </a:pathLst>
            </a:custGeom>
            <a:noFill/>
            <a:ln cap="flat" cmpd="sng" w="285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978" name="Google Shape;978;p50"/>
          <p:cNvGrpSpPr/>
          <p:nvPr/>
        </p:nvGrpSpPr>
        <p:grpSpPr>
          <a:xfrm>
            <a:off x="3722687" y="3781425"/>
            <a:ext cx="2695575" cy="2438400"/>
            <a:chOff x="554" y="2016"/>
            <a:chExt cx="1698" cy="1536"/>
          </a:xfrm>
        </p:grpSpPr>
        <p:sp>
          <p:nvSpPr>
            <p:cNvPr id="979" name="Google Shape;979;p50"/>
            <p:cNvSpPr/>
            <p:nvPr/>
          </p:nvSpPr>
          <p:spPr>
            <a:xfrm>
              <a:off x="554" y="2016"/>
              <a:ext cx="849" cy="768"/>
            </a:xfrm>
            <a:custGeom>
              <a:rect b="b" l="l" r="r" t="t"/>
              <a:pathLst>
                <a:path extrusionOk="0" h="384" w="480">
                  <a:moveTo>
                    <a:pt x="0" y="384"/>
                  </a:moveTo>
                  <a:cubicBezTo>
                    <a:pt x="68" y="240"/>
                    <a:pt x="136" y="96"/>
                    <a:pt x="192" y="48"/>
                  </a:cubicBezTo>
                  <a:cubicBezTo>
                    <a:pt x="248" y="0"/>
                    <a:pt x="288" y="40"/>
                    <a:pt x="336" y="96"/>
                  </a:cubicBezTo>
                  <a:cubicBezTo>
                    <a:pt x="384" y="152"/>
                    <a:pt x="456" y="336"/>
                    <a:pt x="480" y="384"/>
                  </a:cubicBezTo>
                </a:path>
              </a:pathLst>
            </a:custGeom>
            <a:noFill/>
            <a:ln cap="flat" cmpd="sng" w="28575">
              <a:solidFill>
                <a:srgbClr val="FF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0" name="Google Shape;980;p50"/>
            <p:cNvSpPr/>
            <p:nvPr/>
          </p:nvSpPr>
          <p:spPr>
            <a:xfrm rot="10800000">
              <a:off x="1403" y="2784"/>
              <a:ext cx="849" cy="768"/>
            </a:xfrm>
            <a:custGeom>
              <a:rect b="b" l="l" r="r" t="t"/>
              <a:pathLst>
                <a:path extrusionOk="0" h="384" w="480">
                  <a:moveTo>
                    <a:pt x="0" y="384"/>
                  </a:moveTo>
                  <a:cubicBezTo>
                    <a:pt x="68" y="240"/>
                    <a:pt x="136" y="96"/>
                    <a:pt x="192" y="48"/>
                  </a:cubicBezTo>
                  <a:cubicBezTo>
                    <a:pt x="248" y="0"/>
                    <a:pt x="288" y="40"/>
                    <a:pt x="336" y="96"/>
                  </a:cubicBezTo>
                  <a:cubicBezTo>
                    <a:pt x="384" y="152"/>
                    <a:pt x="456" y="336"/>
                    <a:pt x="480" y="384"/>
                  </a:cubicBezTo>
                </a:path>
              </a:pathLst>
            </a:custGeom>
            <a:noFill/>
            <a:ln cap="flat" cmpd="sng" w="28575">
              <a:solidFill>
                <a:srgbClr val="FF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81" name="Google Shape;981;p50"/>
          <p:cNvSpPr txBox="1"/>
          <p:nvPr/>
        </p:nvSpPr>
        <p:spPr>
          <a:xfrm>
            <a:off x="2409825" y="3476625"/>
            <a:ext cx="88423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Tahoma"/>
              <a:buNone/>
            </a:pPr>
            <a:r>
              <a:rPr b="1" i="0" lang="en-US" sz="1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Phase A</a:t>
            </a:r>
            <a:endParaRPr/>
          </a:p>
        </p:txBody>
      </p:sp>
      <p:sp>
        <p:nvSpPr>
          <p:cNvPr id="982" name="Google Shape;982;p50"/>
          <p:cNvSpPr txBox="1"/>
          <p:nvPr/>
        </p:nvSpPr>
        <p:spPr>
          <a:xfrm>
            <a:off x="3217862" y="3476625"/>
            <a:ext cx="88423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Tahoma"/>
              <a:buNone/>
            </a:pPr>
            <a:r>
              <a:rPr b="1" i="0" lang="en-US" sz="1400" u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Phase B</a:t>
            </a:r>
            <a:endParaRPr/>
          </a:p>
        </p:txBody>
      </p:sp>
      <p:sp>
        <p:nvSpPr>
          <p:cNvPr id="983" name="Google Shape;983;p50"/>
          <p:cNvSpPr txBox="1"/>
          <p:nvPr/>
        </p:nvSpPr>
        <p:spPr>
          <a:xfrm>
            <a:off x="4056062" y="3476625"/>
            <a:ext cx="88423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1400"/>
              <a:buFont typeface="Tahoma"/>
              <a:buNone/>
            </a:pPr>
            <a:r>
              <a:rPr b="1" i="0" lang="en-US" sz="1400" u="non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rPr>
              <a:t>Phase C</a:t>
            </a:r>
            <a:endParaRPr/>
          </a:p>
        </p:txBody>
      </p:sp>
      <p:sp>
        <p:nvSpPr>
          <p:cNvPr id="984" name="Google Shape;984;p50"/>
          <p:cNvSpPr/>
          <p:nvPr/>
        </p:nvSpPr>
        <p:spPr>
          <a:xfrm rot="10800000">
            <a:off x="2359025" y="5029200"/>
            <a:ext cx="1347787" cy="1219200"/>
          </a:xfrm>
          <a:custGeom>
            <a:rect b="b" l="l" r="r" t="t"/>
            <a:pathLst>
              <a:path extrusionOk="0" h="384" w="480">
                <a:moveTo>
                  <a:pt x="0" y="384"/>
                </a:moveTo>
                <a:cubicBezTo>
                  <a:pt x="68" y="240"/>
                  <a:pt x="136" y="96"/>
                  <a:pt x="192" y="48"/>
                </a:cubicBezTo>
                <a:cubicBezTo>
                  <a:pt x="248" y="0"/>
                  <a:pt x="288" y="40"/>
                  <a:pt x="336" y="96"/>
                </a:cubicBezTo>
                <a:cubicBezTo>
                  <a:pt x="384" y="152"/>
                  <a:pt x="456" y="336"/>
                  <a:pt x="480" y="384"/>
                </a:cubicBezTo>
              </a:path>
            </a:pathLst>
          </a:custGeom>
          <a:noFill/>
          <a:ln cap="flat" cmpd="sng" w="2857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5" name="Google Shape;985;p50"/>
          <p:cNvSpPr/>
          <p:nvPr/>
        </p:nvSpPr>
        <p:spPr>
          <a:xfrm>
            <a:off x="5038725" y="3781425"/>
            <a:ext cx="1347787" cy="1219200"/>
          </a:xfrm>
          <a:custGeom>
            <a:rect b="b" l="l" r="r" t="t"/>
            <a:pathLst>
              <a:path extrusionOk="0" h="384" w="480">
                <a:moveTo>
                  <a:pt x="0" y="384"/>
                </a:moveTo>
                <a:cubicBezTo>
                  <a:pt x="68" y="240"/>
                  <a:pt x="136" y="96"/>
                  <a:pt x="192" y="48"/>
                </a:cubicBezTo>
                <a:cubicBezTo>
                  <a:pt x="248" y="0"/>
                  <a:pt x="288" y="40"/>
                  <a:pt x="336" y="96"/>
                </a:cubicBezTo>
                <a:cubicBezTo>
                  <a:pt x="384" y="152"/>
                  <a:pt x="456" y="336"/>
                  <a:pt x="480" y="384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6" name="Google Shape;986;p50"/>
          <p:cNvSpPr/>
          <p:nvPr/>
        </p:nvSpPr>
        <p:spPr>
          <a:xfrm>
            <a:off x="2379662" y="5000625"/>
            <a:ext cx="569912" cy="1066800"/>
          </a:xfrm>
          <a:custGeom>
            <a:rect b="b" l="l" r="r" t="t"/>
            <a:pathLst>
              <a:path extrusionOk="0" h="672" w="336">
                <a:moveTo>
                  <a:pt x="336" y="0"/>
                </a:moveTo>
                <a:cubicBezTo>
                  <a:pt x="292" y="160"/>
                  <a:pt x="248" y="320"/>
                  <a:pt x="192" y="432"/>
                </a:cubicBezTo>
                <a:cubicBezTo>
                  <a:pt x="136" y="544"/>
                  <a:pt x="32" y="632"/>
                  <a:pt x="0" y="672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7" name="Google Shape;987;p50"/>
          <p:cNvSpPr/>
          <p:nvPr/>
        </p:nvSpPr>
        <p:spPr>
          <a:xfrm rot="10800000">
            <a:off x="5656262" y="3933825"/>
            <a:ext cx="569912" cy="1066800"/>
          </a:xfrm>
          <a:custGeom>
            <a:rect b="b" l="l" r="r" t="t"/>
            <a:pathLst>
              <a:path extrusionOk="0" h="672" w="336">
                <a:moveTo>
                  <a:pt x="336" y="0"/>
                </a:moveTo>
                <a:cubicBezTo>
                  <a:pt x="292" y="160"/>
                  <a:pt x="248" y="320"/>
                  <a:pt x="192" y="432"/>
                </a:cubicBezTo>
                <a:cubicBezTo>
                  <a:pt x="136" y="544"/>
                  <a:pt x="32" y="632"/>
                  <a:pt x="0" y="672"/>
                </a:cubicBezTo>
              </a:path>
            </a:pathLst>
          </a:cu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272FE"/>
        </a:solidFill>
      </p:bgPr>
    </p:bg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51"/>
          <p:cNvSpPr txBox="1"/>
          <p:nvPr/>
        </p:nvSpPr>
        <p:spPr>
          <a:xfrm>
            <a:off x="304800" y="61722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993" name="Google Shape;993;p51"/>
          <p:cNvSpPr txBox="1"/>
          <p:nvPr>
            <p:ph type="title"/>
          </p:nvPr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FF38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38FF38"/>
                </a:solidFill>
                <a:latin typeface="Tahoma"/>
                <a:ea typeface="Tahoma"/>
                <a:cs typeface="Tahoma"/>
                <a:sym typeface="Tahoma"/>
              </a:rPr>
              <a:t>Generator</a:t>
            </a:r>
            <a:endParaRPr/>
          </a:p>
        </p:txBody>
      </p:sp>
      <p:sp>
        <p:nvSpPr>
          <p:cNvPr id="994" name="Google Shape;994;p51"/>
          <p:cNvSpPr txBox="1"/>
          <p:nvPr>
            <p:ph idx="1" type="body"/>
          </p:nvPr>
        </p:nvSpPr>
        <p:spPr>
          <a:xfrm>
            <a:off x="457200" y="1165225"/>
            <a:ext cx="8229600" cy="1204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</a:pPr>
            <a:r>
              <a:rPr b="0" i="0" lang="en-US" sz="2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Generates 450 VAC, 60 Hz, 3 phase electricity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  <p:pic>
        <p:nvPicPr>
          <p:cNvPr descr="500mg1" id="995" name="Google Shape;99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2017712"/>
            <a:ext cx="5943600" cy="445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p:bgPr>
    </p:bg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-5" id="1000" name="Google Shape;100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750" y="1639887"/>
            <a:ext cx="7086600" cy="462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52"/>
          <p:cNvSpPr txBox="1"/>
          <p:nvPr/>
        </p:nvSpPr>
        <p:spPr>
          <a:xfrm>
            <a:off x="2417762" y="471487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ELECTROSTATICS</a:t>
            </a:r>
            <a:r>
              <a:rPr b="0" i="0" lang="en-US" sz="2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358775" y="0"/>
            <a:ext cx="8229600" cy="1520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FE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2B2BFE"/>
                </a:solidFill>
                <a:latin typeface="Tahoma"/>
                <a:ea typeface="Tahoma"/>
                <a:cs typeface="Tahoma"/>
                <a:sym typeface="Tahoma"/>
              </a:rPr>
              <a:t>PROSES TERJADINYA LISTRIK</a:t>
            </a:r>
            <a:endParaRPr/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358775" y="1881187"/>
            <a:ext cx="822960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AutoNum type="arabicPeriod"/>
            </a:pPr>
            <a:r>
              <a:rPr b="0" i="0" lang="en-US" sz="2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SECARA TERMIS   ( PANAS )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b="0" i="0" lang="en-US" sz="2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b="0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CONTOH : - TERMO KOPEL,  PETIR dll.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t/>
            </a:r>
            <a:endParaRPr b="0" i="0" sz="2000" u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609600" lvl="0" marL="609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AutoNum type="arabicPeriod" startAt="2"/>
            </a:pPr>
            <a:r>
              <a:rPr b="0" i="0" lang="en-US" sz="2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SECARA KIMIAWI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b="0" i="0" lang="en-US" sz="2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b="0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CONTOH : - BATU BATERREY, ACUMULATOR/AKI dll.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t/>
            </a:r>
            <a:endParaRPr b="0" i="0" sz="2800" u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609600" lvl="0" marL="609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AutoNum type="arabicPeriod" startAt="3"/>
            </a:pPr>
            <a:r>
              <a:rPr b="0" i="0" lang="en-US" sz="2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SECARA ELEKTROMAGNETIS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b="0" i="0" lang="en-US" sz="2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b="0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CONTOH : - DINAMO SEPEDA MOTOR/MOBIL, GENERATOR,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b="0" i="0" lang="en-US" sz="2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                 </a:t>
            </a:r>
            <a:r>
              <a:rPr b="0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MIKROPONE dll.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53"/>
          <p:cNvSpPr txBox="1"/>
          <p:nvPr>
            <p:ph type="title"/>
          </p:nvPr>
        </p:nvSpPr>
        <p:spPr>
          <a:xfrm>
            <a:off x="457200" y="292100"/>
            <a:ext cx="8229600" cy="941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Persiapan Praktikum</a:t>
            </a:r>
            <a:endParaRPr/>
          </a:p>
        </p:txBody>
      </p:sp>
      <p:sp>
        <p:nvSpPr>
          <p:cNvPr id="1007" name="Google Shape;1007;p53"/>
          <p:cNvSpPr txBox="1"/>
          <p:nvPr>
            <p:ph idx="1" type="body"/>
          </p:nvPr>
        </p:nvSpPr>
        <p:spPr>
          <a:xfrm>
            <a:off x="457200" y="1089025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60"/>
              <a:buFont typeface="Tahoma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Bread Board/Project Board</a:t>
            </a:r>
            <a:endParaRPr sz="2700"/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60"/>
              <a:buFont typeface="Tahoma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Resistor (100, 220, 330, 560, 820, 1k, 2k2, 3k3, 10k, 100k, 220k, 1M) Ohm</a:t>
            </a:r>
            <a:endParaRPr sz="2700"/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60"/>
              <a:buFont typeface="Tahoma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Kapasitor (polar 10u) Farad</a:t>
            </a:r>
            <a:endParaRPr sz="2700"/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60"/>
              <a:buFont typeface="Tahoma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Dioda (1N4008, 1N4733 Zener 5.1 V, bridge)</a:t>
            </a:r>
            <a:endParaRPr sz="2700"/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60"/>
              <a:buFont typeface="Tahoma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Transformator stepdown 9 volt</a:t>
            </a:r>
            <a:endParaRPr sz="2700"/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60"/>
              <a:buFont typeface="Tahoma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Adaptor dc 12 V</a:t>
            </a:r>
            <a:endParaRPr sz="2700"/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60"/>
              <a:buFont typeface="Tahoma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DC jack female</a:t>
            </a:r>
            <a:endParaRPr sz="2700"/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60"/>
              <a:buFont typeface="Tahoma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LM2596 module DC-DC voltage converter</a:t>
            </a:r>
            <a:endParaRPr sz="2700"/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60"/>
              <a:buFont typeface="Tahoma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Kabel jumper male-male, female-male</a:t>
            </a:r>
            <a:endParaRPr sz="2700"/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60"/>
              <a:buFont typeface="Tahoma"/>
              <a:buChar char="•"/>
            </a:pPr>
            <a:r>
              <a:rPr b="0" i="0" lang="en-US" sz="2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AVO/multi meter digital</a:t>
            </a:r>
            <a:endParaRPr b="0" i="0" sz="23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295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fld id="{00000000-1234-1234-1234-123412341234}" type="slidenum">
              <a:rPr b="0" i="0" lang="en-US" sz="14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134" name="Google Shape;134;p6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Basic Sources of Electricity</a:t>
            </a:r>
            <a:endParaRPr/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rgbClr val="2B2BFE"/>
                </a:solidFill>
                <a:latin typeface="Tahoma"/>
                <a:ea typeface="Tahoma"/>
                <a:cs typeface="Tahoma"/>
                <a:sym typeface="Tahoma"/>
              </a:rPr>
              <a:t>Friction (gesekan)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rgbClr val="2B2BFE"/>
                </a:solidFill>
                <a:latin typeface="Tahoma"/>
                <a:ea typeface="Tahoma"/>
                <a:cs typeface="Tahoma"/>
                <a:sym typeface="Tahoma"/>
              </a:rPr>
              <a:t>Chemical Action (kimiawi)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rgbClr val="2B2BFE"/>
                </a:solidFill>
                <a:latin typeface="Tahoma"/>
                <a:ea typeface="Tahoma"/>
                <a:cs typeface="Tahoma"/>
                <a:sym typeface="Tahoma"/>
              </a:rPr>
              <a:t>Light (cahaya)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rgbClr val="2B2BFE"/>
                </a:solidFill>
                <a:latin typeface="Tahoma"/>
                <a:ea typeface="Tahoma"/>
                <a:cs typeface="Tahoma"/>
                <a:sym typeface="Tahoma"/>
              </a:rPr>
              <a:t>Heat (panas)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rgbClr val="2B2BFE"/>
                </a:solidFill>
                <a:latin typeface="Tahoma"/>
                <a:ea typeface="Tahoma"/>
                <a:cs typeface="Tahoma"/>
                <a:sym typeface="Tahoma"/>
              </a:rPr>
              <a:t>Pressure (tekanan)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rgbClr val="2B2BFE"/>
                </a:solidFill>
                <a:latin typeface="Tahoma"/>
                <a:ea typeface="Tahoma"/>
                <a:cs typeface="Tahoma"/>
                <a:sym typeface="Tahoma"/>
              </a:rPr>
              <a:t>Magnetism (magnetis)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PROSES TERMIS</a:t>
            </a:r>
            <a:endParaRPr/>
          </a:p>
        </p:txBody>
      </p:sp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APABILA DUA BUAH BATANG LOGAM YANG  BERLAINAN  JENIS  SALING DIHUBUNGKAN DAN PADA LOGAM TERSEBUT   MENERIMA   ENERGI TERMIS/PANAS, MAKA KEDUA UJUNG LOGAM TERSEBUT TIMBUL </a:t>
            </a:r>
            <a:endParaRPr/>
          </a:p>
          <a:p>
            <a:pPr indent="-342900" lvl="0" marL="34290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GAYA GERAK LISTRIK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         </a:t>
            </a:r>
            <a:r>
              <a:rPr b="1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Voltage Produced by Heat</a:t>
            </a:r>
            <a:r>
              <a:rPr b="0" i="0" lang="en-US" sz="32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pic>
        <p:nvPicPr>
          <p:cNvPr descr="1-21"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6337" y="2260600"/>
            <a:ext cx="6705600" cy="393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PROSES PANAS</a:t>
            </a:r>
            <a:endParaRPr/>
          </a:p>
        </p:txBody>
      </p:sp>
      <p:graphicFrame>
        <p:nvGraphicFramePr>
          <p:cNvPr id="153" name="Google Shape;153;p9"/>
          <p:cNvGraphicFramePr/>
          <p:nvPr/>
        </p:nvGraphicFramePr>
        <p:xfrm>
          <a:off x="1258887" y="2384425"/>
          <a:ext cx="6491287" cy="3454400"/>
        </p:xfrm>
        <a:graphic>
          <a:graphicData uri="http://schemas.openxmlformats.org/presentationml/2006/ole">
            <mc:AlternateContent>
              <mc:Choice Requires="v">
                <p:oleObj r:id="rId4" imgH="3454400" imgW="6491287" progId="Paint.Picture" spid="_x0000_s1">
                  <p:embed/>
                </p:oleObj>
              </mc:Choice>
              <mc:Fallback>
                <p:oleObj r:id="rId5" imgH="3454400" imgW="6491287" progId="Paint.Picture">
                  <p:embed/>
                  <p:pic>
                    <p:nvPicPr>
                      <p:cNvPr id="153" name="Google Shape;153;p9"/>
                      <p:cNvPicPr preferRelativeResize="0"/>
                      <p:nvPr>
                        <p:ph idx="1" type="body"/>
                      </p:nvPr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58887" y="2384425"/>
                        <a:ext cx="6491287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2002-08-09T03:55:34Z</dcterms:created>
  <dc:creator>Teknik Elektro</dc:creator>
</cp:coreProperties>
</file>