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8A6F-76F4-47FA-8520-3AF958A69DB2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019F-5B81-44A5-B53D-663D5CED7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39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8A6F-76F4-47FA-8520-3AF958A69DB2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019F-5B81-44A5-B53D-663D5CED7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9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8A6F-76F4-47FA-8520-3AF958A69DB2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019F-5B81-44A5-B53D-663D5CED7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42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8A6F-76F4-47FA-8520-3AF958A69DB2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019F-5B81-44A5-B53D-663D5CED7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43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8A6F-76F4-47FA-8520-3AF958A69DB2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019F-5B81-44A5-B53D-663D5CED7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724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8A6F-76F4-47FA-8520-3AF958A69DB2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019F-5B81-44A5-B53D-663D5CED7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89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8A6F-76F4-47FA-8520-3AF958A69DB2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019F-5B81-44A5-B53D-663D5CED7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55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8A6F-76F4-47FA-8520-3AF958A69DB2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019F-5B81-44A5-B53D-663D5CED7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84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8A6F-76F4-47FA-8520-3AF958A69DB2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019F-5B81-44A5-B53D-663D5CED7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9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8A6F-76F4-47FA-8520-3AF958A69DB2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019F-5B81-44A5-B53D-663D5CED7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95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8A6F-76F4-47FA-8520-3AF958A69DB2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3019F-5B81-44A5-B53D-663D5CED7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4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A8A6F-76F4-47FA-8520-3AF958A69DB2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3019F-5B81-44A5-B53D-663D5CED7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2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Graf </a:t>
            </a:r>
            <a:r>
              <a:rPr lang="en-US" sz="4000" b="1" dirty="0" err="1" smtClean="0"/>
              <a:t>dalam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Matlab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Graf</a:t>
            </a:r>
          </a:p>
          <a:p>
            <a:r>
              <a:rPr lang="en-US" dirty="0" err="1" smtClean="0"/>
              <a:t>Smt</a:t>
            </a:r>
            <a:r>
              <a:rPr lang="en-US" dirty="0" smtClean="0"/>
              <a:t> </a:t>
            </a:r>
            <a:r>
              <a:rPr lang="en-US" dirty="0" err="1" smtClean="0"/>
              <a:t>Gasal</a:t>
            </a:r>
            <a:r>
              <a:rPr lang="en-US" dirty="0" smtClean="0"/>
              <a:t> 2018/2019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11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41" y="-182563"/>
            <a:ext cx="10515600" cy="1325563"/>
          </a:xfrm>
        </p:spPr>
        <p:txBody>
          <a:bodyPr/>
          <a:lstStyle/>
          <a:p>
            <a:r>
              <a:rPr lang="en-US" dirty="0" smtClean="0"/>
              <a:t>Degree of Vertices in a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809" y="876501"/>
            <a:ext cx="10515600" cy="4351338"/>
          </a:xfrm>
        </p:spPr>
        <p:txBody>
          <a:bodyPr>
            <a:noAutofit/>
          </a:bodyPr>
          <a:lstStyle/>
          <a:p>
            <a:r>
              <a:rPr lang="en-US" sz="1600" dirty="0" smtClean="0"/>
              <a:t>&gt;&gt; plot(G)</a:t>
            </a:r>
          </a:p>
          <a:p>
            <a:r>
              <a:rPr lang="en-US" sz="1600" dirty="0" smtClean="0"/>
              <a:t>&gt;&gt; s = [1 1 1 4 4 6 6 6];</a:t>
            </a:r>
          </a:p>
          <a:p>
            <a:r>
              <a:rPr lang="en-US" sz="1600" dirty="0" smtClean="0"/>
              <a:t>&gt;&gt; t = [2 3 4 5 6 7 8 9];</a:t>
            </a:r>
          </a:p>
          <a:p>
            <a:r>
              <a:rPr lang="en-US" sz="1600" dirty="0" smtClean="0"/>
              <a:t>&gt;&gt; G = graph(</a:t>
            </a:r>
            <a:r>
              <a:rPr lang="en-US" sz="1600" dirty="0" err="1" smtClean="0"/>
              <a:t>s,t</a:t>
            </a:r>
            <a:r>
              <a:rPr lang="en-US" sz="1600" dirty="0" smtClean="0"/>
              <a:t>);</a:t>
            </a:r>
          </a:p>
          <a:p>
            <a:r>
              <a:rPr lang="en-US" sz="1600" dirty="0" smtClean="0"/>
              <a:t>&gt;&gt; </a:t>
            </a:r>
            <a:r>
              <a:rPr lang="en-US" sz="1600" dirty="0" err="1" smtClean="0"/>
              <a:t>deg</a:t>
            </a:r>
            <a:r>
              <a:rPr lang="en-US" sz="1600" dirty="0" smtClean="0"/>
              <a:t> = degree(G)</a:t>
            </a:r>
          </a:p>
          <a:p>
            <a:endParaRPr lang="en-US" sz="1600" dirty="0" smtClean="0"/>
          </a:p>
          <a:p>
            <a:r>
              <a:rPr lang="en-US" sz="1600" dirty="0" err="1" smtClean="0"/>
              <a:t>deg</a:t>
            </a:r>
            <a:r>
              <a:rPr lang="en-US" sz="1600" dirty="0" smtClean="0"/>
              <a:t> =</a:t>
            </a:r>
          </a:p>
          <a:p>
            <a:endParaRPr lang="en-US" sz="1600" dirty="0" smtClean="0"/>
          </a:p>
          <a:p>
            <a:r>
              <a:rPr lang="en-US" sz="1600" dirty="0" smtClean="0"/>
              <a:t>     3</a:t>
            </a:r>
          </a:p>
          <a:p>
            <a:r>
              <a:rPr lang="en-US" sz="1600" dirty="0" smtClean="0"/>
              <a:t>     1</a:t>
            </a:r>
          </a:p>
          <a:p>
            <a:r>
              <a:rPr lang="en-US" sz="1600" dirty="0" smtClean="0"/>
              <a:t>     1</a:t>
            </a:r>
          </a:p>
          <a:p>
            <a:r>
              <a:rPr lang="en-US" sz="1600" dirty="0" smtClean="0"/>
              <a:t>     3</a:t>
            </a:r>
          </a:p>
          <a:p>
            <a:r>
              <a:rPr lang="en-US" sz="1600" dirty="0" smtClean="0"/>
              <a:t>     1</a:t>
            </a:r>
          </a:p>
          <a:p>
            <a:r>
              <a:rPr lang="en-US" sz="1600" dirty="0" smtClean="0"/>
              <a:t>     4</a:t>
            </a:r>
          </a:p>
          <a:p>
            <a:r>
              <a:rPr lang="en-US" sz="1600" dirty="0" smtClean="0"/>
              <a:t>     1</a:t>
            </a:r>
          </a:p>
          <a:p>
            <a:r>
              <a:rPr lang="en-US" sz="1600" dirty="0" smtClean="0"/>
              <a:t>     1</a:t>
            </a:r>
          </a:p>
          <a:p>
            <a:r>
              <a:rPr lang="en-US" sz="1600" dirty="0" smtClean="0"/>
              <a:t>     1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1087" y="2694007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351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914" y="-144161"/>
            <a:ext cx="10515600" cy="1325563"/>
          </a:xfrm>
        </p:spPr>
        <p:txBody>
          <a:bodyPr/>
          <a:lstStyle/>
          <a:p>
            <a:r>
              <a:rPr lang="en-US" dirty="0" smtClean="0"/>
              <a:t>Subgraph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719" y="807053"/>
            <a:ext cx="10515600" cy="4351338"/>
          </a:xfrm>
        </p:spPr>
        <p:txBody>
          <a:bodyPr>
            <a:noAutofit/>
          </a:bodyPr>
          <a:lstStyle/>
          <a:p>
            <a:r>
              <a:rPr lang="en-US" sz="1800" dirty="0" smtClean="0"/>
              <a:t>&gt;&gt; s = [1 1 1 2 2 2 8 8 8 8];</a:t>
            </a:r>
          </a:p>
          <a:p>
            <a:r>
              <a:rPr lang="en-US" sz="1800" dirty="0" smtClean="0"/>
              <a:t>&gt;&gt; t = [2 3 4 5 6 7 9 10 11 12];</a:t>
            </a:r>
          </a:p>
          <a:p>
            <a:r>
              <a:rPr lang="en-US" sz="1800" dirty="0" smtClean="0"/>
              <a:t>&gt;&gt; weights = [10 30 40 80 60 60 20 30 90 80];</a:t>
            </a:r>
          </a:p>
          <a:p>
            <a:r>
              <a:rPr lang="en-US" sz="1800" dirty="0" smtClean="0"/>
              <a:t>&gt;&gt; names = {'A' 'B' 'C' 'D' 'E' 'F' 'G' 'H' 'I' 'J' 'K' 'L'};</a:t>
            </a:r>
          </a:p>
          <a:p>
            <a:r>
              <a:rPr lang="en-US" sz="1800" dirty="0" smtClean="0"/>
              <a:t>&gt;&gt; G = graph(</a:t>
            </a:r>
            <a:r>
              <a:rPr lang="en-US" sz="1800" dirty="0" err="1" smtClean="0"/>
              <a:t>s,t,weights,names</a:t>
            </a:r>
            <a:r>
              <a:rPr lang="en-US" sz="1800" dirty="0" smtClean="0"/>
              <a:t>);</a:t>
            </a:r>
          </a:p>
          <a:p>
            <a:r>
              <a:rPr lang="en-US" sz="1800" dirty="0" smtClean="0"/>
              <a:t>&gt;&gt; plot(G,'</a:t>
            </a:r>
            <a:r>
              <a:rPr lang="en-US" sz="1800" dirty="0" err="1" smtClean="0"/>
              <a:t>EdgeLabel</a:t>
            </a:r>
            <a:r>
              <a:rPr lang="en-US" sz="1800" dirty="0" smtClean="0"/>
              <a:t>',</a:t>
            </a:r>
            <a:r>
              <a:rPr lang="en-US" sz="1800" dirty="0" err="1" smtClean="0"/>
              <a:t>G.Edges.Weight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&gt;&gt; N = neighbors(G,'B')</a:t>
            </a:r>
          </a:p>
          <a:p>
            <a:r>
              <a:rPr lang="pt-BR" sz="1800" dirty="0" smtClean="0"/>
              <a:t>N = </a:t>
            </a:r>
          </a:p>
          <a:p>
            <a:r>
              <a:rPr lang="pt-BR" sz="1800" dirty="0" smtClean="0"/>
              <a:t>    'A'</a:t>
            </a:r>
          </a:p>
          <a:p>
            <a:r>
              <a:rPr lang="pt-BR" sz="1800" dirty="0" smtClean="0"/>
              <a:t>    'E'</a:t>
            </a:r>
          </a:p>
          <a:p>
            <a:r>
              <a:rPr lang="pt-BR" sz="1800" dirty="0" smtClean="0"/>
              <a:t>    'F'</a:t>
            </a:r>
          </a:p>
          <a:p>
            <a:r>
              <a:rPr lang="pt-BR" sz="1800" dirty="0" smtClean="0"/>
              <a:t>    'G'</a:t>
            </a:r>
            <a:endParaRPr lang="en-US" sz="1800" dirty="0" smtClean="0"/>
          </a:p>
          <a:p>
            <a:r>
              <a:rPr lang="en-US" sz="1800" dirty="0" smtClean="0"/>
              <a:t>&gt;&gt; H = subgraph(G, ['B'; N]);</a:t>
            </a:r>
          </a:p>
          <a:p>
            <a:r>
              <a:rPr lang="en-US" sz="1800" dirty="0" smtClean="0"/>
              <a:t>&gt;&gt; plot(H,'</a:t>
            </a:r>
            <a:r>
              <a:rPr lang="en-US" sz="1800" dirty="0" err="1" smtClean="0"/>
              <a:t>EdgeLabel</a:t>
            </a:r>
            <a:r>
              <a:rPr lang="en-US" sz="1800" dirty="0" smtClean="0"/>
              <a:t>',</a:t>
            </a:r>
            <a:r>
              <a:rPr lang="en-US" sz="1800" dirty="0" err="1" smtClean="0"/>
              <a:t>H.Edges.Weight</a:t>
            </a:r>
            <a:r>
              <a:rPr lang="en-US" sz="1800" dirty="0" smtClean="0"/>
              <a:t>)</a:t>
            </a:r>
          </a:p>
          <a:p>
            <a:r>
              <a:rPr lang="en-US" sz="1800" dirty="0" smtClean="0"/>
              <a:t>&gt;&gt; H = subgraph(G,{'A' 'B' 'E'})</a:t>
            </a:r>
          </a:p>
          <a:p>
            <a:r>
              <a:rPr lang="en-US" sz="1800" dirty="0" smtClean="0"/>
              <a:t>&gt;&gt; plot(H)</a:t>
            </a:r>
            <a:endParaRPr 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9360" y="97662"/>
            <a:ext cx="5334000" cy="4000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0226" y="3396446"/>
            <a:ext cx="5334000" cy="4000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3562" y="3396446"/>
            <a:ext cx="38862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251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Penyajian</a:t>
            </a:r>
            <a:r>
              <a:rPr lang="en-US" dirty="0" smtClean="0"/>
              <a:t> Graf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Penyajian</a:t>
            </a:r>
            <a:r>
              <a:rPr lang="en-US" dirty="0" smtClean="0"/>
              <a:t> </a:t>
            </a:r>
            <a:r>
              <a:rPr lang="en-US" dirty="0" err="1" smtClean="0"/>
              <a:t>graf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label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label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</a:p>
          <a:p>
            <a:r>
              <a:rPr lang="en-US" dirty="0" smtClean="0"/>
              <a:t>(Default label </a:t>
            </a:r>
            <a:r>
              <a:rPr lang="en-US" dirty="0" err="1" smtClean="0"/>
              <a:t>titik</a:t>
            </a:r>
            <a:r>
              <a:rPr lang="en-US" dirty="0" smtClean="0"/>
              <a:t>/</a:t>
            </a:r>
            <a:r>
              <a:rPr lang="en-US" dirty="0" err="1" smtClean="0"/>
              <a:t>sisi</a:t>
            </a:r>
            <a:r>
              <a:rPr lang="en-US" dirty="0" smtClean="0"/>
              <a:t>: </a:t>
            </a:r>
            <a:r>
              <a:rPr lang="en-US" dirty="0" err="1" smtClean="0"/>
              <a:t>angka</a:t>
            </a:r>
            <a:r>
              <a:rPr lang="en-US" dirty="0" smtClean="0"/>
              <a:t>)</a:t>
            </a:r>
          </a:p>
          <a:p>
            <a:r>
              <a:rPr lang="en-US" dirty="0" smtClean="0"/>
              <a:t>&gt;&gt; s = [1 1 1 2 2 3];</a:t>
            </a:r>
          </a:p>
          <a:p>
            <a:r>
              <a:rPr lang="en-US" dirty="0" smtClean="0"/>
              <a:t>&gt;&gt; t=[2 3 4 3 4 4];</a:t>
            </a:r>
          </a:p>
          <a:p>
            <a:r>
              <a:rPr lang="en-US" dirty="0" smtClean="0"/>
              <a:t>&gt;&gt; G = graph(</a:t>
            </a:r>
            <a:r>
              <a:rPr lang="en-US" dirty="0" err="1" smtClean="0"/>
              <a:t>s,t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&gt;&gt; h = plot(G)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6490" y="231140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472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Penyajian</a:t>
            </a:r>
            <a:r>
              <a:rPr lang="en-US" dirty="0" smtClean="0"/>
              <a:t> </a:t>
            </a:r>
            <a:r>
              <a:rPr lang="en-US" dirty="0" err="1" smtClean="0"/>
              <a:t>graf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Graf </a:t>
            </a:r>
            <a:r>
              <a:rPr lang="en-US" dirty="0" err="1" smtClean="0"/>
              <a:t>dengan</a:t>
            </a:r>
            <a:r>
              <a:rPr lang="en-US" dirty="0" smtClean="0"/>
              <a:t> Label </a:t>
            </a:r>
            <a:r>
              <a:rPr lang="en-US" dirty="0" err="1" smtClean="0"/>
              <a:t>Titik</a:t>
            </a:r>
            <a:endParaRPr lang="en-US" dirty="0" smtClean="0"/>
          </a:p>
          <a:p>
            <a:r>
              <a:rPr lang="en-US" dirty="0" smtClean="0"/>
              <a:t>&gt;&gt; s = [1 1 1 2 2 3];</a:t>
            </a:r>
          </a:p>
          <a:p>
            <a:r>
              <a:rPr lang="en-US" dirty="0" smtClean="0"/>
              <a:t>&gt;&gt; t=[2 3 4 3 4 4];</a:t>
            </a:r>
          </a:p>
          <a:p>
            <a:r>
              <a:rPr lang="en-US" dirty="0" smtClean="0"/>
              <a:t>&gt;&gt; G = graph(</a:t>
            </a:r>
            <a:r>
              <a:rPr lang="en-US" dirty="0" err="1" smtClean="0"/>
              <a:t>s,t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&gt;&gt;  </a:t>
            </a:r>
            <a:r>
              <a:rPr lang="en-US" dirty="0" err="1" smtClean="0"/>
              <a:t>G.Nodes.Name</a:t>
            </a:r>
            <a:r>
              <a:rPr lang="en-US" dirty="0" smtClean="0"/>
              <a:t> = {'A' 'B' 'C' 'D'}';</a:t>
            </a:r>
          </a:p>
          <a:p>
            <a:r>
              <a:rPr lang="en-US" dirty="0" smtClean="0"/>
              <a:t>&gt;&gt; h = plot(G,'</a:t>
            </a:r>
            <a:r>
              <a:rPr lang="en-US" dirty="0" err="1" smtClean="0"/>
              <a:t>NodeLabel</a:t>
            </a:r>
            <a:r>
              <a:rPr lang="en-US" dirty="0" smtClean="0"/>
              <a:t>',</a:t>
            </a:r>
            <a:r>
              <a:rPr lang="en-US" dirty="0" err="1" smtClean="0"/>
              <a:t>G.Nodes.Name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2340" y="2439353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619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Penyajian</a:t>
            </a:r>
            <a:r>
              <a:rPr lang="en-US" dirty="0" smtClean="0"/>
              <a:t> </a:t>
            </a:r>
            <a:r>
              <a:rPr lang="en-US" dirty="0" err="1" smtClean="0"/>
              <a:t>graf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869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Graf </a:t>
            </a:r>
            <a:r>
              <a:rPr lang="en-US" dirty="0" err="1" smtClean="0"/>
              <a:t>dengan</a:t>
            </a:r>
            <a:r>
              <a:rPr lang="en-US" dirty="0" smtClean="0"/>
              <a:t> Label </a:t>
            </a:r>
            <a:r>
              <a:rPr lang="en-US" dirty="0" err="1" smtClean="0"/>
              <a:t>Titik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Label </a:t>
            </a:r>
            <a:r>
              <a:rPr lang="en-US" dirty="0" err="1" smtClean="0"/>
              <a:t>sisi</a:t>
            </a:r>
            <a:endParaRPr lang="en-US" dirty="0" smtClean="0"/>
          </a:p>
          <a:p>
            <a:r>
              <a:rPr lang="en-US" sz="2000" dirty="0" smtClean="0"/>
              <a:t>&gt;&gt; s = [1 1 1 2 2 3];</a:t>
            </a:r>
          </a:p>
          <a:p>
            <a:r>
              <a:rPr lang="en-US" sz="2000" dirty="0" smtClean="0"/>
              <a:t>&gt;&gt; t=[2 3 4 3 4 4];</a:t>
            </a:r>
          </a:p>
          <a:p>
            <a:r>
              <a:rPr lang="en-US" sz="2000" dirty="0" smtClean="0"/>
              <a:t>&gt;&gt; G = graph(</a:t>
            </a:r>
            <a:r>
              <a:rPr lang="en-US" sz="2000" dirty="0" err="1" smtClean="0"/>
              <a:t>s,t</a:t>
            </a:r>
            <a:r>
              <a:rPr lang="en-US" sz="2000" dirty="0" smtClean="0"/>
              <a:t>);</a:t>
            </a:r>
          </a:p>
          <a:p>
            <a:r>
              <a:rPr lang="en-US" sz="2000" dirty="0" smtClean="0"/>
              <a:t>&gt;&gt;  </a:t>
            </a:r>
            <a:r>
              <a:rPr lang="en-US" sz="2000" dirty="0" err="1" smtClean="0"/>
              <a:t>G.Nodes.Name</a:t>
            </a:r>
            <a:r>
              <a:rPr lang="en-US" sz="2000" dirty="0" smtClean="0"/>
              <a:t> = {'A' 'B' 'C' 'D'}';</a:t>
            </a:r>
            <a:endParaRPr lang="en-US" sz="2000" dirty="0"/>
          </a:p>
          <a:p>
            <a:r>
              <a:rPr lang="pt-BR" sz="2000" dirty="0" smtClean="0"/>
              <a:t>G.Edges.Power = {'h' 'h' 'h' 'm' 'h' 'h'}';</a:t>
            </a:r>
            <a:endParaRPr lang="en-US" sz="2000" dirty="0" smtClean="0"/>
          </a:p>
          <a:p>
            <a:r>
              <a:rPr lang="en-US" sz="2000" dirty="0"/>
              <a:t>h = plot(G,'</a:t>
            </a:r>
            <a:r>
              <a:rPr lang="en-US" sz="2000" dirty="0" err="1"/>
              <a:t>EdgeLabel</a:t>
            </a:r>
            <a:r>
              <a:rPr lang="en-US" sz="2000" dirty="0"/>
              <a:t>',G.Edges.Power,'</a:t>
            </a:r>
            <a:r>
              <a:rPr lang="en-US" sz="2000" dirty="0" err="1"/>
              <a:t>NodeLabel</a:t>
            </a:r>
            <a:r>
              <a:rPr lang="en-US" sz="2000" dirty="0"/>
              <a:t>',</a:t>
            </a:r>
            <a:r>
              <a:rPr lang="en-US" sz="2000" dirty="0" err="1"/>
              <a:t>G.Nodes.Name</a:t>
            </a:r>
            <a:r>
              <a:rPr lang="en-US" sz="2000" dirty="0"/>
              <a:t>)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2265" y="2586219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279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Penyajian</a:t>
            </a:r>
            <a:r>
              <a:rPr lang="en-US" dirty="0" smtClean="0"/>
              <a:t> </a:t>
            </a:r>
            <a:r>
              <a:rPr lang="en-US" dirty="0" err="1" smtClean="0"/>
              <a:t>graf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869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Graf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Bobot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(label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)</a:t>
            </a:r>
          </a:p>
          <a:p>
            <a:r>
              <a:rPr lang="en-US" dirty="0" smtClean="0"/>
              <a:t>&gt;&gt; s = [1 1 1 2 2 3 3 4 5 5 6 7];</a:t>
            </a:r>
          </a:p>
          <a:p>
            <a:r>
              <a:rPr lang="en-US" dirty="0" smtClean="0"/>
              <a:t>&gt;&gt; t = [2 4 8 3 7 4 6 5 6 8 7 8];</a:t>
            </a:r>
          </a:p>
          <a:p>
            <a:r>
              <a:rPr lang="en-US" dirty="0" smtClean="0"/>
              <a:t>&gt;&gt; weights = [10 10 1 10 1 10 1 1 12 12 12 12];</a:t>
            </a:r>
          </a:p>
          <a:p>
            <a:r>
              <a:rPr lang="en-US" dirty="0" smtClean="0"/>
              <a:t>&gt;&gt; names = {'A' 'B' 'C' 'D' 'E' 'F' 'G' 'H'};</a:t>
            </a:r>
          </a:p>
          <a:p>
            <a:r>
              <a:rPr lang="en-US" dirty="0" smtClean="0"/>
              <a:t>&gt;&gt; G = graph(</a:t>
            </a:r>
            <a:r>
              <a:rPr lang="en-US" dirty="0" err="1" smtClean="0"/>
              <a:t>s,t,weights,names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plot(G,'</a:t>
            </a:r>
            <a:r>
              <a:rPr lang="en-US" dirty="0" err="1" smtClean="0"/>
              <a:t>EdgeLabel</a:t>
            </a:r>
            <a:r>
              <a:rPr lang="en-US" dirty="0" smtClean="0"/>
              <a:t>',</a:t>
            </a:r>
            <a:r>
              <a:rPr lang="en-US" dirty="0" err="1" smtClean="0"/>
              <a:t>G.Edges.Weight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9480" y="2297430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832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Representasi</a:t>
            </a:r>
            <a:r>
              <a:rPr lang="en-US" dirty="0" smtClean="0"/>
              <a:t> Graf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869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err="1" smtClean="0"/>
              <a:t>Matriks</a:t>
            </a:r>
            <a:r>
              <a:rPr lang="en-US" dirty="0" smtClean="0"/>
              <a:t> Adjacency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6294" y="222655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&gt;&gt; s = [1 1 1 2 2 3];</a:t>
            </a:r>
          </a:p>
          <a:p>
            <a:r>
              <a:rPr lang="en-US" dirty="0" smtClean="0"/>
              <a:t>&gt;&gt; t = [2 3 4 5 6 7];</a:t>
            </a:r>
          </a:p>
          <a:p>
            <a:r>
              <a:rPr lang="en-US" dirty="0" smtClean="0"/>
              <a:t>&gt;&gt; G = graph(</a:t>
            </a:r>
            <a:r>
              <a:rPr lang="en-US" dirty="0" err="1" smtClean="0"/>
              <a:t>s,t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63557" y="1574734"/>
            <a:ext cx="6096000" cy="427809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1600" dirty="0" smtClean="0"/>
          </a:p>
          <a:p>
            <a:r>
              <a:rPr lang="en-US" sz="1600" dirty="0" smtClean="0"/>
              <a:t>&gt;&gt; A = adjacency(G)</a:t>
            </a:r>
          </a:p>
          <a:p>
            <a:endParaRPr lang="en-US" sz="1600" dirty="0" smtClean="0"/>
          </a:p>
          <a:p>
            <a:r>
              <a:rPr lang="en-US" sz="1600" dirty="0" smtClean="0"/>
              <a:t>A =</a:t>
            </a:r>
          </a:p>
          <a:p>
            <a:endParaRPr lang="en-US" sz="1600" dirty="0" smtClean="0"/>
          </a:p>
          <a:p>
            <a:r>
              <a:rPr lang="en-US" sz="1600" dirty="0" smtClean="0"/>
              <a:t>   (2,1)        1</a:t>
            </a:r>
          </a:p>
          <a:p>
            <a:r>
              <a:rPr lang="en-US" sz="1600" dirty="0" smtClean="0"/>
              <a:t>   (3,1)        1</a:t>
            </a:r>
          </a:p>
          <a:p>
            <a:r>
              <a:rPr lang="en-US" sz="1600" dirty="0" smtClean="0"/>
              <a:t>   (4,1)        1</a:t>
            </a:r>
          </a:p>
          <a:p>
            <a:r>
              <a:rPr lang="en-US" sz="1600" dirty="0" smtClean="0"/>
              <a:t>   (1,2)        1</a:t>
            </a:r>
          </a:p>
          <a:p>
            <a:r>
              <a:rPr lang="en-US" sz="1600" dirty="0" smtClean="0"/>
              <a:t>   (5,2)        1</a:t>
            </a:r>
          </a:p>
          <a:p>
            <a:r>
              <a:rPr lang="en-US" sz="1600" dirty="0" smtClean="0"/>
              <a:t>   (6,2)        1</a:t>
            </a:r>
          </a:p>
          <a:p>
            <a:r>
              <a:rPr lang="en-US" sz="1600" dirty="0" smtClean="0"/>
              <a:t>   (1,3)        1</a:t>
            </a:r>
          </a:p>
          <a:p>
            <a:r>
              <a:rPr lang="en-US" sz="1600" dirty="0" smtClean="0"/>
              <a:t>   (7,3)        1</a:t>
            </a:r>
          </a:p>
          <a:p>
            <a:r>
              <a:rPr lang="en-US" sz="1600" dirty="0" smtClean="0"/>
              <a:t>   (1,4)        1</a:t>
            </a:r>
          </a:p>
          <a:p>
            <a:r>
              <a:rPr lang="en-US" sz="1600" dirty="0" smtClean="0"/>
              <a:t>   (2,5)        1</a:t>
            </a:r>
          </a:p>
          <a:p>
            <a:r>
              <a:rPr lang="en-US" sz="1600" dirty="0" smtClean="0"/>
              <a:t>   (2,6)        1</a:t>
            </a:r>
          </a:p>
          <a:p>
            <a:r>
              <a:rPr lang="en-US" sz="1600" dirty="0" smtClean="0"/>
              <a:t>   (3,7)        1</a:t>
            </a:r>
            <a:endParaRPr lang="en-US" sz="1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0790" y="1713531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218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Representasi</a:t>
            </a:r>
            <a:r>
              <a:rPr lang="en-US" dirty="0" smtClean="0"/>
              <a:t> Graf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869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err="1" smtClean="0"/>
              <a:t>Matriks</a:t>
            </a:r>
            <a:r>
              <a:rPr lang="en-US" dirty="0" smtClean="0"/>
              <a:t> Adjacency </a:t>
            </a:r>
            <a:r>
              <a:rPr lang="en-US" dirty="0" err="1" smtClean="0"/>
              <a:t>dari</a:t>
            </a:r>
            <a:r>
              <a:rPr lang="en-US" dirty="0" smtClean="0"/>
              <a:t> Graf </a:t>
            </a:r>
            <a:r>
              <a:rPr lang="en-US" dirty="0" err="1" smtClean="0"/>
              <a:t>Berbobot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10540" y="219482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&gt;&gt; A = [0 5 3 0;0 0 1 2; 0 0 0 11; 0 0 0 0]</a:t>
            </a:r>
          </a:p>
          <a:p>
            <a:endParaRPr lang="en-US" dirty="0" smtClean="0"/>
          </a:p>
          <a:p>
            <a:r>
              <a:rPr lang="en-US" dirty="0" smtClean="0"/>
              <a:t>A =</a:t>
            </a:r>
          </a:p>
          <a:p>
            <a:endParaRPr lang="en-US" dirty="0" smtClean="0"/>
          </a:p>
          <a:p>
            <a:r>
              <a:rPr lang="en-US" dirty="0" smtClean="0"/>
              <a:t>     0     5     3     0</a:t>
            </a:r>
          </a:p>
          <a:p>
            <a:r>
              <a:rPr lang="en-US" dirty="0" smtClean="0"/>
              <a:t>     0     0     1     2</a:t>
            </a:r>
          </a:p>
          <a:p>
            <a:r>
              <a:rPr lang="en-US" dirty="0" smtClean="0"/>
              <a:t>     0     0     0    11</a:t>
            </a:r>
          </a:p>
          <a:p>
            <a:r>
              <a:rPr lang="en-US" dirty="0" smtClean="0"/>
              <a:t>     0     0     0     0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0540" y="4503139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&gt;&gt; G = graph(</a:t>
            </a:r>
            <a:r>
              <a:rPr lang="en-US" dirty="0" err="1" smtClean="0"/>
              <a:t>A,'upper</a:t>
            </a:r>
            <a:r>
              <a:rPr lang="en-US" dirty="0" smtClean="0"/>
              <a:t>')</a:t>
            </a:r>
          </a:p>
          <a:p>
            <a:endParaRPr lang="en-US" dirty="0" smtClean="0"/>
          </a:p>
          <a:p>
            <a:r>
              <a:rPr lang="en-US" dirty="0" smtClean="0"/>
              <a:t>G = </a:t>
            </a:r>
          </a:p>
          <a:p>
            <a:endParaRPr lang="en-US" dirty="0" smtClean="0"/>
          </a:p>
          <a:p>
            <a:r>
              <a:rPr lang="en-US" dirty="0" smtClean="0"/>
              <a:t>  graph with properties:</a:t>
            </a:r>
          </a:p>
          <a:p>
            <a:endParaRPr lang="en-US" dirty="0" smtClean="0"/>
          </a:p>
          <a:p>
            <a:r>
              <a:rPr lang="en-US" dirty="0" smtClean="0"/>
              <a:t>    Edges: [5x2 table]</a:t>
            </a:r>
          </a:p>
          <a:p>
            <a:r>
              <a:rPr lang="en-US" dirty="0" smtClean="0"/>
              <a:t>    Nodes: [4x0 table]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162550" y="2412395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&gt;&gt; </a:t>
            </a:r>
            <a:r>
              <a:rPr lang="en-US" dirty="0" err="1" smtClean="0"/>
              <a:t>G.Edges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ans</a:t>
            </a:r>
            <a:r>
              <a:rPr lang="en-US" dirty="0" smtClean="0"/>
              <a:t> = 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 err="1" smtClean="0"/>
              <a:t>EndNodes</a:t>
            </a:r>
            <a:r>
              <a:rPr lang="en-US" dirty="0" smtClean="0"/>
              <a:t>    Weight</a:t>
            </a:r>
          </a:p>
          <a:p>
            <a:r>
              <a:rPr lang="en-US" dirty="0" smtClean="0"/>
              <a:t>    ________    ______</a:t>
            </a:r>
          </a:p>
          <a:p>
            <a:endParaRPr lang="en-US" dirty="0" smtClean="0"/>
          </a:p>
          <a:p>
            <a:r>
              <a:rPr lang="en-US" dirty="0" smtClean="0"/>
              <a:t>    1    2       5    </a:t>
            </a:r>
          </a:p>
          <a:p>
            <a:r>
              <a:rPr lang="en-US" dirty="0" smtClean="0"/>
              <a:t>    1    3       3    </a:t>
            </a:r>
          </a:p>
          <a:p>
            <a:r>
              <a:rPr lang="en-US" dirty="0" smtClean="0"/>
              <a:t>    2    3       1    </a:t>
            </a:r>
          </a:p>
          <a:p>
            <a:r>
              <a:rPr lang="en-US" dirty="0" smtClean="0"/>
              <a:t>    2    4       2    </a:t>
            </a:r>
          </a:p>
          <a:p>
            <a:r>
              <a:rPr lang="en-US" dirty="0" smtClean="0"/>
              <a:t>    3    4      11 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800" y="2120305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750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Incidence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= incidence(G) returns the sparse incidence matrix for graph G.</a:t>
            </a:r>
          </a:p>
          <a:p>
            <a:r>
              <a:rPr lang="en-US" dirty="0" smtClean="0"/>
              <a:t>If s and t are the node IDs of the source and target nodes of the </a:t>
            </a:r>
            <a:r>
              <a:rPr lang="en-US" dirty="0" err="1" smtClean="0"/>
              <a:t>jth</a:t>
            </a:r>
            <a:r>
              <a:rPr lang="en-US" dirty="0" smtClean="0"/>
              <a:t> edge in G, then I(</a:t>
            </a:r>
            <a:r>
              <a:rPr lang="en-US" dirty="0" err="1" smtClean="0"/>
              <a:t>s,j</a:t>
            </a:r>
            <a:r>
              <a:rPr lang="en-US" dirty="0" smtClean="0"/>
              <a:t>) = -1 and I(</a:t>
            </a:r>
            <a:r>
              <a:rPr lang="en-US" dirty="0" err="1" smtClean="0"/>
              <a:t>t,j</a:t>
            </a:r>
            <a:r>
              <a:rPr lang="en-US" dirty="0" smtClean="0"/>
              <a:t>) = 1. </a:t>
            </a:r>
          </a:p>
          <a:p>
            <a:r>
              <a:rPr lang="en-US" dirty="0" smtClean="0"/>
              <a:t>That is, each column of I indicates the source and target nodes for a single edge in 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346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Representasi</a:t>
            </a:r>
            <a:r>
              <a:rPr lang="en-US" dirty="0" smtClean="0"/>
              <a:t> Graf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Matriks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869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err="1" smtClean="0"/>
              <a:t>Matriks</a:t>
            </a:r>
            <a:r>
              <a:rPr lang="en-US" dirty="0" smtClean="0"/>
              <a:t> </a:t>
            </a:r>
            <a:r>
              <a:rPr lang="en-US" dirty="0" err="1" smtClean="0"/>
              <a:t>Incidency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44830" y="241608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&gt;&gt; s = [1 1 1 1 1];</a:t>
            </a:r>
          </a:p>
          <a:p>
            <a:r>
              <a:rPr lang="en-US" dirty="0" smtClean="0"/>
              <a:t>&gt;&gt; t = [2 3 4 5 6];</a:t>
            </a:r>
          </a:p>
          <a:p>
            <a:r>
              <a:rPr lang="en-US" dirty="0" smtClean="0"/>
              <a:t>&gt;&gt; G = graph(</a:t>
            </a:r>
            <a:r>
              <a:rPr lang="en-US" dirty="0" err="1" smtClean="0"/>
              <a:t>s,t</a:t>
            </a:r>
            <a:r>
              <a:rPr lang="en-US" dirty="0" smtClean="0"/>
              <a:t>);</a:t>
            </a:r>
          </a:p>
          <a:p>
            <a:r>
              <a:rPr lang="en-US" dirty="0" smtClean="0"/>
              <a:t>&gt;&gt; plot(G)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6430" y="2190116"/>
            <a:ext cx="5334000" cy="40005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2853690" y="2451240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 smtClean="0"/>
              <a:t>&gt;&gt; I = incidence(G)</a:t>
            </a:r>
          </a:p>
          <a:p>
            <a:endParaRPr lang="en-US" sz="1400" dirty="0" smtClean="0"/>
          </a:p>
          <a:p>
            <a:r>
              <a:rPr lang="en-US" sz="1400" dirty="0" smtClean="0"/>
              <a:t>I =</a:t>
            </a:r>
          </a:p>
          <a:p>
            <a:endParaRPr lang="en-US" sz="1400" dirty="0" smtClean="0"/>
          </a:p>
          <a:p>
            <a:r>
              <a:rPr lang="en-US" sz="1400" dirty="0" smtClean="0"/>
              <a:t>   (1,1)       -1</a:t>
            </a:r>
          </a:p>
          <a:p>
            <a:r>
              <a:rPr lang="en-US" sz="1400" dirty="0" smtClean="0"/>
              <a:t>   (2,1)        1</a:t>
            </a:r>
          </a:p>
          <a:p>
            <a:r>
              <a:rPr lang="en-US" sz="1400" dirty="0" smtClean="0"/>
              <a:t>   (1,2)       -1</a:t>
            </a:r>
          </a:p>
          <a:p>
            <a:r>
              <a:rPr lang="en-US" sz="1400" dirty="0" smtClean="0"/>
              <a:t>   (3,2)        1</a:t>
            </a:r>
          </a:p>
          <a:p>
            <a:r>
              <a:rPr lang="en-US" sz="1400" dirty="0" smtClean="0"/>
              <a:t>   (1,3)       -1</a:t>
            </a:r>
          </a:p>
          <a:p>
            <a:r>
              <a:rPr lang="en-US" sz="1400" dirty="0" smtClean="0"/>
              <a:t>   (4,3)        1</a:t>
            </a:r>
          </a:p>
          <a:p>
            <a:r>
              <a:rPr lang="en-US" sz="1400" dirty="0" smtClean="0"/>
              <a:t>   (1,4)       -1</a:t>
            </a:r>
          </a:p>
          <a:p>
            <a:r>
              <a:rPr lang="en-US" sz="1400" dirty="0" smtClean="0"/>
              <a:t>   (5,4)        1</a:t>
            </a:r>
          </a:p>
          <a:p>
            <a:r>
              <a:rPr lang="en-US" sz="1400" dirty="0" smtClean="0"/>
              <a:t>   (1,5)       -1</a:t>
            </a:r>
          </a:p>
          <a:p>
            <a:r>
              <a:rPr lang="en-US" sz="1400" dirty="0" smtClean="0"/>
              <a:t>   (6,5)        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13580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864</Words>
  <Application>Microsoft Office PowerPoint</Application>
  <PresentationFormat>Widescreen</PresentationFormat>
  <Paragraphs>145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Graf dalam Matlab</vt:lpstr>
      <vt:lpstr>Penyajian Graf dalam Matlab</vt:lpstr>
      <vt:lpstr>Penyajian graf dengan Matlab</vt:lpstr>
      <vt:lpstr>Penyajian graf dengan Matlab</vt:lpstr>
      <vt:lpstr>Penyajian graf dengan Matlab</vt:lpstr>
      <vt:lpstr>Representasi Graf dalam Matriks</vt:lpstr>
      <vt:lpstr>Representasi Graf dalam Matriks</vt:lpstr>
      <vt:lpstr>Incidence Matrix</vt:lpstr>
      <vt:lpstr>Representasi Graf dalam Matriks</vt:lpstr>
      <vt:lpstr>Degree of Vertices in a Graph</vt:lpstr>
      <vt:lpstr>Subgraph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 dalam Matlab</dc:title>
  <dc:creator>ASUS</dc:creator>
  <cp:lastModifiedBy>ASUS</cp:lastModifiedBy>
  <cp:revision>9</cp:revision>
  <dcterms:created xsi:type="dcterms:W3CDTF">2018-08-27T00:56:00Z</dcterms:created>
  <dcterms:modified xsi:type="dcterms:W3CDTF">2018-08-27T02:45:02Z</dcterms:modified>
</cp:coreProperties>
</file>