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73" r:id="rId3"/>
    <p:sldId id="1176" r:id="rId4"/>
    <p:sldId id="1178" r:id="rId5"/>
    <p:sldId id="1179" r:id="rId6"/>
    <p:sldId id="1180" r:id="rId7"/>
    <p:sldId id="1181" r:id="rId8"/>
    <p:sldId id="1182" r:id="rId9"/>
    <p:sldId id="1183" r:id="rId10"/>
    <p:sldId id="1185" r:id="rId11"/>
    <p:sldId id="1186" r:id="rId12"/>
    <p:sldId id="1187" r:id="rId13"/>
    <p:sldId id="1188" r:id="rId14"/>
    <p:sldId id="1190" r:id="rId15"/>
    <p:sldId id="1201" r:id="rId16"/>
    <p:sldId id="1200" r:id="rId17"/>
    <p:sldId id="1199" r:id="rId18"/>
    <p:sldId id="1198" r:id="rId19"/>
    <p:sldId id="1197" r:id="rId20"/>
    <p:sldId id="1215" r:id="rId21"/>
    <p:sldId id="1196" r:id="rId22"/>
    <p:sldId id="1191" r:id="rId23"/>
    <p:sldId id="1195" r:id="rId24"/>
    <p:sldId id="1194" r:id="rId25"/>
    <p:sldId id="1193" r:id="rId26"/>
    <p:sldId id="1192" r:id="rId27"/>
    <p:sldId id="1189" r:id="rId28"/>
    <p:sldId id="1202" r:id="rId29"/>
    <p:sldId id="1203" r:id="rId30"/>
  </p:sldIdLst>
  <p:sldSz cx="9144000" cy="6858000" type="screen4x3"/>
  <p:notesSz cx="6831330" cy="911733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981"/>
    <a:srgbClr val="F6E6EA"/>
    <a:srgbClr val="FAE2F6"/>
    <a:srgbClr val="121328"/>
    <a:srgbClr val="D7FDF9"/>
    <a:srgbClr val="003366"/>
    <a:srgbClr val="0066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15620"/>
    <p:restoredTop sz="94660"/>
  </p:normalViewPr>
  <p:slideViewPr>
    <p:cSldViewPr showGuides="1">
      <p:cViewPr>
        <p:scale>
          <a:sx n="55" d="100"/>
          <a:sy n="55" d="100"/>
        </p:scale>
        <p:origin x="-235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75" d="100"/>
        <a:sy n="75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notesMaster" Target="notesMasters/notesMaster1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t" anchorCtr="0" compatLnSpc="1"/>
          <a:lstStyle>
            <a:lvl1pPr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t" anchorCtr="0" compatLnSpc="1"/>
          <a:lstStyle>
            <a:lvl1pPr algn="r"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b" anchorCtr="0" compatLnSpc="1"/>
          <a:lstStyle>
            <a:lvl1pPr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b" anchorCtr="0" compatLnSpc="1"/>
          <a:p>
            <a:pPr lvl="0" algn="r" defTabSz="911225" fontAlgn="base">
              <a:buNone/>
            </a:pPr>
            <a:fld id="{9A0DB2DC-4C9A-4742-B13C-FB6460FD3503}" type="slidenum">
              <a:rPr lang="en-US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sz="1200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t" anchorCtr="0" compatLnSpc="1"/>
          <a:lstStyle>
            <a:lvl1pPr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t" anchorCtr="0" compatLnSpc="1"/>
          <a:lstStyle>
            <a:lvl1pPr algn="r"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TextEdit="1"/>
          </p:cNvSpPr>
          <p:nvPr>
            <p:ph type="sldImg"/>
          </p:nvPr>
        </p:nvSpPr>
        <p:spPr>
          <a:xfrm>
            <a:off x="1136650" y="684213"/>
            <a:ext cx="4557713" cy="34178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b" anchorCtr="0" compatLnSpc="1"/>
          <a:lstStyle>
            <a:lvl1pPr defTabSz="9112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12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29" tIns="45565" rIns="91129" bIns="45565" numCol="1" anchor="b" anchorCtr="0" compatLnSpc="1"/>
          <a:p>
            <a:pPr lvl="0" algn="r" defTabSz="911225" fontAlgn="base">
              <a:buNone/>
            </a:pPr>
            <a:fld id="{9A0DB2DC-4C9A-4742-B13C-FB6460FD3503}" type="slidenum">
              <a:rPr lang="en-US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sz="1200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Group 3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2052" name="Rectangle 4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wrap="none" anchor="ctr"/>
              <a:p>
                <a:pPr lvl="0"/>
                <a:endParaRPr lang="id-ID" altLang="x-none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53" name="Rectangle 5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id-ID" altLang="x-none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54" name="Group 6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2055" name="Rectangle 7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wrap="none" anchor="ctr"/>
              <a:p>
                <a:pPr lvl="0"/>
                <a:endParaRPr lang="id-ID" altLang="x-none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56" name="Rectangle 8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id-ID" altLang="x-none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7" name="Rectangle 9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p>
              <a:pPr lvl="0"/>
              <a:endParaRPr lang="id-ID" altLang="x-none" dirty="0">
                <a:latin typeface="Tahoma" panose="020B0604030504040204" pitchFamily="34" charset="0"/>
              </a:endParaRPr>
            </a:p>
          </p:txBody>
        </p:sp>
        <p:sp>
          <p:nvSpPr>
            <p:cNvPr id="2058" name="Rectangle 10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wrap="none" anchor="ctr"/>
            <a:p>
              <a:pPr lvl="0"/>
              <a:endParaRPr lang="id-ID" altLang="x-none" dirty="0">
                <a:latin typeface="Tahoma" panose="020B0604030504040204" pitchFamily="34" charset="0"/>
              </a:endParaRPr>
            </a:p>
          </p:txBody>
        </p:sp>
        <p:sp>
          <p:nvSpPr>
            <p:cNvPr id="2059" name="Rectangle 11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pPr lvl="0"/>
              <a:endParaRPr lang="id-ID" altLang="x-none" dirty="0">
                <a:latin typeface="Tahoma" panose="020B0604030504040204" pitchFamily="34" charset="0"/>
              </a:endParaRPr>
            </a:p>
          </p:txBody>
        </p:sp>
      </p:grpSp>
      <p:sp>
        <p:nvSpPr>
          <p:cNvPr id="929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929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CD6F881-839D-4F9E-B6A7-672B70B703FD}" type="datetime4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>
              <a:buNone/>
            </a:pPr>
            <a:fld id="{9A0DB2DC-4C9A-4742-B13C-FB6460FD3503}" type="slidenum">
              <a:rPr lang="en-US" sz="1400" strike="noStrike" noProof="1" dirty="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rPr>
            </a:fld>
            <a:endParaRPr lang="en-US" sz="1400" strike="noStrike" noProof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875" y="685800"/>
            <a:ext cx="2062163" cy="57912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6035675" cy="57912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3038" cy="609600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962400" cy="44958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81200"/>
            <a:ext cx="3962400" cy="4495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id-ID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050"/>
          <p:cNvSpPr/>
          <p:nvPr/>
        </p:nvSpPr>
        <p:spPr>
          <a:xfrm>
            <a:off x="333375" y="720725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27" name="Rectangle 2051"/>
          <p:cNvSpPr/>
          <p:nvPr/>
        </p:nvSpPr>
        <p:spPr>
          <a:xfrm>
            <a:off x="715963" y="720725"/>
            <a:ext cx="328612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28" name="Rectangle 2052"/>
          <p:cNvSpPr/>
          <p:nvPr/>
        </p:nvSpPr>
        <p:spPr>
          <a:xfrm>
            <a:off x="457200" y="1143000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29" name="Rectangle 2053"/>
          <p:cNvSpPr/>
          <p:nvPr/>
        </p:nvSpPr>
        <p:spPr>
          <a:xfrm>
            <a:off x="827088" y="1143000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30" name="Rectangle 2054"/>
          <p:cNvSpPr/>
          <p:nvPr/>
        </p:nvSpPr>
        <p:spPr>
          <a:xfrm>
            <a:off x="157163" y="1254125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31" name="Rectangle 2055"/>
          <p:cNvSpPr/>
          <p:nvPr/>
        </p:nvSpPr>
        <p:spPr>
          <a:xfrm>
            <a:off x="677863" y="612775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32" name="Rectangle 2056"/>
          <p:cNvSpPr/>
          <p:nvPr/>
        </p:nvSpPr>
        <p:spPr>
          <a:xfrm>
            <a:off x="358775" y="14033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en-GB" altLang="x-none" dirty="0">
              <a:latin typeface="Tahoma" panose="020B0604030504040204" pitchFamily="34" charset="0"/>
            </a:endParaRPr>
          </a:p>
        </p:txBody>
      </p:sp>
      <p:sp>
        <p:nvSpPr>
          <p:cNvPr id="1033" name="Rectangle 2057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3038" cy="609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1034" name="Rectangle 2058"/>
          <p:cNvSpPr>
            <a:spLocks noGrp="1"/>
          </p:cNvSpPr>
          <p:nvPr>
            <p:ph type="body"/>
          </p:nvPr>
        </p:nvSpPr>
        <p:spPr>
          <a:xfrm>
            <a:off x="685800" y="1981200"/>
            <a:ext cx="8077200" cy="4495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 indent="-285750"/>
            <a:r>
              <a:rPr lang="en-US" dirty="0"/>
              <a:t>Second level</a:t>
            </a:r>
            <a:endParaRPr lang="en-US" dirty="0"/>
          </a:p>
          <a:p>
            <a:pPr lvl="2" indent="-228600"/>
            <a:r>
              <a:rPr lang="en-US" dirty="0"/>
              <a:t>Third level</a:t>
            </a:r>
            <a:endParaRPr lang="en-US" dirty="0"/>
          </a:p>
          <a:p>
            <a:pPr lvl="3" indent="-228600"/>
            <a:r>
              <a:rPr lang="en-US" dirty="0"/>
              <a:t>Fourth level</a:t>
            </a:r>
            <a:endParaRPr lang="en-US" dirty="0"/>
          </a:p>
          <a:p>
            <a:pPr lvl="4" indent="-228600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928779" name="Rectangle 20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8780" name="Rectangle 20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477000"/>
            <a:ext cx="44196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Expert System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8781" name="Rectangle 20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strike="noStrike" noProof="1" dirty="0">
                <a:latin typeface="Tahoma" panose="020B0604030504040204" pitchFamily="34" charset="0"/>
                <a:ea typeface="+mn-ea"/>
                <a:cs typeface="+mn-cs"/>
              </a:rPr>
            </a:fld>
            <a:endParaRPr lang="en-US" strike="noStrike" noProof="1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4.emf"/><Relationship Id="rId1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5124" name="Rectangle 2"/>
          <p:cNvSpPr>
            <a:spLocks noGrp="1"/>
          </p:cNvSpPr>
          <p:nvPr>
            <p:ph type="title"/>
          </p:nvPr>
        </p:nvSpPr>
        <p:spPr>
          <a:xfrm>
            <a:off x="7938" y="1905000"/>
            <a:ext cx="9144000" cy="2362200"/>
          </a:xfrm>
          <a:ln/>
        </p:spPr>
        <p:txBody>
          <a:bodyPr vert="horz" wrap="square" lIns="91440" tIns="45720" rIns="91440" bIns="45720" anchor="b"/>
          <a:p>
            <a:pPr algn="ctr" eaLnBrk="1" hangingPunct="1">
              <a:lnSpc>
                <a:spcPct val="120000"/>
              </a:lnSpc>
            </a:pPr>
            <a:r>
              <a:rPr lang="id-ID" altLang="x-none" sz="4800" b="1" dirty="0">
                <a:latin typeface="Times New Roman" panose="02020603050405020304" pitchFamily="18" charset="0"/>
              </a:rPr>
              <a:t>Artificial Intelligence</a:t>
            </a:r>
            <a:br>
              <a:rPr lang="id-ID" altLang="x-none" sz="4800" b="1" dirty="0">
                <a:latin typeface="Times New Roman" panose="02020603050405020304" pitchFamily="18" charset="0"/>
              </a:rPr>
            </a:br>
            <a:br>
              <a:rPr lang="id-ID" altLang="x-none" b="1" dirty="0">
                <a:latin typeface="Times New Roman" panose="02020603050405020304" pitchFamily="18" charset="0"/>
              </a:rPr>
            </a:br>
            <a:r>
              <a:rPr lang="id-ID" altLang="x-none" sz="4400" b="1" dirty="0">
                <a:latin typeface="Times New Roman" panose="02020603050405020304" pitchFamily="18" charset="0"/>
              </a:rPr>
              <a:t>Prof. Dr. Sarjon Defit, S.Kom, MSc</a:t>
            </a:r>
            <a:endParaRPr lang="en-US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4340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>
              <a:buNone/>
            </a:pPr>
            <a:r>
              <a:rPr lang="en-AU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Rules: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elations or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ecommendations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1" name="Rectangle 3"/>
          <p:cNvSpPr txBox="1"/>
          <p:nvPr/>
        </p:nvSpPr>
        <p:spPr>
          <a:xfrm>
            <a:off x="28575" y="16764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b="1" dirty="0">
                <a:latin typeface="Times New Roman" panose="02020603050405020304" pitchFamily="18" charset="0"/>
              </a:rPr>
              <a:t>Rules can represent</a:t>
            </a:r>
            <a:endParaRPr lang="en-GB" altLang="x-none" sz="3000" b="1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Relation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IF		the ‘fuel tank’ is empty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THEN	the car is dead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Recommendation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IF		the season is autumn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AND	the sky is cloudy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AND	the forecast is drizzle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3000" dirty="0">
                <a:latin typeface="Times New Roman" panose="02020603050405020304" pitchFamily="18" charset="0"/>
              </a:rPr>
              <a:t>	THEN	the advice is ‘take an umbrella’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5364" name="Rectangle 2"/>
          <p:cNvSpPr>
            <a:spLocks noGrp="1" noRot="1"/>
          </p:cNvSpPr>
          <p:nvPr>
            <p:ph type="title"/>
          </p:nvPr>
        </p:nvSpPr>
        <p:spPr>
          <a:xfrm>
            <a:off x="685800" y="5334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Directives  and Strategies 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3"/>
          <p:cNvSpPr txBox="1"/>
          <p:nvPr/>
        </p:nvSpPr>
        <p:spPr>
          <a:xfrm>
            <a:off x="33338" y="1752600"/>
            <a:ext cx="9110662" cy="48529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b="1" dirty="0">
                <a:latin typeface="Times New Roman" panose="02020603050405020304" pitchFamily="18" charset="0"/>
              </a:rPr>
              <a:t>Directive</a:t>
            </a:r>
            <a:endParaRPr lang="en-GB" altLang="x-none" b="1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IF	the car is dead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AND	 the ‘fuel tank’ is empty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THEN	the action is ‘refuel the car’</a:t>
            </a:r>
            <a:endParaRPr lang="en-US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b="1" dirty="0">
                <a:solidFill>
                  <a:schemeClr val="tx2"/>
                </a:solidFill>
                <a:latin typeface="Times New Roman" panose="02020603050405020304" pitchFamily="18" charset="0"/>
              </a:rPr>
              <a:t>Strategy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IF		the car is dead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THEN	the action is ‘check the fuel tank’;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		step1 is complete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IF		step1 is complete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AND	the ‘fuel tank’ is full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THEN	the action is ‘check the battery’;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		step2 is complete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US" b="1" dirty="0">
              <a:latin typeface="Tahoma" panose="020B0604030504040204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5800" y="609600"/>
            <a:ext cx="8458200" cy="8001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400" b="1" i="0" u="none" strike="noStrike" kern="1200" cap="none" spc="0" normalizeH="0" baseline="0" noProof="0" dirty="0">
                <a:ln>
                  <a:noFill/>
                </a:ln>
                <a:solidFill>
                  <a:srgbClr val="1709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Basic structure of a rule-based expert system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098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990600" y="1828800"/>
          <a:ext cx="71628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061460" imgH="3424555" progId="Word.Picture.8">
                  <p:embed/>
                </p:oleObj>
              </mc:Choice>
              <mc:Fallback>
                <p:oleObj name="" r:id="rId1" imgW="4061460" imgH="3424555" progId="Word.Picture.8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0600" y="1828800"/>
                        <a:ext cx="7162800" cy="457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7412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765175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Production Rule Systems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3"/>
          <p:cNvSpPr txBox="1"/>
          <p:nvPr/>
        </p:nvSpPr>
        <p:spPr>
          <a:xfrm>
            <a:off x="0" y="1828800"/>
            <a:ext cx="9144000" cy="41767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knowledge base</a:t>
            </a:r>
            <a:r>
              <a:rPr lang="en-GB" altLang="x-none" sz="3200" dirty="0">
                <a:latin typeface="Times New Roman" panose="02020603050405020304" pitchFamily="18" charset="0"/>
              </a:rPr>
              <a:t> contains the domain knowledge useful for problem solving represented as a set of rules.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When the condition part of a rule is satisfied, the rule is said to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fire</a:t>
            </a:r>
            <a:r>
              <a:rPr lang="en-GB" altLang="x-none" sz="3200" dirty="0">
                <a:latin typeface="Times New Roman" panose="02020603050405020304" pitchFamily="18" charset="0"/>
              </a:rPr>
              <a:t> and the action part is executed.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database</a:t>
            </a:r>
            <a:r>
              <a:rPr lang="en-GB" altLang="x-none" sz="3200" dirty="0">
                <a:latin typeface="Times New Roman" panose="02020603050405020304" pitchFamily="18" charset="0"/>
              </a:rPr>
              <a:t> includes a set of facts used to match against the IF (condition) parts of rules stored in the knowledge base.</a:t>
            </a:r>
            <a:endParaRPr lang="en-US" sz="32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8436" name="Rectangle 2"/>
          <p:cNvSpPr>
            <a:spLocks noGrp="1" noRot="1"/>
          </p:cNvSpPr>
          <p:nvPr>
            <p:ph type="title"/>
          </p:nvPr>
        </p:nvSpPr>
        <p:spPr>
          <a:xfrm>
            <a:off x="685800" y="457200"/>
            <a:ext cx="8458200" cy="908050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Production Rule Systems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7" name="Rectangle 3"/>
          <p:cNvSpPr txBox="1"/>
          <p:nvPr/>
        </p:nvSpPr>
        <p:spPr>
          <a:xfrm>
            <a:off x="-4762" y="1676400"/>
            <a:ext cx="9144000" cy="44640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inference engine</a:t>
            </a:r>
            <a:r>
              <a:rPr lang="en-GB" altLang="x-none" sz="3200" dirty="0">
                <a:latin typeface="Times New Roman" panose="02020603050405020304" pitchFamily="18" charset="0"/>
              </a:rPr>
              <a:t> carries out the reasoning.  It links the rules given in the knowledge base with the facts provided in the database.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explanation facilities</a:t>
            </a:r>
            <a:r>
              <a:rPr lang="en-GB" altLang="x-none" sz="3200" dirty="0">
                <a:latin typeface="Times New Roman" panose="02020603050405020304" pitchFamily="18" charset="0"/>
              </a:rPr>
              <a:t> enable the user to ask the expert system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how</a:t>
            </a:r>
            <a:r>
              <a:rPr lang="en-GB" altLang="x-none" sz="3200" dirty="0">
                <a:latin typeface="Times New Roman" panose="02020603050405020304" pitchFamily="18" charset="0"/>
              </a:rPr>
              <a:t> a particular conclusion is reached and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why</a:t>
            </a:r>
            <a:r>
              <a:rPr lang="en-GB" altLang="x-none" sz="3200" dirty="0">
                <a:latin typeface="Times New Roman" panose="02020603050405020304" pitchFamily="18" charset="0"/>
              </a:rPr>
              <a:t> a specific fact is needed.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user interface</a:t>
            </a:r>
            <a:r>
              <a:rPr lang="en-GB" altLang="x-none" sz="3200" dirty="0">
                <a:latin typeface="Times New Roman" panose="02020603050405020304" pitchFamily="18" charset="0"/>
              </a:rPr>
              <a:t> is the means of communication between a user and an expert system.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US" sz="2800" dirty="0">
              <a:latin typeface="Tahom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5800" y="838200"/>
            <a:ext cx="8667750" cy="59055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solidFill>
                  <a:srgbClr val="17098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Complete structure of a rule-based expert system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7098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685800" y="1447800"/>
          <a:ext cx="73914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4358640" imgH="5006340" progId="Word.Picture.8">
                  <p:embed/>
                </p:oleObj>
              </mc:Choice>
              <mc:Fallback>
                <p:oleObj name="" r:id="rId1" imgW="4358640" imgH="5006340" progId="Word.Picture.8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5800" y="1447800"/>
                        <a:ext cx="7391400" cy="4724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0484" name="Rectangle 2"/>
          <p:cNvSpPr>
            <a:spLocks noGrp="1" noRot="1"/>
          </p:cNvSpPr>
          <p:nvPr>
            <p:ph type="title"/>
          </p:nvPr>
        </p:nvSpPr>
        <p:spPr>
          <a:xfrm>
            <a:off x="685800" y="457200"/>
            <a:ext cx="8458200" cy="908050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Forward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haining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5" name="Rectangle 3"/>
          <p:cNvSpPr txBox="1"/>
          <p:nvPr/>
        </p:nvSpPr>
        <p:spPr>
          <a:xfrm>
            <a:off x="4763" y="1828800"/>
            <a:ext cx="9144000" cy="41767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Domain knowledge is represented by a set of IF-THEN production rules 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Data is represented by a set of facts about the current situation.  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The inference engine compares each rule stored in the knowledge base with facts contained in the database. 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When the IF (condition) part of the rule matches a fact, the rule is </a:t>
            </a:r>
            <a:r>
              <a:rPr lang="en-GB" altLang="x-none" sz="2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fired</a:t>
            </a:r>
            <a:r>
              <a:rPr lang="en-GB" altLang="x-none" sz="2600" dirty="0">
                <a:latin typeface="Times New Roman" panose="02020603050405020304" pitchFamily="18" charset="0"/>
              </a:rPr>
              <a:t> and its THEN (action) part is executed.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The matching of the rule IF parts to the facts produces </a:t>
            </a:r>
            <a:r>
              <a:rPr lang="en-GB" altLang="x-none" sz="2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inference chains</a:t>
            </a:r>
            <a:r>
              <a:rPr lang="en-GB" altLang="x-none" sz="2600" dirty="0">
                <a:latin typeface="Times New Roman" panose="02020603050405020304" pitchFamily="18" charset="0"/>
              </a:rPr>
              <a:t>. 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600" dirty="0">
                <a:latin typeface="Times New Roman" panose="02020603050405020304" pitchFamily="18" charset="0"/>
              </a:rPr>
              <a:t>The inference chain indicates how an expert system applies the rules to reach a conclusion.</a:t>
            </a:r>
            <a:endParaRPr lang="en-GB" altLang="x-none" sz="26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US" dirty="0">
              <a:latin typeface="Tahoma" panose="020B060403050404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5800" y="687388"/>
            <a:ext cx="8458200" cy="62865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Inference engine cycles via a match-fire procedure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219200" y="1676400"/>
          <a:ext cx="6384925" cy="470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3451860" imgH="2543810" progId="Word.Picture.8">
                  <p:embed/>
                </p:oleObj>
              </mc:Choice>
              <mc:Fallback>
                <p:oleObj name="" r:id="rId1" imgW="3451860" imgH="2543810" progId="Word.Picture.8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19200" y="1676400"/>
                        <a:ext cx="6384925" cy="4703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5800" y="838200"/>
            <a:ext cx="8458200" cy="62865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 example of an inference chain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2533" name="Object 8"/>
          <p:cNvGraphicFramePr>
            <a:graphicFrameLocks noChangeAspect="1"/>
          </p:cNvGraphicFramePr>
          <p:nvPr/>
        </p:nvGraphicFramePr>
        <p:xfrm>
          <a:off x="304800" y="1981200"/>
          <a:ext cx="4006850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5485130" imgH="1797050" progId="Word.Document.8">
                  <p:embed/>
                </p:oleObj>
              </mc:Choice>
              <mc:Fallback>
                <p:oleObj name="" r:id="rId1" imgW="5485130" imgH="1797050" progId="Word.Document.8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rcRect l="3937" r="64305"/>
                      <a:stretch>
                        <a:fillRect/>
                      </a:stretch>
                    </p:blipFill>
                    <p:spPr>
                      <a:xfrm>
                        <a:off x="304800" y="1981200"/>
                        <a:ext cx="4006850" cy="4137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9"/>
          <p:cNvGraphicFramePr>
            <a:graphicFrameLocks noChangeAspect="1"/>
          </p:cNvGraphicFramePr>
          <p:nvPr/>
        </p:nvGraphicFramePr>
        <p:xfrm>
          <a:off x="4648200" y="2895600"/>
          <a:ext cx="4294188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2406650" imgH="1141730" progId="Word.Picture.8">
                  <p:embed/>
                </p:oleObj>
              </mc:Choice>
              <mc:Fallback>
                <p:oleObj name="" r:id="rId3" imgW="2406650" imgH="1141730" progId="Word.Picture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2895600"/>
                        <a:ext cx="4294188" cy="2036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 fontAlgn="base">
              <a:buNone/>
            </a:pPr>
            <a:r>
              <a:rPr lang="en-US" sz="32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FORWARD CHAINING</a:t>
            </a:r>
            <a:endParaRPr lang="en-US" sz="32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32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endParaRPr lang="en-US" sz="32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32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BACKWARD CHAINING</a:t>
            </a:r>
            <a:endParaRPr lang="en-US" sz="32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en-US" sz="32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sz="32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Prof. Dr. Sarjon Defit, S.Kom, MSc</a:t>
            </a:r>
            <a:endParaRPr lang="en-US" sz="32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vert="horz" wrap="square" lIns="91440" tIns="45720" rIns="91440" bIns="45720" numCol="1" anchor="b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3E64CA9-7DDD-4534-A407-4B18D50C39C3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6148" name="Rectangle 2"/>
          <p:cNvSpPr/>
          <p:nvPr/>
        </p:nvSpPr>
        <p:spPr>
          <a:xfrm>
            <a:off x="685800" y="642938"/>
            <a:ext cx="84582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Introduction to Intelligent Systems</a:t>
            </a:r>
            <a:endParaRPr lang="id-ID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9" name="Rectangle 3"/>
          <p:cNvSpPr txBox="1"/>
          <p:nvPr/>
        </p:nvSpPr>
        <p:spPr>
          <a:xfrm>
            <a:off x="14288" y="1752600"/>
            <a:ext cx="9144000" cy="4724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288925" indent="-288925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id-ID" altLang="x-none" sz="3200" dirty="0">
                <a:latin typeface="Times New Roman" panose="02020603050405020304" pitchFamily="18" charset="0"/>
              </a:rPr>
              <a:t>I</a:t>
            </a:r>
            <a:r>
              <a:rPr lang="en-AU" altLang="x-none" sz="3200" dirty="0">
                <a:latin typeface="Times New Roman" panose="02020603050405020304" pitchFamily="18" charset="0"/>
              </a:rPr>
              <a:t>ntroduce students to the fundamentals and applications of intelligent systems.  </a:t>
            </a:r>
            <a:endParaRPr lang="en-AU" altLang="x-none" sz="3200" dirty="0">
              <a:latin typeface="Times New Roman" panose="02020603050405020304" pitchFamily="18" charset="0"/>
            </a:endParaRPr>
          </a:p>
          <a:p>
            <a:pPr marL="288925" indent="-288925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id-ID" altLang="x-none" sz="3200" dirty="0">
                <a:latin typeface="Times New Roman" panose="02020603050405020304" pitchFamily="18" charset="0"/>
              </a:rPr>
              <a:t>I</a:t>
            </a:r>
            <a:r>
              <a:rPr lang="en-AU" altLang="x-none" sz="3200" dirty="0">
                <a:latin typeface="Times New Roman" panose="02020603050405020304" pitchFamily="18" charset="0"/>
              </a:rPr>
              <a:t>ncludes neural networks, genetic algorithms, fuzzy logic, rough set as well as rule-based and hybrid expert systems </a:t>
            </a:r>
            <a:endParaRPr lang="en-AU" altLang="x-none" sz="3200" dirty="0">
              <a:latin typeface="Times New Roman" panose="02020603050405020304" pitchFamily="18" charset="0"/>
            </a:endParaRPr>
          </a:p>
          <a:p>
            <a:pPr marL="288925" indent="-288925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id-ID" altLang="x-none" sz="3200" dirty="0">
                <a:latin typeface="Times New Roman" panose="02020603050405020304" pitchFamily="18" charset="0"/>
              </a:rPr>
              <a:t>M</a:t>
            </a:r>
            <a:r>
              <a:rPr lang="en-AU" altLang="x-none" sz="3200" dirty="0">
                <a:latin typeface="Times New Roman" panose="02020603050405020304" pitchFamily="18" charset="0"/>
              </a:rPr>
              <a:t>ethods have been applied successfully to a variety of problems ranging from chess playing and predicting financial markets to detecting cancer cells. 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4580" name="Rectangle 2"/>
          <p:cNvSpPr>
            <a:spLocks noGrp="1" noRot="1"/>
          </p:cNvSpPr>
          <p:nvPr>
            <p:ph type="title"/>
          </p:nvPr>
        </p:nvSpPr>
        <p:spPr>
          <a:xfrm>
            <a:off x="685800" y="5334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GB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Forward </a:t>
            </a: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</a:t>
            </a:r>
            <a:r>
              <a:rPr lang="en-GB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haining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81" name="Rectangle 3"/>
          <p:cNvSpPr txBox="1"/>
          <p:nvPr/>
        </p:nvSpPr>
        <p:spPr>
          <a:xfrm>
            <a:off x="0" y="1752600"/>
            <a:ext cx="9144000" cy="39608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Forward chaining is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data-driven reasoning</a:t>
            </a:r>
            <a:r>
              <a:rPr lang="en-GB" altLang="x-none" sz="3200" dirty="0">
                <a:latin typeface="Times New Roman" panose="02020603050405020304" pitchFamily="18" charset="0"/>
              </a:rPr>
              <a:t>.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reasoning starts from the known data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topmost rule is executed and adds a new fact to the database.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Any rule can be executed only once.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The match-fire cycle stops when no further rules can be fired</a:t>
            </a:r>
            <a:endParaRPr lang="en-AU" altLang="x-non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5800" y="609600"/>
            <a:ext cx="8458200" cy="7620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Forward </a:t>
            </a: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haining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5605" name="Object 7"/>
          <p:cNvGraphicFramePr>
            <a:graphicFrameLocks noChangeAspect="1"/>
          </p:cNvGraphicFramePr>
          <p:nvPr/>
        </p:nvGraphicFramePr>
        <p:xfrm>
          <a:off x="304800" y="2057400"/>
          <a:ext cx="8499475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6987540" imgH="3558540" progId="Word.Picture.8">
                  <p:embed/>
                </p:oleObj>
              </mc:Choice>
              <mc:Fallback>
                <p:oleObj name="" r:id="rId1" imgW="6987540" imgH="3558540" progId="Word.Picture.8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0" y="2057400"/>
                        <a:ext cx="8499475" cy="4327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6628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Backward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 C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haining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Rectangle 3"/>
          <p:cNvSpPr txBox="1"/>
          <p:nvPr/>
        </p:nvSpPr>
        <p:spPr>
          <a:xfrm>
            <a:off x="0" y="1752600"/>
            <a:ext cx="9144000" cy="38893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Backward chaining is </a:t>
            </a: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goal-driven reasoning</a:t>
            </a:r>
            <a:r>
              <a:rPr lang="en-GB" altLang="x-none" sz="2800" dirty="0">
                <a:latin typeface="Times New Roman" panose="02020603050405020304" pitchFamily="18" charset="0"/>
              </a:rPr>
              <a:t>.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The expert system has the goal (a </a:t>
            </a:r>
            <a:r>
              <a:rPr lang="en-GB" altLang="x-none" sz="28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hypothetical solution</a:t>
            </a:r>
            <a:r>
              <a:rPr lang="en-GB" altLang="x-none" sz="2800" dirty="0">
                <a:latin typeface="Times New Roman" panose="02020603050405020304" pitchFamily="18" charset="0"/>
              </a:rPr>
              <a:t>) and the inference engine attempts to find the evidence to prove it. 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The knowledge base is searched to find rules that might have the desired solution i.e they have the goal in their THEN (action) parts. 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If such a rule is found and its IF (condition) part matches data in the database, the rule is fired and the goal is proved.  </a:t>
            </a:r>
            <a:endParaRPr lang="en-AU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7652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Backward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 </a:t>
            </a:r>
            <a:r>
              <a:rPr lang="en-AU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Chaining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Rectangle 3"/>
          <p:cNvSpPr txBox="1"/>
          <p:nvPr/>
        </p:nvSpPr>
        <p:spPr>
          <a:xfrm>
            <a:off x="0" y="19812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000" dirty="0">
                <a:latin typeface="Times New Roman" panose="02020603050405020304" pitchFamily="18" charset="0"/>
              </a:rPr>
              <a:t>If the goal is not proved, the inference engine puts aside the rule it is working with (the rule is said to </a:t>
            </a:r>
            <a:r>
              <a:rPr lang="en-GB" altLang="x-none" sz="30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stack</a:t>
            </a:r>
            <a:r>
              <a:rPr lang="en-GB" altLang="x-none" sz="3000" dirty="0">
                <a:latin typeface="Times New Roman" panose="02020603050405020304" pitchFamily="18" charset="0"/>
              </a:rPr>
              <a:t>) and sets up a new goal, a sub goal, to prove the IF part of this rule.  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000" dirty="0">
                <a:latin typeface="Times New Roman" panose="02020603050405020304" pitchFamily="18" charset="0"/>
              </a:rPr>
              <a:t>The knowledge base is searched again for rules that can prove the sub goal.  </a:t>
            </a:r>
            <a:endParaRPr lang="en-GB" altLang="x-none" sz="3000" dirty="0">
              <a:latin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000" dirty="0">
                <a:latin typeface="Times New Roman" panose="02020603050405020304" pitchFamily="18" charset="0"/>
              </a:rPr>
              <a:t>The inference engine repeats the process of stacking the rules until no rules are found in the knowledge base to prove the current sub goal.</a:t>
            </a:r>
            <a:endParaRPr lang="en-US" sz="30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39775" y="533400"/>
            <a:ext cx="8382000" cy="8382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Backward </a:t>
            </a: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</a:t>
            </a: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haining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8677" name="Object 7"/>
          <p:cNvGraphicFramePr>
            <a:graphicFrameLocks noChangeAspect="1"/>
          </p:cNvGraphicFramePr>
          <p:nvPr/>
        </p:nvGraphicFramePr>
        <p:xfrm>
          <a:off x="739775" y="1752600"/>
          <a:ext cx="7947025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6097270" imgH="6937375" progId="Word.Picture.8">
                  <p:embed/>
                </p:oleObj>
              </mc:Choice>
              <mc:Fallback>
                <p:oleObj name="" r:id="rId1" imgW="6097270" imgH="6937375" progId="Word.Picture.8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775" y="1752600"/>
                        <a:ext cx="7947025" cy="4333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9700" name="Rectangle 2"/>
          <p:cNvSpPr>
            <a:spLocks noGrp="1" noRot="1"/>
          </p:cNvSpPr>
          <p:nvPr>
            <p:ph type="title"/>
          </p:nvPr>
        </p:nvSpPr>
        <p:spPr>
          <a:xfrm>
            <a:off x="685800" y="5334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>
              <a:buNone/>
            </a:pPr>
            <a:r>
              <a:rPr lang="en-GB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Forward or </a:t>
            </a:r>
            <a:r>
              <a:rPr lang="en-US" altLang="en-GB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B</a:t>
            </a:r>
            <a:r>
              <a:rPr lang="en-GB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ackward </a:t>
            </a: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</a:t>
            </a:r>
            <a:r>
              <a:rPr lang="en-GB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haining?</a:t>
            </a:r>
            <a:endParaRPr lang="en-AU" altLang="x-none" sz="4000" b="1" i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1" name="Rectangle 3"/>
          <p:cNvSpPr txBox="1"/>
          <p:nvPr/>
        </p:nvSpPr>
        <p:spPr>
          <a:xfrm>
            <a:off x="0" y="2133600"/>
            <a:ext cx="9144000" cy="37449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If an expert first needs to gather some information and then tries to infer from it whatever can be inferred, choose the forward chaining inference engine.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However, if your expert begins with a hypothetical solution and then attempts to find facts to prove it, choose the backward chaining inference engine.</a:t>
            </a:r>
            <a:endParaRPr lang="en-AU" altLang="x-non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5800" y="685800"/>
            <a:ext cx="8458200" cy="74295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Conflict </a:t>
            </a: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r>
              <a:rPr kumimoji="0" lang="en-GB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esolution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2225" y="1752600"/>
            <a:ext cx="9144000" cy="44196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Rule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IF		the ‘traffic light’ is green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THEN	the action is go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Rule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IF		the ‘traffic light’ is red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THEN	the action is stop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Rule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IF		the ‘traffic light’ is red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THEN	the action is go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n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method for choosing a rule to fire when more than one rule can be fired in a given cycle is called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conflict resolution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1748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Conflict Resolution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3"/>
          <p:cNvSpPr txBox="1"/>
          <p:nvPr/>
        </p:nvSpPr>
        <p:spPr>
          <a:xfrm>
            <a:off x="9525" y="1752600"/>
            <a:ext cx="9144000" cy="42481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In forward chaining, </a:t>
            </a:r>
            <a:r>
              <a:rPr lang="en-GB" altLang="x-none" sz="3200" i="1" dirty="0">
                <a:latin typeface="Times New Roman" panose="02020603050405020304" pitchFamily="18" charset="0"/>
              </a:rPr>
              <a:t>BOTH</a:t>
            </a:r>
            <a:r>
              <a:rPr lang="en-GB" altLang="x-none" sz="3200" dirty="0">
                <a:latin typeface="Times New Roman" panose="02020603050405020304" pitchFamily="18" charset="0"/>
              </a:rPr>
              <a:t> rules would be fired.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200" i="1" dirty="0">
                <a:latin typeface="Times New Roman" panose="02020603050405020304" pitchFamily="18" charset="0"/>
              </a:rPr>
              <a:t>Rule</a:t>
            </a:r>
            <a:r>
              <a:rPr lang="en-GB" altLang="x-none" sz="3200" dirty="0">
                <a:latin typeface="Times New Roman" panose="02020603050405020304" pitchFamily="18" charset="0"/>
              </a:rPr>
              <a:t> 2 is fired first as the topmost one, and as a result, its THEN part is executed and linguistic object </a:t>
            </a:r>
            <a:r>
              <a:rPr lang="en-GB" altLang="x-none" sz="3200" i="1" dirty="0">
                <a:latin typeface="Times New Roman" panose="02020603050405020304" pitchFamily="18" charset="0"/>
              </a:rPr>
              <a:t>action</a:t>
            </a:r>
            <a:r>
              <a:rPr lang="en-GB" altLang="x-none" sz="3200" dirty="0">
                <a:latin typeface="Times New Roman" panose="02020603050405020304" pitchFamily="18" charset="0"/>
              </a:rPr>
              <a:t> obtains value </a:t>
            </a:r>
            <a:r>
              <a:rPr lang="en-GB" altLang="x-none" sz="3200" i="1" dirty="0">
                <a:latin typeface="Times New Roman" panose="02020603050405020304" pitchFamily="18" charset="0"/>
              </a:rPr>
              <a:t>stop</a:t>
            </a:r>
            <a:r>
              <a:rPr lang="en-GB" altLang="x-none" sz="3200" dirty="0">
                <a:latin typeface="Times New Roman" panose="02020603050405020304" pitchFamily="18" charset="0"/>
              </a:rPr>
              <a:t>.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 However, </a:t>
            </a:r>
            <a:r>
              <a:rPr lang="en-GB" altLang="x-none" sz="3200" i="1" dirty="0">
                <a:latin typeface="Times New Roman" panose="02020603050405020304" pitchFamily="18" charset="0"/>
              </a:rPr>
              <a:t>Rule</a:t>
            </a:r>
            <a:r>
              <a:rPr lang="en-GB" altLang="x-none" sz="3200" dirty="0">
                <a:latin typeface="Times New Roman" panose="02020603050405020304" pitchFamily="18" charset="0"/>
              </a:rPr>
              <a:t> 3 is also fired because the condition part of this rule matches the fact </a:t>
            </a:r>
            <a:r>
              <a:rPr lang="en-GB" altLang="x-none" sz="3200" i="1" dirty="0">
                <a:latin typeface="Times New Roman" panose="02020603050405020304" pitchFamily="18" charset="0"/>
              </a:rPr>
              <a:t>‘traffic light’ is red</a:t>
            </a:r>
            <a:r>
              <a:rPr lang="en-GB" altLang="x-none" sz="3200" dirty="0">
                <a:latin typeface="Times New Roman" panose="02020603050405020304" pitchFamily="18" charset="0"/>
              </a:rPr>
              <a:t>, which is still in the database.  As a consequence, object </a:t>
            </a:r>
            <a:r>
              <a:rPr lang="en-GB" altLang="x-none" sz="3200" i="1" dirty="0">
                <a:latin typeface="Times New Roman" panose="02020603050405020304" pitchFamily="18" charset="0"/>
              </a:rPr>
              <a:t>action</a:t>
            </a:r>
            <a:r>
              <a:rPr lang="en-GB" altLang="x-none" sz="3200" dirty="0">
                <a:latin typeface="Times New Roman" panose="02020603050405020304" pitchFamily="18" charset="0"/>
              </a:rPr>
              <a:t> takes new value </a:t>
            </a:r>
            <a:r>
              <a:rPr lang="en-GB" altLang="x-none" sz="3200" i="1" dirty="0">
                <a:latin typeface="Times New Roman" panose="02020603050405020304" pitchFamily="18" charset="0"/>
              </a:rPr>
              <a:t>go</a:t>
            </a:r>
            <a:r>
              <a:rPr lang="en-GB" altLang="x-none" sz="3200" dirty="0">
                <a:latin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2772" name="Rectangle 2"/>
          <p:cNvSpPr>
            <a:spLocks noGrp="1" noRot="1"/>
          </p:cNvSpPr>
          <p:nvPr>
            <p:ph type="title"/>
          </p:nvPr>
        </p:nvSpPr>
        <p:spPr>
          <a:xfrm>
            <a:off x="685800" y="533400"/>
            <a:ext cx="8458200" cy="908050"/>
          </a:xfrm>
          <a:ln/>
        </p:spPr>
        <p:txBody>
          <a:bodyPr vert="horz" wrap="square" lIns="91440" tIns="45720" rIns="91440" bIns="45720" anchor="b"/>
          <a:p>
            <a:pPr algn="ctr" eaLnBrk="1" hangingPunct="1">
              <a:buNone/>
            </a:pP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Conflict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esolution </a:t>
            </a:r>
            <a:r>
              <a:rPr lang="id-ID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M</a:t>
            </a:r>
            <a:r>
              <a:rPr lang="en-GB" altLang="x-none" b="1" dirty="0">
                <a:solidFill>
                  <a:srgbClr val="170981"/>
                </a:solidFill>
                <a:latin typeface="Times New Roman" panose="02020603050405020304" pitchFamily="18" charset="0"/>
              </a:rPr>
              <a:t>ethods</a:t>
            </a:r>
            <a:endParaRPr lang="en-AU" altLang="x-none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3"/>
          <p:cNvSpPr txBox="1"/>
          <p:nvPr/>
        </p:nvSpPr>
        <p:spPr>
          <a:xfrm>
            <a:off x="-107950" y="1773238"/>
            <a:ext cx="9144000" cy="32686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Fire the rule with the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highest priority</a:t>
            </a:r>
            <a:r>
              <a:rPr lang="en-GB" altLang="x-none" sz="3200" dirty="0">
                <a:latin typeface="Times New Roman" panose="02020603050405020304" pitchFamily="18" charset="0"/>
              </a:rPr>
              <a:t>.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Fire the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most specific rule</a:t>
            </a:r>
            <a:r>
              <a:rPr lang="en-GB" altLang="x-none" sz="3200" dirty="0">
                <a:latin typeface="Times New Roman" panose="02020603050405020304" pitchFamily="18" charset="0"/>
              </a:rPr>
              <a:t>.  (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longest matching strategy</a:t>
            </a:r>
            <a:r>
              <a:rPr lang="en-GB" altLang="x-none" sz="3200" dirty="0">
                <a:latin typeface="Times New Roman" panose="02020603050405020304" pitchFamily="18" charset="0"/>
              </a:rPr>
              <a:t>.) Based on the assumption that a specific rule processes more information than a general one.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Fire the rule that uses the </a:t>
            </a:r>
            <a:r>
              <a:rPr lang="en-GB" altLang="x-none" sz="32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data most recently entered</a:t>
            </a:r>
            <a:r>
              <a:rPr lang="en-GB" altLang="x-none" sz="3200" dirty="0">
                <a:latin typeface="Times New Roman" panose="02020603050405020304" pitchFamily="18" charset="0"/>
              </a:rPr>
              <a:t> in the database.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172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765175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br>
              <a:rPr lang="id-ID" altLang="x-none" sz="2800" b="1" dirty="0">
                <a:solidFill>
                  <a:srgbClr val="170981"/>
                </a:solidFill>
                <a:latin typeface="Times New Roman" panose="02020603050405020304" pitchFamily="18" charset="0"/>
              </a:rPr>
            </a:b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Introduction to Intelligent Systems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3" name="Rectangle 3"/>
          <p:cNvSpPr txBox="1"/>
          <p:nvPr/>
        </p:nvSpPr>
        <p:spPr>
          <a:xfrm>
            <a:off x="0" y="18288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x-none" sz="3000" dirty="0">
                <a:latin typeface="Times New Roman" panose="02020603050405020304" pitchFamily="18" charset="0"/>
              </a:rPr>
              <a:t>Understand the basic concepts of artificial intelligence</a:t>
            </a:r>
            <a:endParaRPr lang="en-AU" altLang="x-none" sz="30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x-none" sz="3000" dirty="0">
                <a:latin typeface="Times New Roman" panose="02020603050405020304" pitchFamily="18" charset="0"/>
              </a:rPr>
              <a:t>Understand how the different methodologies can be used to solve complex problems in the real world.</a:t>
            </a:r>
            <a:endParaRPr lang="en-AU" altLang="x-none" sz="30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x-none" sz="3000" dirty="0">
                <a:latin typeface="Times New Roman" panose="02020603050405020304" pitchFamily="18" charset="0"/>
              </a:rPr>
              <a:t>Ability to evaluate and choose the right intelligent system methodology to solve a particular problem.</a:t>
            </a:r>
            <a:endParaRPr lang="en-AU" altLang="x-none" sz="30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x-none" sz="3000" dirty="0">
                <a:latin typeface="Times New Roman" panose="02020603050405020304" pitchFamily="18" charset="0"/>
              </a:rPr>
              <a:t>Know when to use intelligent systems for a particular problem.</a:t>
            </a:r>
            <a:endParaRPr lang="en-AU" altLang="x-none" sz="300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x-none" sz="3000" dirty="0">
                <a:latin typeface="Times New Roman" panose="02020603050405020304" pitchFamily="18" charset="0"/>
              </a:rPr>
              <a:t>Be able to build a simple Expert System and Artificial Neural Network application.</a:t>
            </a:r>
            <a:endParaRPr lang="en-AU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196" name="Rectangle 2"/>
          <p:cNvSpPr>
            <a:spLocks noGrp="1" noRot="1"/>
          </p:cNvSpPr>
          <p:nvPr>
            <p:ph type="title"/>
          </p:nvPr>
        </p:nvSpPr>
        <p:spPr>
          <a:xfrm>
            <a:off x="657225" y="533400"/>
            <a:ext cx="8458200" cy="836613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4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Intelligent Machines</a:t>
            </a:r>
            <a:endParaRPr lang="en-AU" altLang="x-none" sz="44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7" name="Rectangle 3"/>
          <p:cNvSpPr txBox="1"/>
          <p:nvPr/>
        </p:nvSpPr>
        <p:spPr>
          <a:xfrm>
            <a:off x="0" y="1905000"/>
            <a:ext cx="9144000" cy="4724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The </a:t>
            </a:r>
            <a:r>
              <a:rPr lang="en-GB" altLang="x-none" sz="2800" i="1" dirty="0">
                <a:latin typeface="Times New Roman" panose="02020603050405020304" pitchFamily="18" charset="0"/>
              </a:rPr>
              <a:t>Big Questions</a:t>
            </a:r>
            <a:r>
              <a:rPr lang="en-GB" altLang="x-none" sz="2800" dirty="0">
                <a:latin typeface="Times New Roman" panose="02020603050405020304" pitchFamily="18" charset="0"/>
              </a:rPr>
              <a:t> of the Universe: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742950" lvl="1" indent="-285750" algn="just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How does a human mind work</a:t>
            </a:r>
            <a:endParaRPr lang="en-GB" altLang="x-none" sz="2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marL="742950" lvl="1" indent="-285750" algn="just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Can non-humans have minds?</a:t>
            </a:r>
            <a:r>
              <a:rPr lang="en-GB" altLang="x-none" sz="2800" dirty="0">
                <a:latin typeface="Times New Roman" panose="02020603050405020304" pitchFamily="18" charset="0"/>
              </a:rPr>
              <a:t> 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Intelligence</a:t>
            </a:r>
            <a:r>
              <a:rPr lang="en-GB" altLang="x-none" sz="2800" dirty="0">
                <a:latin typeface="Times New Roman" panose="02020603050405020304" pitchFamily="18" charset="0"/>
              </a:rPr>
              <a:t> is the ability to understand and learn things.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Intelligence</a:t>
            </a:r>
            <a:r>
              <a:rPr lang="en-GB" altLang="x-none" sz="2800" dirty="0">
                <a:latin typeface="Times New Roman" panose="02020603050405020304" pitchFamily="18" charset="0"/>
              </a:rPr>
              <a:t> is the ability to think and understand instead of doing things by instinct or automatically.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We can define intelligence as </a:t>
            </a: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the ability to learn and understand, to solve problems and to make decisions</a:t>
            </a:r>
            <a:r>
              <a:rPr lang="en-US" sz="2800" dirty="0">
                <a:latin typeface="Times New Roman" panose="02020603050405020304" pitchFamily="18" charset="0"/>
              </a:rPr>
              <a:t>.</a:t>
            </a:r>
            <a:endParaRPr lang="en-AU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9220" name="Rectangle 2"/>
          <p:cNvSpPr>
            <a:spLocks noGrp="1" noRot="1"/>
          </p:cNvSpPr>
          <p:nvPr>
            <p:ph type="title"/>
          </p:nvPr>
        </p:nvSpPr>
        <p:spPr>
          <a:xfrm>
            <a:off x="685800" y="457200"/>
            <a:ext cx="8458200" cy="908050"/>
          </a:xfrm>
          <a:ln/>
        </p:spPr>
        <p:txBody>
          <a:bodyPr vert="horz" wrap="square" lIns="91440" tIns="45720" rIns="91440" bIns="45720" anchor="b"/>
          <a:p>
            <a:pPr algn="ctr" eaLnBrk="1" hangingPunct="1">
              <a:buNone/>
            </a:pPr>
            <a:r>
              <a:rPr lang="en-US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Rule</a:t>
            </a: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 B</a:t>
            </a:r>
            <a:r>
              <a:rPr lang="en-US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ased </a:t>
            </a: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xpert </a:t>
            </a:r>
            <a:r>
              <a:rPr lang="id-ID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S</a:t>
            </a:r>
            <a:r>
              <a:rPr lang="en-US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ystems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1" name="Rectangle 3"/>
          <p:cNvSpPr txBox="1"/>
          <p:nvPr/>
        </p:nvSpPr>
        <p:spPr>
          <a:xfrm>
            <a:off x="0" y="1804988"/>
            <a:ext cx="9144000" cy="417671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What is knowledge?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Rules as a knowledge representation technique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Structure of a rule-based expert system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Characteristics of an expert system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Forward chaining and backward chaining 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latin typeface="Times New Roman" panose="02020603050405020304" pitchFamily="18" charset="0"/>
              </a:rPr>
              <a:t>Conflict resolution</a:t>
            </a:r>
            <a:endParaRPr lang="en-GB" altLang="x-none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sz="3200" b="1" dirty="0">
                <a:latin typeface="Times New Roman" panose="02020603050405020304" pitchFamily="18" charset="0"/>
              </a:rPr>
              <a:t>Summary</a:t>
            </a:r>
            <a:endParaRPr lang="en-US" sz="3200" b="1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0244" name="Rectangle 2"/>
          <p:cNvSpPr>
            <a:spLocks noGrp="1" noRot="1"/>
          </p:cNvSpPr>
          <p:nvPr>
            <p:ph type="title"/>
          </p:nvPr>
        </p:nvSpPr>
        <p:spPr>
          <a:xfrm>
            <a:off x="685800" y="457200"/>
            <a:ext cx="8458200" cy="908050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4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Knowledge</a:t>
            </a:r>
            <a:endParaRPr lang="en-AU" altLang="x-none" sz="44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5" name="Rectangle 3"/>
          <p:cNvSpPr txBox="1"/>
          <p:nvPr/>
        </p:nvSpPr>
        <p:spPr>
          <a:xfrm>
            <a:off x="0" y="1981200"/>
            <a:ext cx="9144000" cy="38449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Knowledge</a:t>
            </a:r>
            <a:r>
              <a:rPr lang="en-GB" altLang="x-none" sz="3200" dirty="0">
                <a:latin typeface="Times New Roman" panose="02020603050405020304" pitchFamily="18" charset="0"/>
              </a:rPr>
              <a:t> is a theoretical or practical understanding of a subject or a domain.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 Knowledge is also the sum of what is currently known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3200" dirty="0">
                <a:latin typeface="Times New Roman" panose="02020603050405020304" pitchFamily="18" charset="0"/>
              </a:rPr>
              <a:t>Anyone can be considered a </a:t>
            </a:r>
            <a:r>
              <a:rPr lang="en-GB" altLang="x-none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domain expert</a:t>
            </a:r>
            <a:r>
              <a:rPr lang="en-GB" altLang="x-none" sz="3200" dirty="0">
                <a:latin typeface="Times New Roman" panose="02020603050405020304" pitchFamily="18" charset="0"/>
              </a:rPr>
              <a:t> if he or she has deep knowledge (of both facts and rules) and strong practical experience in a particular domain.  </a:t>
            </a:r>
            <a:endParaRPr lang="en-GB" altLang="x-none" sz="3200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GB" altLang="x-none" sz="2800" dirty="0">
              <a:latin typeface="Tahom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1268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765175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Rules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9" name="Rectangle 3"/>
          <p:cNvSpPr txBox="1"/>
          <p:nvPr/>
        </p:nvSpPr>
        <p:spPr>
          <a:xfrm>
            <a:off x="19050" y="18288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Most experts are capable of expressing their knowledge in the form of </a:t>
            </a:r>
            <a:r>
              <a:rPr lang="en-GB" altLang="x-none" b="1" dirty="0">
                <a:solidFill>
                  <a:schemeClr val="tx2"/>
                </a:solidFill>
                <a:latin typeface="Times New Roman" panose="02020603050405020304" pitchFamily="18" charset="0"/>
              </a:rPr>
              <a:t>rules</a:t>
            </a:r>
            <a:r>
              <a:rPr lang="en-GB" altLang="x-none" dirty="0">
                <a:latin typeface="Times New Roman" panose="02020603050405020304" pitchFamily="18" charset="0"/>
              </a:rPr>
              <a:t> for problem solving.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IF the ‘traffic light’ is green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THEN	the action is go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IF the ‘traffic light’ is red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dirty="0">
                <a:latin typeface="Times New Roman" panose="02020603050405020304" pitchFamily="18" charset="0"/>
              </a:rPr>
              <a:t>	THEN	the action is stop</a:t>
            </a:r>
            <a:endParaRPr lang="en-GB" altLang="x-none" dirty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GB" altLang="x-none" dirty="0">
              <a:latin typeface="Times New Roman" panose="02020603050405020304" pitchFamily="18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</a:pPr>
            <a:r>
              <a:rPr lang="en-GB" altLang="x-none" dirty="0">
                <a:latin typeface="Times New Roman" panose="02020603050405020304" pitchFamily="18" charset="0"/>
              </a:rPr>
              <a:t>Any rule consists of two parts: the IF part, called the 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antecedent</a:t>
            </a:r>
            <a:r>
              <a:rPr lang="en-GB" altLang="x-none" dirty="0">
                <a:latin typeface="Times New Roman" panose="02020603050405020304" pitchFamily="18" charset="0"/>
              </a:rPr>
              <a:t> (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premise</a:t>
            </a:r>
            <a:r>
              <a:rPr lang="en-GB" altLang="x-none" dirty="0">
                <a:latin typeface="Times New Roman" panose="02020603050405020304" pitchFamily="18" charset="0"/>
              </a:rPr>
              <a:t> or 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condition</a:t>
            </a:r>
            <a:r>
              <a:rPr lang="en-GB" altLang="x-none" dirty="0">
                <a:latin typeface="Times New Roman" panose="02020603050405020304" pitchFamily="18" charset="0"/>
              </a:rPr>
              <a:t>) and the THEN part called the 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consequent</a:t>
            </a:r>
            <a:r>
              <a:rPr lang="en-GB" altLang="x-none" dirty="0">
                <a:latin typeface="Times New Roman" panose="02020603050405020304" pitchFamily="18" charset="0"/>
              </a:rPr>
              <a:t> (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conclusion</a:t>
            </a:r>
            <a:r>
              <a:rPr lang="en-GB" altLang="x-none" dirty="0">
                <a:latin typeface="Times New Roman" panose="02020603050405020304" pitchFamily="18" charset="0"/>
              </a:rPr>
              <a:t> or </a:t>
            </a:r>
            <a:r>
              <a:rPr lang="en-GB" altLang="x-none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action</a:t>
            </a:r>
            <a:r>
              <a:rPr lang="en-GB" altLang="x-none" dirty="0">
                <a:latin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AU" altLang="x-none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2292" name="Rectangle 2"/>
          <p:cNvSpPr>
            <a:spLocks noGrp="1" noRot="1"/>
          </p:cNvSpPr>
          <p:nvPr>
            <p:ph type="title"/>
          </p:nvPr>
        </p:nvSpPr>
        <p:spPr>
          <a:xfrm>
            <a:off x="685800" y="609600"/>
            <a:ext cx="8458200" cy="765175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Rules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2225" y="17526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rule can have multiple antecedents joined by the keywords 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conjunction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), 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disjunction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or a combination of both.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	   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1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            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   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1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endParaRPr kumimoji="0" lang="en-A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2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	   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  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2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endParaRPr kumimoji="0" lang="en-A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    .					    .</a:t>
            </a:r>
            <a:endParaRPr kumimoji="0" lang="en-GB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    .					    .</a:t>
            </a:r>
            <a:endParaRPr kumimoji="0" lang="en-GB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    .					    .</a:t>
            </a:r>
            <a:endParaRPr kumimoji="0" lang="en-GB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</a:t>
            </a:r>
            <a:r>
              <a:rPr kumimoji="0" lang="en-GB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	   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     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antecedent </a:t>
            </a:r>
            <a:r>
              <a:rPr kumimoji="0" lang="en-GB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THEN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consequent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		   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THEN 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consequent</a:t>
            </a:r>
            <a:r>
              <a:rPr kumimoji="0" lang="en-A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A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4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ctr"/>
            <a:r>
              <a:rPr lang="en-US" sz="1200" dirty="0"/>
              <a:t>Expert System</a:t>
            </a:r>
            <a:endParaRPr lang="en-US" sz="1200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 wrap="square" lIns="91440" tIns="45720" rIns="91440" bIns="45720" anchor="b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3316" name="Rectangle 2"/>
          <p:cNvSpPr>
            <a:spLocks noGrp="1" noRot="1"/>
          </p:cNvSpPr>
          <p:nvPr>
            <p:ph type="title"/>
          </p:nvPr>
        </p:nvSpPr>
        <p:spPr>
          <a:xfrm>
            <a:off x="685800" y="533400"/>
            <a:ext cx="8458200" cy="762000"/>
          </a:xfrm>
          <a:ln/>
        </p:spPr>
        <p:txBody>
          <a:bodyPr vert="horz" wrap="square" lIns="91440" tIns="45720" rIns="91440" bIns="45720" anchor="b"/>
          <a:p>
            <a:pPr algn="ctr" eaLnBrk="1" hangingPunct="1"/>
            <a:r>
              <a:rPr lang="en-AU" altLang="x-none" sz="4000" b="1" dirty="0">
                <a:solidFill>
                  <a:srgbClr val="170981"/>
                </a:solidFill>
                <a:latin typeface="Times New Roman" panose="02020603050405020304" pitchFamily="18" charset="0"/>
              </a:rPr>
              <a:t>Rules</a:t>
            </a:r>
            <a:endParaRPr lang="en-AU" altLang="x-none" sz="4000" b="1" dirty="0">
              <a:solidFill>
                <a:srgbClr val="17098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7" name="Rectangle 3"/>
          <p:cNvSpPr txBox="1"/>
          <p:nvPr/>
        </p:nvSpPr>
        <p:spPr>
          <a:xfrm>
            <a:off x="0" y="1752600"/>
            <a:ext cx="91440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The antecedent of a rule incorporates two parts: an </a:t>
            </a: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object</a:t>
            </a:r>
            <a:r>
              <a:rPr lang="en-GB" altLang="x-none" sz="2800" dirty="0">
                <a:latin typeface="Times New Roman" panose="02020603050405020304" pitchFamily="18" charset="0"/>
              </a:rPr>
              <a:t> (</a:t>
            </a:r>
            <a:r>
              <a:rPr lang="en-GB" altLang="x-none" sz="2800" i="1" dirty="0">
                <a:latin typeface="Times New Roman" panose="02020603050405020304" pitchFamily="18" charset="0"/>
              </a:rPr>
              <a:t>linguistic object</a:t>
            </a:r>
            <a:r>
              <a:rPr lang="en-GB" altLang="x-none" sz="2800" dirty="0">
                <a:latin typeface="Times New Roman" panose="02020603050405020304" pitchFamily="18" charset="0"/>
              </a:rPr>
              <a:t>) and its</a:t>
            </a: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value</a:t>
            </a:r>
            <a:r>
              <a:rPr lang="en-GB" altLang="x-none" sz="2800" dirty="0">
                <a:latin typeface="Times New Roman" panose="02020603050405020304" pitchFamily="18" charset="0"/>
              </a:rPr>
              <a:t>. The object and its value are linked by an </a:t>
            </a:r>
            <a:r>
              <a:rPr lang="en-GB" altLang="x-none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operator</a:t>
            </a:r>
            <a:r>
              <a:rPr lang="en-GB" altLang="x-none" sz="2800" dirty="0">
                <a:latin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Operators such as </a:t>
            </a:r>
            <a:r>
              <a:rPr lang="en-GB" altLang="x-none" sz="2800" i="1" dirty="0">
                <a:latin typeface="Times New Roman" panose="02020603050405020304" pitchFamily="18" charset="0"/>
              </a:rPr>
              <a:t>is</a:t>
            </a:r>
            <a:r>
              <a:rPr lang="en-GB" altLang="x-none" sz="2800" dirty="0">
                <a:latin typeface="Times New Roman" panose="02020603050405020304" pitchFamily="18" charset="0"/>
              </a:rPr>
              <a:t>, </a:t>
            </a:r>
            <a:r>
              <a:rPr lang="en-GB" altLang="x-none" sz="2800" i="1" dirty="0">
                <a:latin typeface="Times New Roman" panose="02020603050405020304" pitchFamily="18" charset="0"/>
              </a:rPr>
              <a:t>are</a:t>
            </a:r>
            <a:r>
              <a:rPr lang="en-GB" altLang="x-none" sz="2800" dirty="0">
                <a:latin typeface="Times New Roman" panose="02020603050405020304" pitchFamily="18" charset="0"/>
              </a:rPr>
              <a:t>, </a:t>
            </a:r>
            <a:r>
              <a:rPr lang="en-GB" altLang="x-none" sz="2800" i="1" dirty="0">
                <a:latin typeface="Times New Roman" panose="02020603050405020304" pitchFamily="18" charset="0"/>
              </a:rPr>
              <a:t>is not</a:t>
            </a:r>
            <a:r>
              <a:rPr lang="en-GB" altLang="x-none" sz="2800" dirty="0">
                <a:latin typeface="Times New Roman" panose="02020603050405020304" pitchFamily="18" charset="0"/>
              </a:rPr>
              <a:t>, </a:t>
            </a:r>
            <a:r>
              <a:rPr lang="en-GB" altLang="x-none" sz="2800" i="1" dirty="0">
                <a:latin typeface="Times New Roman" panose="02020603050405020304" pitchFamily="18" charset="0"/>
              </a:rPr>
              <a:t>are not</a:t>
            </a:r>
            <a:r>
              <a:rPr lang="en-GB" altLang="x-none" sz="2800" dirty="0">
                <a:latin typeface="Times New Roman" panose="02020603050405020304" pitchFamily="18" charset="0"/>
              </a:rPr>
              <a:t> are used to assign a </a:t>
            </a: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symbolic value</a:t>
            </a:r>
            <a:r>
              <a:rPr lang="en-GB" altLang="x-none" sz="2800" dirty="0">
                <a:latin typeface="Times New Roman" panose="02020603050405020304" pitchFamily="18" charset="0"/>
              </a:rPr>
              <a:t> to a linguistic object.  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GB" altLang="x-none" sz="2800" dirty="0">
                <a:latin typeface="Times New Roman" panose="02020603050405020304" pitchFamily="18" charset="0"/>
              </a:rPr>
              <a:t>Mathematical operators define an object as numerical and assign it a </a:t>
            </a:r>
            <a:r>
              <a:rPr lang="en-GB" altLang="x-none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numerical value</a:t>
            </a:r>
            <a:r>
              <a:rPr lang="en-GB" altLang="x-none" sz="2800" dirty="0">
                <a:latin typeface="Times New Roman" panose="02020603050405020304" pitchFamily="18" charset="0"/>
              </a:rPr>
              <a:t>.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2800" dirty="0">
                <a:latin typeface="Times New Roman" panose="02020603050405020304" pitchFamily="18" charset="0"/>
              </a:rPr>
              <a:t>	IF		‘age of the customer’ &lt; 18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2800" dirty="0">
                <a:latin typeface="Times New Roman" panose="02020603050405020304" pitchFamily="18" charset="0"/>
              </a:rPr>
              <a:t>	AND	‘cash withdrawal’ &gt; 1000</a:t>
            </a:r>
            <a:endParaRPr lang="en-GB" altLang="x-none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GB" altLang="x-none" sz="2800" dirty="0">
                <a:latin typeface="Times New Roman" panose="02020603050405020304" pitchFamily="18" charset="0"/>
              </a:rPr>
              <a:t>	THEN	‘signature of the parent’ is required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endParaRPr lang="en-AU" altLang="x-none" sz="2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7983</Words>
  <Application>WPS Presentation</Application>
  <PresentationFormat>On-screen Show (4:3)</PresentationFormat>
  <Paragraphs>375</Paragraphs>
  <Slides>28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28</vt:i4>
      </vt:variant>
    </vt:vector>
  </HeadingPairs>
  <TitlesOfParts>
    <vt:vector size="47" baseType="lpstr">
      <vt:lpstr>Arial</vt:lpstr>
      <vt:lpstr>SimSun</vt:lpstr>
      <vt:lpstr>Wingdings</vt:lpstr>
      <vt:lpstr>Tahoma</vt:lpstr>
      <vt:lpstr>Times New Roman</vt:lpstr>
      <vt:lpstr>Monotype Sorts</vt:lpstr>
      <vt:lpstr>Wingdings</vt:lpstr>
      <vt:lpstr>Symbol</vt:lpstr>
      <vt:lpstr>Microsoft YaHei</vt:lpstr>
      <vt:lpstr>Arial Unicode MS</vt:lpstr>
      <vt:lpstr>Monotype Sorts</vt:lpstr>
      <vt:lpstr>Blends</vt:lpstr>
      <vt:lpstr>Word.Picture.8</vt:lpstr>
      <vt:lpstr>Word.Picture.8</vt:lpstr>
      <vt:lpstr>Word.Picture.8</vt:lpstr>
      <vt:lpstr>Word.Document.8</vt:lpstr>
      <vt:lpstr>Word.Picture.8</vt:lpstr>
      <vt:lpstr>Word.Picture.8</vt:lpstr>
      <vt:lpstr>Word.Picture.8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S.F.U.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Data Mining</dc:title>
  <dc:creator>Jiawei Han</dc:creator>
  <cp:lastModifiedBy>Asus</cp:lastModifiedBy>
  <cp:revision>468</cp:revision>
  <cp:lastPrinted>1999-09-10T20:38:56Z</cp:lastPrinted>
  <dcterms:created xsi:type="dcterms:W3CDTF">1998-06-19T04:38:52Z</dcterms:created>
  <dcterms:modified xsi:type="dcterms:W3CDTF">2020-10-13T23:21:09Z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