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0" r:id="rId1"/>
  </p:sldMasterIdLst>
  <p:notesMasterIdLst>
    <p:notesMasterId r:id="rId11"/>
  </p:notesMasterIdLst>
  <p:handoutMasterIdLst>
    <p:handoutMasterId r:id="rId12"/>
  </p:handoutMasterIdLst>
  <p:sldIdLst>
    <p:sldId id="595" r:id="rId2"/>
    <p:sldId id="690" r:id="rId3"/>
    <p:sldId id="692" r:id="rId4"/>
    <p:sldId id="676" r:id="rId5"/>
    <p:sldId id="691" r:id="rId6"/>
    <p:sldId id="694" r:id="rId7"/>
    <p:sldId id="693" r:id="rId8"/>
    <p:sldId id="689" r:id="rId9"/>
    <p:sldId id="69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a:srgbClr val="ED7D31"/>
    <a:srgbClr val="5B9BD5"/>
    <a:srgbClr val="00B0F0"/>
    <a:srgbClr val="FFC000"/>
    <a:srgbClr val="FF66CC"/>
    <a:srgbClr val="7300CF"/>
    <a:srgbClr val="9000FF"/>
    <a:srgbClr val="548235"/>
    <a:srgbClr val="2F56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06" autoAdjust="0"/>
    <p:restoredTop sz="93178" autoAdjust="0"/>
  </p:normalViewPr>
  <p:slideViewPr>
    <p:cSldViewPr snapToGrid="0">
      <p:cViewPr varScale="1">
        <p:scale>
          <a:sx n="56" d="100"/>
          <a:sy n="56" d="100"/>
        </p:scale>
        <p:origin x="916" y="60"/>
      </p:cViewPr>
      <p:guideLst/>
    </p:cSldViewPr>
  </p:slideViewPr>
  <p:outlineViewPr>
    <p:cViewPr>
      <p:scale>
        <a:sx n="33" d="100"/>
        <a:sy n="33" d="100"/>
      </p:scale>
      <p:origin x="0" y="-2730"/>
    </p:cViewPr>
  </p:outlin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89" d="100"/>
          <a:sy n="89" d="100"/>
        </p:scale>
        <p:origin x="260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C0C27E0-BD0A-4FDD-B4F7-CB6E09C093C2}" type="datetimeFigureOut">
              <a:rPr lang="id-ID" smtClean="0"/>
              <a:t>01/12/2021</a:t>
            </a:fld>
            <a:endParaRPr lang="id-ID"/>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5A0358F-64C5-4F7B-B0A0-3FB215337B41}" type="slidenum">
              <a:rPr lang="id-ID" smtClean="0"/>
              <a:t>‹#›</a:t>
            </a:fld>
            <a:endParaRPr lang="id-ID"/>
          </a:p>
        </p:txBody>
      </p:sp>
    </p:spTree>
    <p:extLst>
      <p:ext uri="{BB962C8B-B14F-4D97-AF65-F5344CB8AC3E}">
        <p14:creationId xmlns:p14="http://schemas.microsoft.com/office/powerpoint/2010/main" val="165478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12/1/2021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Assalamua’alaikum wr.wb</a:t>
            </a:r>
          </a:p>
          <a:p>
            <a:r>
              <a:rPr lang="id-ID" dirty="0" smtClean="0"/>
              <a:t>Sebelumnya</a:t>
            </a:r>
            <a:r>
              <a:rPr lang="id-ID" baseline="0" dirty="0" smtClean="0"/>
              <a:t> terimakasih kepada Bapak Edy Soedjoko, Ibu Endang Retno Winarti, dan Bapak Mulyono yang telah hadir dalam ujian skripsi saya yang berjudul “Kemampuan pemecahan masalah matemati siswa pada pembelajaran berbasis masalah berpendekatan </a:t>
            </a:r>
            <a:r>
              <a:rPr lang="id-ID" i="1" baseline="0" dirty="0" smtClean="0"/>
              <a:t>brain based learning </a:t>
            </a:r>
            <a:r>
              <a:rPr lang="id-ID" i="0" baseline="0" dirty="0" smtClean="0"/>
              <a:t>menggunakan asesmen kinerja ditinjau dari kecerdasan emosional siswa.”</a:t>
            </a:r>
            <a:endParaRPr lang="id-ID" baseline="0" dirty="0" smtClean="0"/>
          </a:p>
        </p:txBody>
      </p:sp>
      <p:sp>
        <p:nvSpPr>
          <p:cNvPr id="4" name="Slide Number Placeholder 3"/>
          <p:cNvSpPr>
            <a:spLocks noGrp="1"/>
          </p:cNvSpPr>
          <p:nvPr>
            <p:ph type="sldNum" sz="quarter" idx="10"/>
          </p:nvPr>
        </p:nvSpPr>
        <p:spPr/>
        <p:txBody>
          <a:bodyPr/>
          <a:lstStyle/>
          <a:p>
            <a:fld id="{C98A03FD-669F-475F-B08E-D2CB64605A77}" type="slidenum">
              <a:rPr lang="en-US" smtClean="0"/>
              <a:t>1</a:t>
            </a:fld>
            <a:endParaRPr lang="en-US"/>
          </a:p>
        </p:txBody>
      </p:sp>
    </p:spTree>
    <p:extLst>
      <p:ext uri="{BB962C8B-B14F-4D97-AF65-F5344CB8AC3E}">
        <p14:creationId xmlns:p14="http://schemas.microsoft.com/office/powerpoint/2010/main" val="1006637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39929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3</a:t>
            </a:fld>
            <a:endParaRPr lang="en-US"/>
          </a:p>
        </p:txBody>
      </p:sp>
    </p:spTree>
    <p:extLst>
      <p:ext uri="{BB962C8B-B14F-4D97-AF65-F5344CB8AC3E}">
        <p14:creationId xmlns:p14="http://schemas.microsoft.com/office/powerpoint/2010/main" val="4124693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4</a:t>
            </a:fld>
            <a:endParaRPr lang="en-US"/>
          </a:p>
        </p:txBody>
      </p:sp>
    </p:spTree>
    <p:extLst>
      <p:ext uri="{BB962C8B-B14F-4D97-AF65-F5344CB8AC3E}">
        <p14:creationId xmlns:p14="http://schemas.microsoft.com/office/powerpoint/2010/main" val="1064005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5</a:t>
            </a:fld>
            <a:endParaRPr lang="en-US"/>
          </a:p>
        </p:txBody>
      </p:sp>
    </p:spTree>
    <p:extLst>
      <p:ext uri="{BB962C8B-B14F-4D97-AF65-F5344CB8AC3E}">
        <p14:creationId xmlns:p14="http://schemas.microsoft.com/office/powerpoint/2010/main" val="2046481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6</a:t>
            </a:fld>
            <a:endParaRPr lang="en-US"/>
          </a:p>
        </p:txBody>
      </p:sp>
    </p:spTree>
    <p:extLst>
      <p:ext uri="{BB962C8B-B14F-4D97-AF65-F5344CB8AC3E}">
        <p14:creationId xmlns:p14="http://schemas.microsoft.com/office/powerpoint/2010/main" val="220533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7</a:t>
            </a:fld>
            <a:endParaRPr lang="en-US"/>
          </a:p>
        </p:txBody>
      </p:sp>
    </p:spTree>
    <p:extLst>
      <p:ext uri="{BB962C8B-B14F-4D97-AF65-F5344CB8AC3E}">
        <p14:creationId xmlns:p14="http://schemas.microsoft.com/office/powerpoint/2010/main" val="1309979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98A03FD-669F-475F-B08E-D2CB64605A77}" type="slidenum">
              <a:rPr lang="en-US" smtClean="0"/>
              <a:t>8</a:t>
            </a:fld>
            <a:endParaRPr lang="en-US"/>
          </a:p>
        </p:txBody>
      </p:sp>
    </p:spTree>
    <p:extLst>
      <p:ext uri="{BB962C8B-B14F-4D97-AF65-F5344CB8AC3E}">
        <p14:creationId xmlns:p14="http://schemas.microsoft.com/office/powerpoint/2010/main" val="1795116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6050" y="514350"/>
            <a:ext cx="4573588"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043852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51BBFFC7-5AFF-4374-B478-E246B74FFF84}"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dirty="0"/>
          </a:p>
        </p:txBody>
      </p:sp>
    </p:spTree>
    <p:extLst>
      <p:ext uri="{BB962C8B-B14F-4D97-AF65-F5344CB8AC3E}">
        <p14:creationId xmlns:p14="http://schemas.microsoft.com/office/powerpoint/2010/main" val="218830812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1BBFFC7-5AFF-4374-B478-E246B74FFF84}"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40305535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1BBFFC7-5AFF-4374-B478-E246B74FFF84}"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14699571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Image Layouts">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0084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501843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86678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1BBFFC7-5AFF-4374-B478-E246B74FFF84}"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dirty="0"/>
          </a:p>
        </p:txBody>
      </p:sp>
    </p:spTree>
    <p:extLst>
      <p:ext uri="{BB962C8B-B14F-4D97-AF65-F5344CB8AC3E}">
        <p14:creationId xmlns:p14="http://schemas.microsoft.com/office/powerpoint/2010/main" val="225579098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Main Title+ SubTitle+Number">
    <p:spTree>
      <p:nvGrpSpPr>
        <p:cNvPr id="1" name=""/>
        <p:cNvGrpSpPr/>
        <p:nvPr/>
      </p:nvGrpSpPr>
      <p:grpSpPr>
        <a:xfrm>
          <a:off x="0" y="0"/>
          <a:ext cx="0" cy="0"/>
          <a:chOff x="0" y="0"/>
          <a:chExt cx="0" cy="0"/>
        </a:xfrm>
      </p:grpSpPr>
      <p:sp>
        <p:nvSpPr>
          <p:cNvPr id="1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20959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51BBFFC7-5AFF-4374-B478-E246B74FFF84}"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dirty="0"/>
          </a:p>
        </p:txBody>
      </p:sp>
    </p:spTree>
    <p:extLst>
      <p:ext uri="{BB962C8B-B14F-4D97-AF65-F5344CB8AC3E}">
        <p14:creationId xmlns:p14="http://schemas.microsoft.com/office/powerpoint/2010/main" val="15388794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22569879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51BBFFC7-5AFF-4374-B478-E246B74FFF84}"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33821480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51BBFFC7-5AFF-4374-B478-E246B74FFF84}"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70843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51BBFFC7-5AFF-4374-B478-E246B74FFF84}"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dirty="0"/>
          </a:p>
        </p:txBody>
      </p:sp>
    </p:spTree>
    <p:extLst>
      <p:ext uri="{BB962C8B-B14F-4D97-AF65-F5344CB8AC3E}">
        <p14:creationId xmlns:p14="http://schemas.microsoft.com/office/powerpoint/2010/main" val="14319539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27645054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62845387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54365046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hyperlink" Target="http://powerpoint.sage-fox.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12/1/2021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dirty="0"/>
          </a:p>
        </p:txBody>
      </p:sp>
      <p:sp>
        <p:nvSpPr>
          <p:cNvPr id="7" name="Rectangle 6"/>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hlinkClick r:id="rId18"/>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51483002"/>
      </p:ext>
    </p:extLst>
  </p:cSld>
  <p:clrMap bg1="lt1" tx1="dk1" bg2="lt2" tx2="dk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 id="2147484012" r:id="rId12"/>
    <p:sldLayoutId id="2147484013" r:id="rId13"/>
    <p:sldLayoutId id="2147483649" r:id="rId14"/>
    <p:sldLayoutId id="2147483654" r:id="rId15"/>
    <p:sldLayoutId id="2147484019" r:id="rId16"/>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3" name="Group 2"/>
          <p:cNvGrpSpPr/>
          <p:nvPr/>
        </p:nvGrpSpPr>
        <p:grpSpPr>
          <a:xfrm>
            <a:off x="-44904" y="1881458"/>
            <a:ext cx="12236904" cy="3833084"/>
            <a:chOff x="-43316" y="5228208"/>
            <a:chExt cx="12236904" cy="1278388"/>
          </a:xfrm>
        </p:grpSpPr>
        <p:grpSp>
          <p:nvGrpSpPr>
            <p:cNvPr id="12" name="Group 11"/>
            <p:cNvGrpSpPr/>
            <p:nvPr/>
          </p:nvGrpSpPr>
          <p:grpSpPr>
            <a:xfrm>
              <a:off x="-11112" y="5228208"/>
              <a:ext cx="12204700" cy="1278388"/>
              <a:chOff x="1586" y="4603465"/>
              <a:chExt cx="12192000" cy="1544683"/>
            </a:xfrm>
          </p:grpSpPr>
          <p:sp>
            <p:nvSpPr>
              <p:cNvPr id="13" name="Freeform 12"/>
              <p:cNvSpPr/>
              <p:nvPr/>
            </p:nvSpPr>
            <p:spPr>
              <a:xfrm>
                <a:off x="1586" y="4603465"/>
                <a:ext cx="12192000"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accent5">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4" name="Rounded Rectangle 9"/>
              <p:cNvSpPr/>
              <p:nvPr/>
            </p:nvSpPr>
            <p:spPr>
              <a:xfrm>
                <a:off x="10875" y="4762827"/>
                <a:ext cx="12179314" cy="1232535"/>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1" name="Group 20"/>
            <p:cNvGrpSpPr/>
            <p:nvPr/>
          </p:nvGrpSpPr>
          <p:grpSpPr>
            <a:xfrm>
              <a:off x="-43316" y="5512878"/>
              <a:ext cx="12211956" cy="985788"/>
              <a:chOff x="3557890" y="5494691"/>
              <a:chExt cx="12211956" cy="985788"/>
            </a:xfrm>
          </p:grpSpPr>
          <p:sp>
            <p:nvSpPr>
              <p:cNvPr id="24" name="TextBox 23"/>
              <p:cNvSpPr txBox="1"/>
              <p:nvPr/>
            </p:nvSpPr>
            <p:spPr>
              <a:xfrm>
                <a:off x="3586918" y="5494691"/>
                <a:ext cx="12182928" cy="420856"/>
              </a:xfrm>
              <a:prstGeom prst="rect">
                <a:avLst/>
              </a:prstGeom>
              <a:noFill/>
            </p:spPr>
            <p:txBody>
              <a:bodyPr wrap="square" rtlCol="0">
                <a:spAutoFit/>
              </a:bodyPr>
              <a:lstStyle/>
              <a:p>
                <a:pPr algn="ctr"/>
                <a:endParaRPr lang="id-ID" sz="3600" b="1" dirty="0" smtClean="0">
                  <a:ln w="0"/>
                </a:endParaRPr>
              </a:p>
              <a:p>
                <a:pPr algn="ctr"/>
                <a:r>
                  <a:rPr lang="en-ID" sz="4000" b="1" dirty="0" err="1" smtClean="0">
                    <a:ln w="0"/>
                  </a:rPr>
                  <a:t>Pewarnaan</a:t>
                </a:r>
                <a:r>
                  <a:rPr lang="en-ID" sz="4000" b="1" dirty="0" smtClean="0">
                    <a:ln w="0"/>
                  </a:rPr>
                  <a:t> </a:t>
                </a:r>
                <a:r>
                  <a:rPr lang="en-ID" sz="4000" b="1" dirty="0" smtClean="0">
                    <a:ln w="0"/>
                  </a:rPr>
                  <a:t>Graf</a:t>
                </a:r>
                <a:endParaRPr lang="en-ID" sz="4000" b="1" dirty="0" smtClean="0">
                  <a:ln w="0"/>
                </a:endParaRPr>
              </a:p>
            </p:txBody>
          </p:sp>
          <p:sp>
            <p:nvSpPr>
              <p:cNvPr id="25" name="TextBox 24"/>
              <p:cNvSpPr txBox="1"/>
              <p:nvPr/>
            </p:nvSpPr>
            <p:spPr>
              <a:xfrm>
                <a:off x="3557890" y="6345891"/>
                <a:ext cx="12192000" cy="134588"/>
              </a:xfrm>
              <a:prstGeom prst="rect">
                <a:avLst/>
              </a:prstGeom>
              <a:noFill/>
            </p:spPr>
            <p:txBody>
              <a:bodyPr wrap="square" rtlCol="0">
                <a:noAutofit/>
              </a:bodyPr>
              <a:lstStyle/>
              <a:p>
                <a:pPr algn="ctr"/>
                <a:endParaRPr lang="id-ID" sz="2800" dirty="0">
                  <a:effectLst/>
                </a:endParaRPr>
              </a:p>
            </p:txBody>
          </p:sp>
        </p:grpSp>
      </p:grpSp>
    </p:spTree>
    <p:extLst>
      <p:ext uri="{BB962C8B-B14F-4D97-AF65-F5344CB8AC3E}">
        <p14:creationId xmlns:p14="http://schemas.microsoft.com/office/powerpoint/2010/main" val="1730326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5" name="Oval 24"/>
          <p:cNvSpPr/>
          <p:nvPr/>
        </p:nvSpPr>
        <p:spPr>
          <a:xfrm>
            <a:off x="565728" y="2399907"/>
            <a:ext cx="2500888" cy="250088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Oval 35"/>
          <p:cNvSpPr/>
          <p:nvPr/>
        </p:nvSpPr>
        <p:spPr>
          <a:xfrm>
            <a:off x="2755073" y="2216215"/>
            <a:ext cx="2868268" cy="2868268"/>
          </a:xfrm>
          <a:prstGeom prst="ellipse">
            <a:avLst/>
          </a:prstGeom>
          <a:solidFill>
            <a:srgbClr val="ED7D3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Oval 49"/>
          <p:cNvSpPr/>
          <p:nvPr/>
        </p:nvSpPr>
        <p:spPr>
          <a:xfrm>
            <a:off x="5675861" y="1892045"/>
            <a:ext cx="3516611" cy="3516608"/>
          </a:xfrm>
          <a:prstGeom prst="ellipse">
            <a:avLst/>
          </a:prstGeom>
          <a:solidFill>
            <a:srgbClr val="FFC00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33" name="Group 32"/>
          <p:cNvGrpSpPr/>
          <p:nvPr/>
        </p:nvGrpSpPr>
        <p:grpSpPr>
          <a:xfrm>
            <a:off x="2073089" y="1769789"/>
            <a:ext cx="1027347" cy="1027347"/>
            <a:chOff x="2786183" y="1189182"/>
            <a:chExt cx="921712" cy="921712"/>
          </a:xfrm>
        </p:grpSpPr>
        <p:sp>
          <p:nvSpPr>
            <p:cNvPr id="34" name="Oval 33"/>
            <p:cNvSpPr/>
            <p:nvPr/>
          </p:nvSpPr>
          <p:spPr>
            <a:xfrm>
              <a:off x="2786183" y="1189182"/>
              <a:ext cx="921712" cy="921712"/>
            </a:xfrm>
            <a:prstGeom prst="ellipse">
              <a:avLst/>
            </a:prstGeom>
            <a:solidFill>
              <a:srgbClr val="00B0F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Oval 34"/>
            <p:cNvSpPr/>
            <p:nvPr/>
          </p:nvSpPr>
          <p:spPr>
            <a:xfrm>
              <a:off x="2878354" y="1281353"/>
              <a:ext cx="737370" cy="7373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solidFill>
                    <a:srgbClr val="00B0F0"/>
                  </a:solidFill>
                </a:rPr>
                <a:t>01</a:t>
              </a:r>
            </a:p>
          </p:txBody>
        </p:sp>
      </p:grpSp>
      <p:grpSp>
        <p:nvGrpSpPr>
          <p:cNvPr id="37" name="Group 36"/>
          <p:cNvGrpSpPr/>
          <p:nvPr/>
        </p:nvGrpSpPr>
        <p:grpSpPr>
          <a:xfrm>
            <a:off x="4573977" y="1692980"/>
            <a:ext cx="1027347" cy="1027347"/>
            <a:chOff x="2786183" y="1189182"/>
            <a:chExt cx="921712" cy="921712"/>
          </a:xfrm>
        </p:grpSpPr>
        <p:sp>
          <p:nvSpPr>
            <p:cNvPr id="42" name="Oval 41"/>
            <p:cNvSpPr/>
            <p:nvPr/>
          </p:nvSpPr>
          <p:spPr>
            <a:xfrm>
              <a:off x="2786183" y="1189182"/>
              <a:ext cx="921712" cy="921712"/>
            </a:xfrm>
            <a:prstGeom prst="ellipse">
              <a:avLst/>
            </a:prstGeom>
            <a:solidFill>
              <a:schemeClr val="accent2"/>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3" name="Oval 42"/>
            <p:cNvSpPr/>
            <p:nvPr/>
          </p:nvSpPr>
          <p:spPr>
            <a:xfrm>
              <a:off x="2878354" y="1281353"/>
              <a:ext cx="737370" cy="7373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solidFill>
                    <a:schemeClr val="accent2"/>
                  </a:solidFill>
                </a:rPr>
                <a:t>02</a:t>
              </a:r>
            </a:p>
          </p:txBody>
        </p:sp>
      </p:grpSp>
      <p:grpSp>
        <p:nvGrpSpPr>
          <p:cNvPr id="44" name="Group 43"/>
          <p:cNvGrpSpPr/>
          <p:nvPr/>
        </p:nvGrpSpPr>
        <p:grpSpPr>
          <a:xfrm>
            <a:off x="7943979" y="1493694"/>
            <a:ext cx="1027347" cy="1027347"/>
            <a:chOff x="2786183" y="1189182"/>
            <a:chExt cx="921712" cy="921712"/>
          </a:xfrm>
        </p:grpSpPr>
        <p:sp>
          <p:nvSpPr>
            <p:cNvPr id="47" name="Oval 46"/>
            <p:cNvSpPr/>
            <p:nvPr/>
          </p:nvSpPr>
          <p:spPr>
            <a:xfrm>
              <a:off x="2786183" y="1189182"/>
              <a:ext cx="921712" cy="921712"/>
            </a:xfrm>
            <a:prstGeom prst="ellipse">
              <a:avLst/>
            </a:prstGeom>
            <a:solidFill>
              <a:schemeClr val="accent4"/>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8" name="Oval 47"/>
            <p:cNvSpPr/>
            <p:nvPr/>
          </p:nvSpPr>
          <p:spPr>
            <a:xfrm>
              <a:off x="2878354" y="1281353"/>
              <a:ext cx="737370" cy="7373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smtClean="0">
                  <a:solidFill>
                    <a:schemeClr val="accent4"/>
                  </a:solidFill>
                </a:rPr>
                <a:t>03</a:t>
              </a:r>
              <a:endParaRPr lang="en-US" sz="2133" b="1" dirty="0">
                <a:solidFill>
                  <a:schemeClr val="accent4"/>
                </a:solidFill>
              </a:endParaRPr>
            </a:p>
          </p:txBody>
        </p:sp>
      </p:grpSp>
      <p:sp>
        <p:nvSpPr>
          <p:cNvPr id="59" name="Freeform 171"/>
          <p:cNvSpPr>
            <a:spLocks noChangeAspect="1" noEditPoints="1"/>
          </p:cNvSpPr>
          <p:nvPr/>
        </p:nvSpPr>
        <p:spPr bwMode="auto">
          <a:xfrm>
            <a:off x="7434166" y="2446007"/>
            <a:ext cx="614202" cy="54864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2" name="Text Box 10"/>
          <p:cNvSpPr txBox="1">
            <a:spLocks noChangeArrowheads="1"/>
          </p:cNvSpPr>
          <p:nvPr/>
        </p:nvSpPr>
        <p:spPr bwMode="auto">
          <a:xfrm>
            <a:off x="6305325" y="3150037"/>
            <a:ext cx="2482851" cy="135421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id-ID" sz="2800" b="1" dirty="0"/>
              <a:t>Aplikasi Pewarnaan </a:t>
            </a:r>
            <a:r>
              <a:rPr lang="id-ID" sz="2800" b="1" dirty="0" smtClean="0"/>
              <a:t>Graf</a:t>
            </a:r>
            <a:endParaRPr lang="id-ID" sz="2800" dirty="0"/>
          </a:p>
        </p:txBody>
      </p:sp>
      <p:sp>
        <p:nvSpPr>
          <p:cNvPr id="54" name="Text Box 10"/>
          <p:cNvSpPr txBox="1">
            <a:spLocks noChangeArrowheads="1"/>
          </p:cNvSpPr>
          <p:nvPr/>
        </p:nvSpPr>
        <p:spPr bwMode="auto">
          <a:xfrm>
            <a:off x="606754" y="2785329"/>
            <a:ext cx="2046478" cy="1538883"/>
          </a:xfrm>
          <a:prstGeom prst="rect">
            <a:avLst/>
          </a:prstGeom>
          <a:noFill/>
          <a:ln w="9525">
            <a:noFill/>
            <a:miter lim="800000"/>
            <a:headEnd/>
            <a:tailEnd/>
          </a:ln>
        </p:spPr>
        <p:txBody>
          <a:bodyPr wrap="square" lIns="60960" tIns="30480" rIns="60960" bIns="30480">
            <a:spAutoFit/>
          </a:bodyPr>
          <a:lstStyle/>
          <a:p>
            <a:pPr lvl="1" algn="ctr"/>
            <a:r>
              <a:rPr lang="id-ID" sz="2400" b="1" dirty="0"/>
              <a:t>Pewarnaan Titik (</a:t>
            </a:r>
            <a:r>
              <a:rPr lang="id-ID" sz="2400" b="1" i="1" dirty="0"/>
              <a:t>Vertex-Coloring</a:t>
            </a:r>
            <a:r>
              <a:rPr lang="id-ID" sz="2400" b="1" dirty="0"/>
              <a:t>)</a:t>
            </a:r>
            <a:endParaRPr lang="id-ID" sz="2000" dirty="0"/>
          </a:p>
        </p:txBody>
      </p:sp>
      <p:sp>
        <p:nvSpPr>
          <p:cNvPr id="58" name="Text Box 10"/>
          <p:cNvSpPr txBox="1">
            <a:spLocks noChangeArrowheads="1"/>
          </p:cNvSpPr>
          <p:nvPr/>
        </p:nvSpPr>
        <p:spPr bwMode="auto">
          <a:xfrm>
            <a:off x="3008462" y="3053909"/>
            <a:ext cx="2318206" cy="1354217"/>
          </a:xfrm>
          <a:prstGeom prst="rect">
            <a:avLst/>
          </a:prstGeom>
          <a:noFill/>
          <a:ln w="9525">
            <a:noFill/>
            <a:miter lim="800000"/>
            <a:headEnd/>
            <a:tailEnd/>
          </a:ln>
        </p:spPr>
        <p:txBody>
          <a:bodyPr wrap="square" lIns="60960" tIns="30480" rIns="60960" bIns="30480">
            <a:spAutoFit/>
          </a:bodyPr>
          <a:lstStyle/>
          <a:p>
            <a:pPr marL="0" lvl="1" algn="ctr"/>
            <a:r>
              <a:rPr lang="id-ID" sz="2800" b="1" dirty="0" smtClean="0"/>
              <a:t>Pewarnaan </a:t>
            </a:r>
            <a:r>
              <a:rPr lang="id-ID" sz="2800" b="1" dirty="0"/>
              <a:t>Sisi (</a:t>
            </a:r>
            <a:r>
              <a:rPr lang="id-ID" sz="2800" b="1" i="1" dirty="0"/>
              <a:t>Edge-Coloring</a:t>
            </a:r>
            <a:r>
              <a:rPr lang="id-ID" sz="2800" b="1" dirty="0"/>
              <a:t>)</a:t>
            </a:r>
            <a:endParaRPr lang="id-ID" sz="2400" dirty="0"/>
          </a:p>
        </p:txBody>
      </p:sp>
      <p:sp>
        <p:nvSpPr>
          <p:cNvPr id="40" name="Round Same Side Corner Rectangle 39"/>
          <p:cNvSpPr/>
          <p:nvPr/>
        </p:nvSpPr>
        <p:spPr bwMode="auto">
          <a:xfrm rot="10800000" flipH="1">
            <a:off x="29028" y="-28834"/>
            <a:ext cx="3294743"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5" name="TextBox 54"/>
          <p:cNvSpPr txBox="1"/>
          <p:nvPr/>
        </p:nvSpPr>
        <p:spPr>
          <a:xfrm>
            <a:off x="-65200" y="0"/>
            <a:ext cx="3084172" cy="523220"/>
          </a:xfrm>
          <a:prstGeom prst="rect">
            <a:avLst/>
          </a:prstGeom>
          <a:noFill/>
        </p:spPr>
        <p:txBody>
          <a:bodyPr wrap="square" rtlCol="0">
            <a:spAutoFit/>
          </a:bodyPr>
          <a:lstStyle/>
          <a:p>
            <a:pPr lvl="1"/>
            <a:r>
              <a:rPr lang="id-ID" sz="2800" b="1" dirty="0" smtClean="0"/>
              <a:t>Pewarnaan Graf</a:t>
            </a:r>
            <a:endParaRPr lang="id-ID" sz="2400" dirty="0"/>
          </a:p>
        </p:txBody>
      </p:sp>
    </p:spTree>
    <p:extLst>
      <p:ext uri="{BB962C8B-B14F-4D97-AF65-F5344CB8AC3E}">
        <p14:creationId xmlns:p14="http://schemas.microsoft.com/office/powerpoint/2010/main" val="1703075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par>
                          <p:cTn id="10" fill="hold">
                            <p:stCondLst>
                              <p:cond delay="500"/>
                            </p:stCondLst>
                            <p:childTnLst>
                              <p:par>
                                <p:cTn id="11" presetID="53" presetClass="entr" presetSubtype="0" fill="hold" nodeType="afterEffect">
                                  <p:stCondLst>
                                    <p:cond delay="0"/>
                                  </p:stCondLst>
                                  <p:childTnLst>
                                    <p:set>
                                      <p:cBhvr>
                                        <p:cTn id="12" dur="1" fill="hold">
                                          <p:stCondLst>
                                            <p:cond delay="0"/>
                                          </p:stCondLst>
                                        </p:cTn>
                                        <p:tgtEl>
                                          <p:spTgt spid="33"/>
                                        </p:tgtEl>
                                        <p:attrNameLst>
                                          <p:attrName>style.visibility</p:attrName>
                                        </p:attrNameLst>
                                      </p:cBhvr>
                                      <p:to>
                                        <p:strVal val="visible"/>
                                      </p:to>
                                    </p:set>
                                    <p:anim calcmode="lin" valueType="num">
                                      <p:cBhvr>
                                        <p:cTn id="13" dur="500" fill="hold"/>
                                        <p:tgtEl>
                                          <p:spTgt spid="33"/>
                                        </p:tgtEl>
                                        <p:attrNameLst>
                                          <p:attrName>ppt_w</p:attrName>
                                        </p:attrNameLst>
                                      </p:cBhvr>
                                      <p:tavLst>
                                        <p:tav tm="0">
                                          <p:val>
                                            <p:fltVal val="0"/>
                                          </p:val>
                                        </p:tav>
                                        <p:tav tm="100000">
                                          <p:val>
                                            <p:strVal val="#ppt_w"/>
                                          </p:val>
                                        </p:tav>
                                      </p:tavLst>
                                    </p:anim>
                                    <p:anim calcmode="lin" valueType="num">
                                      <p:cBhvr>
                                        <p:cTn id="14" dur="500" fill="hold"/>
                                        <p:tgtEl>
                                          <p:spTgt spid="33"/>
                                        </p:tgtEl>
                                        <p:attrNameLst>
                                          <p:attrName>ppt_h</p:attrName>
                                        </p:attrNameLst>
                                      </p:cBhvr>
                                      <p:tavLst>
                                        <p:tav tm="0">
                                          <p:val>
                                            <p:fltVal val="0"/>
                                          </p:val>
                                        </p:tav>
                                        <p:tav tm="100000">
                                          <p:val>
                                            <p:strVal val="#ppt_h"/>
                                          </p:val>
                                        </p:tav>
                                      </p:tavLst>
                                    </p:anim>
                                    <p:animEffect transition="in" filter="fade">
                                      <p:cBhvr>
                                        <p:cTn id="15" dur="500"/>
                                        <p:tgtEl>
                                          <p:spTgt spid="33"/>
                                        </p:tgtEl>
                                      </p:cBhvr>
                                    </p:animEffect>
                                  </p:childTnLst>
                                </p:cTn>
                              </p:par>
                            </p:childTnLst>
                          </p:cTn>
                        </p:par>
                        <p:par>
                          <p:cTn id="16" fill="hold">
                            <p:stCondLst>
                              <p:cond delay="1000"/>
                            </p:stCondLst>
                            <p:childTnLst>
                              <p:par>
                                <p:cTn id="17" presetID="22" presetClass="entr" presetSubtype="1" fill="hold" grpId="0" nodeType="afterEffect">
                                  <p:stCondLst>
                                    <p:cond delay="0"/>
                                  </p:stCondLst>
                                  <p:childTnLst>
                                    <p:set>
                                      <p:cBhvr>
                                        <p:cTn id="18" dur="1" fill="hold">
                                          <p:stCondLst>
                                            <p:cond delay="0"/>
                                          </p:stCondLst>
                                        </p:cTn>
                                        <p:tgtEl>
                                          <p:spTgt spid="54"/>
                                        </p:tgtEl>
                                        <p:attrNameLst>
                                          <p:attrName>style.visibility</p:attrName>
                                        </p:attrNameLst>
                                      </p:cBhvr>
                                      <p:to>
                                        <p:strVal val="visible"/>
                                      </p:to>
                                    </p:set>
                                    <p:animEffect transition="in" filter="wipe(up)">
                                      <p:cBhvr>
                                        <p:cTn id="19" dur="500"/>
                                        <p:tgtEl>
                                          <p:spTgt spid="54"/>
                                        </p:tgtEl>
                                      </p:cBhvr>
                                    </p:animEffect>
                                  </p:childTnLst>
                                </p:cTn>
                              </p:par>
                            </p:childTnLst>
                          </p:cTn>
                        </p:par>
                        <p:par>
                          <p:cTn id="20" fill="hold">
                            <p:stCondLst>
                              <p:cond delay="1500"/>
                            </p:stCondLst>
                            <p:childTnLst>
                              <p:par>
                                <p:cTn id="21" presetID="53" presetClass="entr" presetSubtype="0" fill="hold" grpId="0" nodeType="after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p:cTn id="23" dur="500" fill="hold"/>
                                        <p:tgtEl>
                                          <p:spTgt spid="36"/>
                                        </p:tgtEl>
                                        <p:attrNameLst>
                                          <p:attrName>ppt_w</p:attrName>
                                        </p:attrNameLst>
                                      </p:cBhvr>
                                      <p:tavLst>
                                        <p:tav tm="0">
                                          <p:val>
                                            <p:fltVal val="0"/>
                                          </p:val>
                                        </p:tav>
                                        <p:tav tm="100000">
                                          <p:val>
                                            <p:strVal val="#ppt_w"/>
                                          </p:val>
                                        </p:tav>
                                      </p:tavLst>
                                    </p:anim>
                                    <p:anim calcmode="lin" valueType="num">
                                      <p:cBhvr>
                                        <p:cTn id="24" dur="500" fill="hold"/>
                                        <p:tgtEl>
                                          <p:spTgt spid="36"/>
                                        </p:tgtEl>
                                        <p:attrNameLst>
                                          <p:attrName>ppt_h</p:attrName>
                                        </p:attrNameLst>
                                      </p:cBhvr>
                                      <p:tavLst>
                                        <p:tav tm="0">
                                          <p:val>
                                            <p:fltVal val="0"/>
                                          </p:val>
                                        </p:tav>
                                        <p:tav tm="100000">
                                          <p:val>
                                            <p:strVal val="#ppt_h"/>
                                          </p:val>
                                        </p:tav>
                                      </p:tavLst>
                                    </p:anim>
                                    <p:animEffect transition="in" filter="fade">
                                      <p:cBhvr>
                                        <p:cTn id="25" dur="500"/>
                                        <p:tgtEl>
                                          <p:spTgt spid="36"/>
                                        </p:tgtEl>
                                      </p:cBhvr>
                                    </p:animEffect>
                                  </p:childTnLst>
                                </p:cTn>
                              </p:par>
                            </p:childTnLst>
                          </p:cTn>
                        </p:par>
                        <p:par>
                          <p:cTn id="26" fill="hold">
                            <p:stCondLst>
                              <p:cond delay="2000"/>
                            </p:stCondLst>
                            <p:childTnLst>
                              <p:par>
                                <p:cTn id="27" presetID="53" presetClass="entr" presetSubtype="0" fill="hold" nodeType="afterEffect">
                                  <p:stCondLst>
                                    <p:cond delay="0"/>
                                  </p:stCondLst>
                                  <p:childTnLst>
                                    <p:set>
                                      <p:cBhvr>
                                        <p:cTn id="28" dur="1" fill="hold">
                                          <p:stCondLst>
                                            <p:cond delay="0"/>
                                          </p:stCondLst>
                                        </p:cTn>
                                        <p:tgtEl>
                                          <p:spTgt spid="37"/>
                                        </p:tgtEl>
                                        <p:attrNameLst>
                                          <p:attrName>style.visibility</p:attrName>
                                        </p:attrNameLst>
                                      </p:cBhvr>
                                      <p:to>
                                        <p:strVal val="visible"/>
                                      </p:to>
                                    </p:set>
                                    <p:anim calcmode="lin" valueType="num">
                                      <p:cBhvr>
                                        <p:cTn id="29" dur="500" fill="hold"/>
                                        <p:tgtEl>
                                          <p:spTgt spid="37"/>
                                        </p:tgtEl>
                                        <p:attrNameLst>
                                          <p:attrName>ppt_w</p:attrName>
                                        </p:attrNameLst>
                                      </p:cBhvr>
                                      <p:tavLst>
                                        <p:tav tm="0">
                                          <p:val>
                                            <p:fltVal val="0"/>
                                          </p:val>
                                        </p:tav>
                                        <p:tav tm="100000">
                                          <p:val>
                                            <p:strVal val="#ppt_w"/>
                                          </p:val>
                                        </p:tav>
                                      </p:tavLst>
                                    </p:anim>
                                    <p:anim calcmode="lin" valueType="num">
                                      <p:cBhvr>
                                        <p:cTn id="30" dur="500" fill="hold"/>
                                        <p:tgtEl>
                                          <p:spTgt spid="37"/>
                                        </p:tgtEl>
                                        <p:attrNameLst>
                                          <p:attrName>ppt_h</p:attrName>
                                        </p:attrNameLst>
                                      </p:cBhvr>
                                      <p:tavLst>
                                        <p:tav tm="0">
                                          <p:val>
                                            <p:fltVal val="0"/>
                                          </p:val>
                                        </p:tav>
                                        <p:tav tm="100000">
                                          <p:val>
                                            <p:strVal val="#ppt_h"/>
                                          </p:val>
                                        </p:tav>
                                      </p:tavLst>
                                    </p:anim>
                                    <p:animEffect transition="in" filter="fade">
                                      <p:cBhvr>
                                        <p:cTn id="31" dur="500"/>
                                        <p:tgtEl>
                                          <p:spTgt spid="37"/>
                                        </p:tgtEl>
                                      </p:cBhvr>
                                    </p:animEffect>
                                  </p:childTnLst>
                                </p:cTn>
                              </p:par>
                            </p:childTnLst>
                          </p:cTn>
                        </p:par>
                        <p:par>
                          <p:cTn id="32" fill="hold">
                            <p:stCondLst>
                              <p:cond delay="2500"/>
                            </p:stCondLst>
                            <p:childTnLst>
                              <p:par>
                                <p:cTn id="33" presetID="22" presetClass="entr" presetSubtype="1" fill="hold" grpId="0" nodeType="afterEffect">
                                  <p:stCondLst>
                                    <p:cond delay="0"/>
                                  </p:stCondLst>
                                  <p:childTnLst>
                                    <p:set>
                                      <p:cBhvr>
                                        <p:cTn id="34" dur="1" fill="hold">
                                          <p:stCondLst>
                                            <p:cond delay="0"/>
                                          </p:stCondLst>
                                        </p:cTn>
                                        <p:tgtEl>
                                          <p:spTgt spid="58"/>
                                        </p:tgtEl>
                                        <p:attrNameLst>
                                          <p:attrName>style.visibility</p:attrName>
                                        </p:attrNameLst>
                                      </p:cBhvr>
                                      <p:to>
                                        <p:strVal val="visible"/>
                                      </p:to>
                                    </p:set>
                                    <p:animEffect transition="in" filter="wipe(up)">
                                      <p:cBhvr>
                                        <p:cTn id="35" dur="500"/>
                                        <p:tgtEl>
                                          <p:spTgt spid="58"/>
                                        </p:tgtEl>
                                      </p:cBhvr>
                                    </p:animEffect>
                                  </p:childTnLst>
                                </p:cTn>
                              </p:par>
                            </p:childTnLst>
                          </p:cTn>
                        </p:par>
                        <p:par>
                          <p:cTn id="36" fill="hold">
                            <p:stCondLst>
                              <p:cond delay="3000"/>
                            </p:stCondLst>
                            <p:childTnLst>
                              <p:par>
                                <p:cTn id="37" presetID="53" presetClass="entr" presetSubtype="0" fill="hold" grpId="0" nodeType="afterEffect">
                                  <p:stCondLst>
                                    <p:cond delay="0"/>
                                  </p:stCondLst>
                                  <p:childTnLst>
                                    <p:set>
                                      <p:cBhvr>
                                        <p:cTn id="38" dur="1" fill="hold">
                                          <p:stCondLst>
                                            <p:cond delay="0"/>
                                          </p:stCondLst>
                                        </p:cTn>
                                        <p:tgtEl>
                                          <p:spTgt spid="50"/>
                                        </p:tgtEl>
                                        <p:attrNameLst>
                                          <p:attrName>style.visibility</p:attrName>
                                        </p:attrNameLst>
                                      </p:cBhvr>
                                      <p:to>
                                        <p:strVal val="visible"/>
                                      </p:to>
                                    </p:set>
                                    <p:anim calcmode="lin" valueType="num">
                                      <p:cBhvr>
                                        <p:cTn id="39" dur="500" fill="hold"/>
                                        <p:tgtEl>
                                          <p:spTgt spid="50"/>
                                        </p:tgtEl>
                                        <p:attrNameLst>
                                          <p:attrName>ppt_w</p:attrName>
                                        </p:attrNameLst>
                                      </p:cBhvr>
                                      <p:tavLst>
                                        <p:tav tm="0">
                                          <p:val>
                                            <p:fltVal val="0"/>
                                          </p:val>
                                        </p:tav>
                                        <p:tav tm="100000">
                                          <p:val>
                                            <p:strVal val="#ppt_w"/>
                                          </p:val>
                                        </p:tav>
                                      </p:tavLst>
                                    </p:anim>
                                    <p:anim calcmode="lin" valueType="num">
                                      <p:cBhvr>
                                        <p:cTn id="40" dur="500" fill="hold"/>
                                        <p:tgtEl>
                                          <p:spTgt spid="50"/>
                                        </p:tgtEl>
                                        <p:attrNameLst>
                                          <p:attrName>ppt_h</p:attrName>
                                        </p:attrNameLst>
                                      </p:cBhvr>
                                      <p:tavLst>
                                        <p:tav tm="0">
                                          <p:val>
                                            <p:fltVal val="0"/>
                                          </p:val>
                                        </p:tav>
                                        <p:tav tm="100000">
                                          <p:val>
                                            <p:strVal val="#ppt_h"/>
                                          </p:val>
                                        </p:tav>
                                      </p:tavLst>
                                    </p:anim>
                                    <p:animEffect transition="in" filter="fade">
                                      <p:cBhvr>
                                        <p:cTn id="41" dur="500"/>
                                        <p:tgtEl>
                                          <p:spTgt spid="50"/>
                                        </p:tgtEl>
                                      </p:cBhvr>
                                    </p:animEffect>
                                  </p:childTnLst>
                                </p:cTn>
                              </p:par>
                            </p:childTnLst>
                          </p:cTn>
                        </p:par>
                        <p:par>
                          <p:cTn id="42" fill="hold">
                            <p:stCondLst>
                              <p:cond delay="3500"/>
                            </p:stCondLst>
                            <p:childTnLst>
                              <p:par>
                                <p:cTn id="43" presetID="53" presetClass="entr" presetSubtype="0" fill="hold" nodeType="afterEffect">
                                  <p:stCondLst>
                                    <p:cond delay="0"/>
                                  </p:stCondLst>
                                  <p:childTnLst>
                                    <p:set>
                                      <p:cBhvr>
                                        <p:cTn id="44" dur="1" fill="hold">
                                          <p:stCondLst>
                                            <p:cond delay="0"/>
                                          </p:stCondLst>
                                        </p:cTn>
                                        <p:tgtEl>
                                          <p:spTgt spid="44"/>
                                        </p:tgtEl>
                                        <p:attrNameLst>
                                          <p:attrName>style.visibility</p:attrName>
                                        </p:attrNameLst>
                                      </p:cBhvr>
                                      <p:to>
                                        <p:strVal val="visible"/>
                                      </p:to>
                                    </p:set>
                                    <p:anim calcmode="lin" valueType="num">
                                      <p:cBhvr>
                                        <p:cTn id="45" dur="500" fill="hold"/>
                                        <p:tgtEl>
                                          <p:spTgt spid="44"/>
                                        </p:tgtEl>
                                        <p:attrNameLst>
                                          <p:attrName>ppt_w</p:attrName>
                                        </p:attrNameLst>
                                      </p:cBhvr>
                                      <p:tavLst>
                                        <p:tav tm="0">
                                          <p:val>
                                            <p:fltVal val="0"/>
                                          </p:val>
                                        </p:tav>
                                        <p:tav tm="100000">
                                          <p:val>
                                            <p:strVal val="#ppt_w"/>
                                          </p:val>
                                        </p:tav>
                                      </p:tavLst>
                                    </p:anim>
                                    <p:anim calcmode="lin" valueType="num">
                                      <p:cBhvr>
                                        <p:cTn id="46" dur="500" fill="hold"/>
                                        <p:tgtEl>
                                          <p:spTgt spid="44"/>
                                        </p:tgtEl>
                                        <p:attrNameLst>
                                          <p:attrName>ppt_h</p:attrName>
                                        </p:attrNameLst>
                                      </p:cBhvr>
                                      <p:tavLst>
                                        <p:tav tm="0">
                                          <p:val>
                                            <p:fltVal val="0"/>
                                          </p:val>
                                        </p:tav>
                                        <p:tav tm="100000">
                                          <p:val>
                                            <p:strVal val="#ppt_h"/>
                                          </p:val>
                                        </p:tav>
                                      </p:tavLst>
                                    </p:anim>
                                    <p:animEffect transition="in" filter="fade">
                                      <p:cBhvr>
                                        <p:cTn id="47" dur="500"/>
                                        <p:tgtEl>
                                          <p:spTgt spid="44"/>
                                        </p:tgtEl>
                                      </p:cBhvr>
                                    </p:animEffect>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p:cTn id="51" dur="500" fill="hold"/>
                                        <p:tgtEl>
                                          <p:spTgt spid="59"/>
                                        </p:tgtEl>
                                        <p:attrNameLst>
                                          <p:attrName>ppt_w</p:attrName>
                                        </p:attrNameLst>
                                      </p:cBhvr>
                                      <p:tavLst>
                                        <p:tav tm="0">
                                          <p:val>
                                            <p:fltVal val="0"/>
                                          </p:val>
                                        </p:tav>
                                        <p:tav tm="100000">
                                          <p:val>
                                            <p:strVal val="#ppt_w"/>
                                          </p:val>
                                        </p:tav>
                                      </p:tavLst>
                                    </p:anim>
                                    <p:anim calcmode="lin" valueType="num">
                                      <p:cBhvr>
                                        <p:cTn id="52" dur="500" fill="hold"/>
                                        <p:tgtEl>
                                          <p:spTgt spid="59"/>
                                        </p:tgtEl>
                                        <p:attrNameLst>
                                          <p:attrName>ppt_h</p:attrName>
                                        </p:attrNameLst>
                                      </p:cBhvr>
                                      <p:tavLst>
                                        <p:tav tm="0">
                                          <p:val>
                                            <p:fltVal val="0"/>
                                          </p:val>
                                        </p:tav>
                                        <p:tav tm="100000">
                                          <p:val>
                                            <p:strVal val="#ppt_h"/>
                                          </p:val>
                                        </p:tav>
                                      </p:tavLst>
                                    </p:anim>
                                    <p:animEffect transition="in" filter="fade">
                                      <p:cBhvr>
                                        <p:cTn id="53" dur="500"/>
                                        <p:tgtEl>
                                          <p:spTgt spid="59"/>
                                        </p:tgtEl>
                                      </p:cBhvr>
                                    </p:animEffect>
                                  </p:childTnLst>
                                </p:cTn>
                              </p:par>
                            </p:childTnLst>
                          </p:cTn>
                        </p:par>
                        <p:par>
                          <p:cTn id="54" fill="hold">
                            <p:stCondLst>
                              <p:cond delay="4500"/>
                            </p:stCondLst>
                            <p:childTnLst>
                              <p:par>
                                <p:cTn id="55" presetID="22" presetClass="entr" presetSubtype="1" fill="hold" grpId="0" nodeType="after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up)">
                                      <p:cBhvr>
                                        <p:cTn id="57"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6" grpId="0" animBg="1"/>
      <p:bldP spid="50" grpId="0" animBg="1"/>
      <p:bldP spid="59" grpId="0" animBg="1"/>
      <p:bldP spid="52" grpId="0"/>
      <p:bldP spid="54" grpId="0"/>
      <p:bldP spid="58"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Round Same Side Corner Rectangle 34"/>
          <p:cNvSpPr/>
          <p:nvPr/>
        </p:nvSpPr>
        <p:spPr bwMode="auto">
          <a:xfrm rot="10800000" flipH="1">
            <a:off x="29028" y="-28837"/>
            <a:ext cx="5533572"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65200" y="0"/>
            <a:ext cx="5627800" cy="523220"/>
          </a:xfrm>
          <a:prstGeom prst="rect">
            <a:avLst/>
          </a:prstGeom>
          <a:noFill/>
        </p:spPr>
        <p:txBody>
          <a:bodyPr wrap="square" rtlCol="0">
            <a:spAutoFit/>
          </a:bodyPr>
          <a:lstStyle/>
          <a:p>
            <a:pPr lvl="1" algn="ctr"/>
            <a:r>
              <a:rPr lang="id-ID" sz="2800" b="1" dirty="0"/>
              <a:t>Pewarnaan Titik (</a:t>
            </a:r>
            <a:r>
              <a:rPr lang="id-ID" sz="2800" b="1" i="1" dirty="0"/>
              <a:t>Vertex-Coloring</a:t>
            </a:r>
            <a:r>
              <a:rPr lang="id-ID" sz="2800" b="1" dirty="0"/>
              <a:t>)</a:t>
            </a:r>
            <a:endParaRPr lang="id-ID" sz="2400" dirty="0"/>
          </a:p>
        </p:txBody>
      </p:sp>
      <mc:AlternateContent xmlns:mc="http://schemas.openxmlformats.org/markup-compatibility/2006" xmlns:a14="http://schemas.microsoft.com/office/drawing/2010/main">
        <mc:Choice Requires="a14">
          <p:sp>
            <p:nvSpPr>
              <p:cNvPr id="2" name="TextBox 1"/>
              <p:cNvSpPr txBox="1"/>
              <p:nvPr/>
            </p:nvSpPr>
            <p:spPr>
              <a:xfrm>
                <a:off x="733425" y="1352550"/>
                <a:ext cx="10725150" cy="3785652"/>
              </a:xfrm>
              <a:prstGeom prst="rect">
                <a:avLst/>
              </a:prstGeom>
              <a:noFill/>
            </p:spPr>
            <p:txBody>
              <a:bodyPr wrap="square" rtlCol="0">
                <a:spAutoFit/>
              </a:bodyPr>
              <a:lstStyle/>
              <a:p>
                <a:r>
                  <a:rPr lang="id-ID" sz="2400" dirty="0" smtClean="0"/>
                  <a:t>	Misalkan </a:t>
                </a:r>
                <a:r>
                  <a:rPr lang="id-ID" sz="2400" dirty="0"/>
                  <a:t>G graf tanpa loop. Suatu </a:t>
                </a:r>
                <a:r>
                  <a:rPr lang="id-ID" sz="2400" b="1" dirty="0"/>
                  <a:t>pewarnaan-k</a:t>
                </a:r>
                <a:r>
                  <a:rPr lang="id-ID" sz="2400" dirty="0"/>
                  <a:t> (k-coloring) untuk graf G adalah suatu penggunaan sebagian atau semua k warna untuk mewarnai semua titik di G sehingga setiap pasang titik yang </a:t>
                </a:r>
                <a:r>
                  <a:rPr lang="id-ID" sz="2400" i="1" dirty="0"/>
                  <a:t>bertetangga</a:t>
                </a:r>
                <a:r>
                  <a:rPr lang="id-ID" sz="2400" dirty="0"/>
                  <a:t> (</a:t>
                </a:r>
                <a:r>
                  <a:rPr lang="id-ID" sz="2400" i="1" dirty="0"/>
                  <a:t>adjacent</a:t>
                </a:r>
                <a:r>
                  <a:rPr lang="id-ID" sz="2400" dirty="0"/>
                  <a:t>) diberi warna yang berbeda. Jika G mempunyai pewarnaan-k, maka dikatakan </a:t>
                </a:r>
                <a:r>
                  <a:rPr lang="id-ID" sz="2400" b="1" dirty="0"/>
                  <a:t>titik-titik di G</a:t>
                </a:r>
                <a:r>
                  <a:rPr lang="id-ID" sz="2400" dirty="0"/>
                  <a:t> </a:t>
                </a:r>
                <a:r>
                  <a:rPr lang="id-ID" sz="2400" b="1" dirty="0"/>
                  <a:t>dapat diwarnai dengan k warna</a:t>
                </a:r>
                <a:r>
                  <a:rPr lang="id-ID" sz="2400" dirty="0"/>
                  <a:t> (</a:t>
                </a:r>
                <a:r>
                  <a:rPr lang="id-ID" sz="2400" i="1" dirty="0"/>
                  <a:t>k-colorable</a:t>
                </a:r>
                <a:r>
                  <a:rPr lang="id-ID" sz="2400" dirty="0"/>
                  <a:t>). </a:t>
                </a:r>
                <a:r>
                  <a:rPr lang="id-ID" sz="2400" b="1" dirty="0"/>
                  <a:t>Bilangan khromatik</a:t>
                </a:r>
                <a:r>
                  <a:rPr lang="id-ID" sz="2400" dirty="0"/>
                  <a:t> (chromatic number) dari graf G, dinotasikan </a:t>
                </a:r>
                <a:r>
                  <a:rPr lang="id-ID" sz="2400" b="1" dirty="0"/>
                  <a:t>χ(G</a:t>
                </a:r>
                <a:r>
                  <a:rPr lang="id-ID" sz="2400" dirty="0"/>
                  <a:t>), adalah bilangan k terkecil sehingga G dapat diwarnai dengan k warna. </a:t>
                </a:r>
                <a:r>
                  <a:rPr lang="en-ID" sz="2400" dirty="0" err="1"/>
                  <a:t>Jadi</a:t>
                </a:r>
                <a:r>
                  <a:rPr lang="en-ID" sz="2400" dirty="0"/>
                  <a:t>,  </a:t>
                </a:r>
                <a14:m>
                  <m:oMath xmlns:m="http://schemas.openxmlformats.org/officeDocument/2006/math">
                    <m:r>
                      <a:rPr lang="id-ID" sz="2400" i="1">
                        <a:latin typeface="Cambria Math" panose="02040503050406030204" pitchFamily="18" charset="0"/>
                      </a:rPr>
                      <m:t>𝜒</m:t>
                    </m:r>
                    <m:d>
                      <m:dPr>
                        <m:ctrlPr>
                          <a:rPr lang="id-ID" sz="2400" i="1">
                            <a:latin typeface="Cambria Math" panose="02040503050406030204" pitchFamily="18" charset="0"/>
                          </a:rPr>
                        </m:ctrlPr>
                      </m:dPr>
                      <m:e>
                        <m:r>
                          <a:rPr lang="id-ID" sz="2400" i="1">
                            <a:latin typeface="Cambria Math" panose="02040503050406030204" pitchFamily="18" charset="0"/>
                          </a:rPr>
                          <m:t>𝐺</m:t>
                        </m:r>
                      </m:e>
                    </m:d>
                    <m:r>
                      <a:rPr lang="id-ID" sz="2400" i="1">
                        <a:latin typeface="Cambria Math" panose="02040503050406030204" pitchFamily="18" charset="0"/>
                      </a:rPr>
                      <m:t>=</m:t>
                    </m:r>
                    <m:r>
                      <m:rPr>
                        <m:sty m:val="p"/>
                      </m:rPr>
                      <a:rPr lang="id-ID" sz="2400">
                        <a:latin typeface="Cambria Math" panose="02040503050406030204" pitchFamily="18" charset="0"/>
                      </a:rPr>
                      <m:t>min</m:t>
                    </m:r>
                    <m:r>
                      <a:rPr lang="id-ID" sz="2400" i="1">
                        <a:latin typeface="Cambria Math" panose="02040503050406030204" pitchFamily="18" charset="0"/>
                      </a:rPr>
                      <m:t>{</m:t>
                    </m:r>
                    <m:r>
                      <a:rPr lang="id-ID" sz="2400" i="1">
                        <a:latin typeface="Cambria Math" panose="02040503050406030204" pitchFamily="18" charset="0"/>
                      </a:rPr>
                      <m:t>𝑘</m:t>
                    </m:r>
                  </m:oMath>
                </a14:m>
                <a:r>
                  <a:rPr lang="id-ID" sz="2400" dirty="0"/>
                  <a:t>/ ada pewarnaan-</a:t>
                </a:r>
                <a14:m>
                  <m:oMath xmlns:m="http://schemas.openxmlformats.org/officeDocument/2006/math">
                    <m:r>
                      <a:rPr lang="id-ID" sz="2400" i="1">
                        <a:latin typeface="Cambria Math" panose="02040503050406030204" pitchFamily="18" charset="0"/>
                      </a:rPr>
                      <m:t>𝑘</m:t>
                    </m:r>
                  </m:oMath>
                </a14:m>
                <a:r>
                  <a:rPr lang="id-ID" sz="2400" dirty="0"/>
                  <a:t> pada </a:t>
                </a:r>
                <a14:m>
                  <m:oMath xmlns:m="http://schemas.openxmlformats.org/officeDocument/2006/math">
                    <m:r>
                      <a:rPr lang="id-ID" sz="2400" i="1">
                        <a:latin typeface="Cambria Math" panose="02040503050406030204" pitchFamily="18" charset="0"/>
                      </a:rPr>
                      <m:t>𝐺</m:t>
                    </m:r>
                    <m:r>
                      <a:rPr lang="id-ID" sz="2400" i="1">
                        <a:latin typeface="Cambria Math" panose="02040503050406030204" pitchFamily="18" charset="0"/>
                      </a:rPr>
                      <m:t>}</m:t>
                    </m:r>
                  </m:oMath>
                </a14:m>
                <a:r>
                  <a:rPr lang="en-US" sz="2400" dirty="0"/>
                  <a:t>. </a:t>
                </a:r>
                <a:r>
                  <a:rPr lang="id-ID" sz="2400" dirty="0"/>
                  <a:t>Biasanya warna-warna yang digunakan untuk mewarnai titik-titik suatu graf dinyatakan dengan 1, 2, 3, …, k.</a:t>
                </a:r>
              </a:p>
              <a:p>
                <a:r>
                  <a:rPr lang="id-ID" sz="2400" dirty="0" smtClean="0"/>
                  <a:t>	Jelas </a:t>
                </a:r>
                <a:r>
                  <a:rPr lang="id-ID" sz="2400" dirty="0"/>
                  <a:t>bahwa χ(G) ≤ |V(G)|. Sedangkan cara yang mudah untuk menentukan batas bawah dari χ(G) adalah dengan mencari subgraf komplit yang terbesar di G.</a:t>
                </a:r>
              </a:p>
            </p:txBody>
          </p:sp>
        </mc:Choice>
        <mc:Fallback xmlns="">
          <p:sp>
            <p:nvSpPr>
              <p:cNvPr id="2" name="TextBox 1"/>
              <p:cNvSpPr txBox="1">
                <a:spLocks noRot="1" noChangeAspect="1" noMove="1" noResize="1" noEditPoints="1" noAdjustHandles="1" noChangeArrowheads="1" noChangeShapeType="1" noTextEdit="1"/>
              </p:cNvSpPr>
              <p:nvPr/>
            </p:nvSpPr>
            <p:spPr>
              <a:xfrm>
                <a:off x="733425" y="1352550"/>
                <a:ext cx="10725150" cy="3785652"/>
              </a:xfrm>
              <a:prstGeom prst="rect">
                <a:avLst/>
              </a:prstGeom>
              <a:blipFill rotWithShape="0">
                <a:blip r:embed="rId3"/>
                <a:stretch>
                  <a:fillRect l="-852" t="-1288" r="-1250" b="-2738"/>
                </a:stretch>
              </a:blipFill>
            </p:spPr>
            <p:txBody>
              <a:bodyPr/>
              <a:lstStyle/>
              <a:p>
                <a:r>
                  <a:rPr lang="id-ID">
                    <a:noFill/>
                  </a:rPr>
                  <a:t> </a:t>
                </a:r>
              </a:p>
            </p:txBody>
          </p:sp>
        </mc:Fallback>
      </mc:AlternateContent>
    </p:spTree>
    <p:extLst>
      <p:ext uri="{BB962C8B-B14F-4D97-AF65-F5344CB8AC3E}">
        <p14:creationId xmlns:p14="http://schemas.microsoft.com/office/powerpoint/2010/main" val="3486102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Round Same Side Corner Rectangle 34"/>
          <p:cNvSpPr/>
          <p:nvPr/>
        </p:nvSpPr>
        <p:spPr bwMode="auto">
          <a:xfrm rot="10800000" flipH="1">
            <a:off x="29028" y="-28837"/>
            <a:ext cx="5533572"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65200" y="0"/>
            <a:ext cx="5627800" cy="523220"/>
          </a:xfrm>
          <a:prstGeom prst="rect">
            <a:avLst/>
          </a:prstGeom>
          <a:noFill/>
        </p:spPr>
        <p:txBody>
          <a:bodyPr wrap="square" rtlCol="0">
            <a:spAutoFit/>
          </a:bodyPr>
          <a:lstStyle/>
          <a:p>
            <a:pPr lvl="1" algn="ctr"/>
            <a:r>
              <a:rPr lang="id-ID" sz="2800" b="1" dirty="0"/>
              <a:t>Pewarnaan Titik (</a:t>
            </a:r>
            <a:r>
              <a:rPr lang="id-ID" sz="2800" b="1" i="1" dirty="0"/>
              <a:t>Vertex-Coloring</a:t>
            </a:r>
            <a:r>
              <a:rPr lang="id-ID" sz="2800" b="1" dirty="0"/>
              <a:t>)</a:t>
            </a:r>
            <a:endParaRPr lang="id-ID" sz="2400" dirty="0"/>
          </a:p>
        </p:txBody>
      </p:sp>
      <p:sp>
        <p:nvSpPr>
          <p:cNvPr id="2" name="TextBox 1"/>
          <p:cNvSpPr txBox="1"/>
          <p:nvPr/>
        </p:nvSpPr>
        <p:spPr>
          <a:xfrm>
            <a:off x="733425" y="1238250"/>
            <a:ext cx="10725150" cy="5262979"/>
          </a:xfrm>
          <a:prstGeom prst="rect">
            <a:avLst/>
          </a:prstGeom>
          <a:noFill/>
        </p:spPr>
        <p:txBody>
          <a:bodyPr wrap="square" rtlCol="0">
            <a:spAutoFit/>
          </a:bodyPr>
          <a:lstStyle/>
          <a:p>
            <a:r>
              <a:rPr lang="en-ID" sz="2400" dirty="0" err="1"/>
              <a:t>Misalkan</a:t>
            </a:r>
            <a:r>
              <a:rPr lang="en-ID" sz="2400" dirty="0"/>
              <a:t> </a:t>
            </a:r>
            <a:r>
              <a:rPr lang="en-ID" sz="2400" dirty="0" err="1"/>
              <a:t>dipunyai</a:t>
            </a:r>
            <a:r>
              <a:rPr lang="en-ID" sz="2400" dirty="0"/>
              <a:t> </a:t>
            </a:r>
            <a:r>
              <a:rPr lang="en-ID" sz="2400" dirty="0" err="1"/>
              <a:t>graf</a:t>
            </a:r>
            <a:r>
              <a:rPr lang="en-ID" sz="2400" dirty="0"/>
              <a:t> G, H, </a:t>
            </a:r>
            <a:r>
              <a:rPr lang="en-ID" sz="2400" dirty="0" err="1"/>
              <a:t>dan</a:t>
            </a:r>
            <a:r>
              <a:rPr lang="en-ID" sz="2400" dirty="0"/>
              <a:t> K </a:t>
            </a:r>
            <a:r>
              <a:rPr lang="en-ID" sz="2400" dirty="0" err="1"/>
              <a:t>berikut</a:t>
            </a:r>
            <a:r>
              <a:rPr lang="en-ID" sz="2400" dirty="0" smtClean="0"/>
              <a:t>.</a:t>
            </a:r>
            <a:endParaRPr lang="id-ID" sz="2400" dirty="0" smtClean="0"/>
          </a:p>
          <a:p>
            <a:endParaRPr lang="id-ID" sz="2400" dirty="0"/>
          </a:p>
          <a:p>
            <a:endParaRPr lang="id-ID" sz="2400" dirty="0" smtClean="0"/>
          </a:p>
          <a:p>
            <a:endParaRPr lang="id-ID" sz="2400" dirty="0" smtClean="0"/>
          </a:p>
          <a:p>
            <a:endParaRPr lang="id-ID" sz="2400" dirty="0"/>
          </a:p>
          <a:p>
            <a:endParaRPr lang="id-ID" sz="2400" dirty="0" smtClean="0"/>
          </a:p>
          <a:p>
            <a:pPr marL="342900" lvl="0" indent="-342900">
              <a:buFont typeface="Arial" panose="020B0604020202020204" pitchFamily="34" charset="0"/>
              <a:buChar char="•"/>
            </a:pPr>
            <a:r>
              <a:rPr lang="id-ID" sz="2400" dirty="0"/>
              <a:t>Untuk graf G, karena |V(G)| = 3, maka χ(G) ≤ 3. Pada graf G memuat graf komplit K</a:t>
            </a:r>
            <a:r>
              <a:rPr lang="id-ID" sz="2400" baseline="-25000" dirty="0"/>
              <a:t>3</a:t>
            </a:r>
            <a:r>
              <a:rPr lang="id-ID" sz="2400" dirty="0"/>
              <a:t>, maka χ(G) ≥ 3. Akibatnya χ(G) = 3.</a:t>
            </a:r>
          </a:p>
          <a:p>
            <a:pPr marL="342900" lvl="0" indent="-342900">
              <a:buFont typeface="Arial" panose="020B0604020202020204" pitchFamily="34" charset="0"/>
              <a:buChar char="•"/>
            </a:pPr>
            <a:r>
              <a:rPr lang="id-ID" sz="2400" dirty="0"/>
              <a:t>Untuk graf H, karena |V(H)| = 4, maka χ(H) ≤ 4. Pada graf H memuat graf komplit K</a:t>
            </a:r>
            <a:r>
              <a:rPr lang="id-ID" sz="2400" baseline="-25000" dirty="0"/>
              <a:t>4</a:t>
            </a:r>
            <a:r>
              <a:rPr lang="id-ID" sz="2400" dirty="0"/>
              <a:t>, maka χ(H) ≥ 4. Akibatnya χ(H) = 4.</a:t>
            </a:r>
          </a:p>
          <a:p>
            <a:pPr marL="342900" lvl="0" indent="-342900">
              <a:buFont typeface="Arial" panose="020B0604020202020204" pitchFamily="34" charset="0"/>
              <a:buChar char="•"/>
            </a:pPr>
            <a:r>
              <a:rPr lang="id-ID" sz="2400" dirty="0"/>
              <a:t>Untuk graf J, karena |V(J)| = 5, maka χ(J) ≤ 5. Tetapi, J dapat diwarnai dengan 3 warna, maka χ(J) ≤ 3. Karena graf J memuat graf komplit K</a:t>
            </a:r>
            <a:r>
              <a:rPr lang="id-ID" sz="2400" baseline="-25000" dirty="0"/>
              <a:t>3</a:t>
            </a:r>
            <a:r>
              <a:rPr lang="id-ID" sz="2400" dirty="0"/>
              <a:t>, maka </a:t>
            </a:r>
            <a:r>
              <a:rPr lang="id-ID" sz="2400" dirty="0" smtClean="0"/>
              <a:t>χ(</a:t>
            </a:r>
            <a:r>
              <a:rPr lang="en-ID" sz="2400" dirty="0" smtClean="0"/>
              <a:t>J</a:t>
            </a:r>
            <a:r>
              <a:rPr lang="id-ID" sz="2400" dirty="0" smtClean="0"/>
              <a:t>) </a:t>
            </a:r>
            <a:r>
              <a:rPr lang="id-ID" sz="2400" dirty="0"/>
              <a:t>≥ 3. Akibatnya χ(J) = 3.</a:t>
            </a:r>
          </a:p>
          <a:p>
            <a:endParaRPr lang="id-ID" sz="2400" dirty="0"/>
          </a:p>
        </p:txBody>
      </p:sp>
      <p:pic>
        <p:nvPicPr>
          <p:cNvPr id="7" name="Picture 6"/>
          <p:cNvPicPr>
            <a:picLocks noChangeAspect="1"/>
          </p:cNvPicPr>
          <p:nvPr/>
        </p:nvPicPr>
        <p:blipFill>
          <a:blip r:embed="rId3"/>
          <a:stretch>
            <a:fillRect/>
          </a:stretch>
        </p:blipFill>
        <p:spPr>
          <a:xfrm>
            <a:off x="3857625" y="1881186"/>
            <a:ext cx="4476750" cy="1511443"/>
          </a:xfrm>
          <a:prstGeom prst="rect">
            <a:avLst/>
          </a:prstGeom>
        </p:spPr>
      </p:pic>
    </p:spTree>
    <p:extLst>
      <p:ext uri="{BB962C8B-B14F-4D97-AF65-F5344CB8AC3E}">
        <p14:creationId xmlns:p14="http://schemas.microsoft.com/office/powerpoint/2010/main" val="364252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Round Same Side Corner Rectangle 34"/>
          <p:cNvSpPr/>
          <p:nvPr/>
        </p:nvSpPr>
        <p:spPr bwMode="auto">
          <a:xfrm rot="10800000" flipH="1">
            <a:off x="29028" y="-28837"/>
            <a:ext cx="5533572"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65200" y="0"/>
            <a:ext cx="5627800" cy="523220"/>
          </a:xfrm>
          <a:prstGeom prst="rect">
            <a:avLst/>
          </a:prstGeom>
          <a:noFill/>
        </p:spPr>
        <p:txBody>
          <a:bodyPr wrap="square" rtlCol="0">
            <a:spAutoFit/>
          </a:bodyPr>
          <a:lstStyle/>
          <a:p>
            <a:pPr lvl="1" algn="ctr"/>
            <a:r>
              <a:rPr lang="id-ID" sz="2800" b="1" dirty="0"/>
              <a:t>Pewarnaan Titik (</a:t>
            </a:r>
            <a:r>
              <a:rPr lang="id-ID" sz="2800" b="1" i="1" dirty="0"/>
              <a:t>Vertex-Coloring</a:t>
            </a:r>
            <a:r>
              <a:rPr lang="id-ID" sz="2800" b="1" dirty="0"/>
              <a:t>)</a:t>
            </a:r>
            <a:endParaRPr lang="id-ID" sz="2400" dirty="0"/>
          </a:p>
        </p:txBody>
      </p:sp>
      <p:sp>
        <p:nvSpPr>
          <p:cNvPr id="5" name="Rectangle 4"/>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6" name="Group 5"/>
          <p:cNvGrpSpPr/>
          <p:nvPr/>
        </p:nvGrpSpPr>
        <p:grpSpPr>
          <a:xfrm>
            <a:off x="352635" y="1096317"/>
            <a:ext cx="4792129" cy="2292458"/>
            <a:chOff x="1942964" y="3087314"/>
            <a:chExt cx="5980974" cy="1925550"/>
          </a:xfrm>
        </p:grpSpPr>
        <p:sp>
          <p:nvSpPr>
            <p:cNvPr id="7" name="Text Box 10"/>
            <p:cNvSpPr txBox="1">
              <a:spLocks noChangeArrowheads="1"/>
            </p:cNvSpPr>
            <p:nvPr/>
          </p:nvSpPr>
          <p:spPr bwMode="auto">
            <a:xfrm>
              <a:off x="1942964" y="3410059"/>
              <a:ext cx="5980974" cy="1602805"/>
            </a:xfrm>
            <a:prstGeom prst="rect">
              <a:avLst/>
            </a:prstGeom>
            <a:noFill/>
            <a:ln w="9525">
              <a:solidFill>
                <a:schemeClr val="bg1"/>
              </a:solidFill>
              <a:miter lim="800000"/>
              <a:headEnd/>
              <a:tailEnd/>
            </a:ln>
          </p:spPr>
          <p:txBody>
            <a:bodyPr wrap="square" lIns="60960" tIns="30480" rIns="60960" bIns="30480">
              <a:spAutoFit/>
            </a:bodyPr>
            <a:lstStyle/>
            <a:p>
              <a:r>
                <a:rPr lang="id-ID" sz="2400" dirty="0"/>
                <a:t>Jika G graf sederhana dengan derajat titik maksimum d, maka </a:t>
              </a:r>
            </a:p>
            <a:p>
              <a:r>
                <a:rPr lang="id-ID" sz="2400" dirty="0"/>
                <a:t>	χ(G) ≤ d + 1.</a:t>
              </a:r>
            </a:p>
            <a:p>
              <a:r>
                <a:rPr lang="id-ID" sz="2400" dirty="0"/>
                <a:t>Teorema Brooks berikut sedikit lebih baik dari Teorema 1.</a:t>
              </a:r>
            </a:p>
          </p:txBody>
        </p:sp>
        <p:sp>
          <p:nvSpPr>
            <p:cNvPr id="8" name="Rectangle 7"/>
            <p:cNvSpPr/>
            <p:nvPr/>
          </p:nvSpPr>
          <p:spPr>
            <a:xfrm>
              <a:off x="1942964" y="3087314"/>
              <a:ext cx="4167713" cy="310220"/>
            </a:xfrm>
            <a:prstGeom prst="rect">
              <a:avLst/>
            </a:prstGeom>
            <a:solidFill>
              <a:srgbClr val="00B0F0"/>
            </a:solidFill>
            <a:ln>
              <a:solidFill>
                <a:schemeClr val="bg1"/>
              </a:solidFill>
            </a:ln>
            <a:effectLst>
              <a:outerShdw blurRad="50800" dist="38100" dir="2700000" algn="tl" rotWithShape="0">
                <a:prstClr val="black">
                  <a:alpha val="40000"/>
                </a:prstClr>
              </a:outerShdw>
            </a:effectLst>
          </p:spPr>
          <p:txBody>
            <a:bodyPr wrap="square">
              <a:spAutoFit/>
            </a:bodyPr>
            <a:lstStyle/>
            <a:p>
              <a:r>
                <a:rPr lang="en-US" b="1" dirty="0" err="1" smtClean="0"/>
                <a:t>Teorema</a:t>
              </a:r>
              <a:r>
                <a:rPr lang="id-ID" b="1" dirty="0" smtClean="0"/>
                <a:t> 7</a:t>
              </a:r>
              <a:endParaRPr lang="id-ID" dirty="0"/>
            </a:p>
          </p:txBody>
        </p:sp>
      </p:grpSp>
    </p:spTree>
    <p:extLst>
      <p:ext uri="{BB962C8B-B14F-4D97-AF65-F5344CB8AC3E}">
        <p14:creationId xmlns:p14="http://schemas.microsoft.com/office/powerpoint/2010/main" val="3089636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par>
                          <p:cTn id="8" fill="hold">
                            <p:stCondLst>
                              <p:cond delay="1000"/>
                            </p:stCondLst>
                            <p:childTnLst>
                              <p:par>
                                <p:cTn id="9" presetID="16" presetClass="entr" presetSubtype="2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arn(inVertical)">
                                      <p:cBhvr>
                                        <p:cTn id="11" dur="1000"/>
                                        <p:tgtEl>
                                          <p:spTgt spid="5"/>
                                        </p:tgtEl>
                                      </p:cBhvr>
                                    </p:animEffect>
                                  </p:childTnLst>
                                </p:cTn>
                              </p:par>
                            </p:childTnLst>
                          </p:cTn>
                        </p:par>
                        <p:par>
                          <p:cTn id="12" fill="hold">
                            <p:stCondLst>
                              <p:cond delay="2000"/>
                            </p:stCondLst>
                            <p:childTnLst>
                              <p:par>
                                <p:cTn id="13" presetID="2" presetClass="entr" presetSubtype="4"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Round Same Side Corner Rectangle 34"/>
          <p:cNvSpPr/>
          <p:nvPr/>
        </p:nvSpPr>
        <p:spPr bwMode="auto">
          <a:xfrm rot="10800000" flipH="1">
            <a:off x="29028" y="-28837"/>
            <a:ext cx="5533572"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65200" y="0"/>
            <a:ext cx="5627800" cy="523220"/>
          </a:xfrm>
          <a:prstGeom prst="rect">
            <a:avLst/>
          </a:prstGeom>
          <a:noFill/>
        </p:spPr>
        <p:txBody>
          <a:bodyPr wrap="square" rtlCol="0">
            <a:spAutoFit/>
          </a:bodyPr>
          <a:lstStyle/>
          <a:p>
            <a:pPr lvl="1" algn="ctr"/>
            <a:r>
              <a:rPr lang="id-ID" sz="2800" b="1" dirty="0"/>
              <a:t>Pewarnaan Titik (</a:t>
            </a:r>
            <a:r>
              <a:rPr lang="id-ID" sz="2800" b="1" i="1" dirty="0"/>
              <a:t>Vertex-Coloring</a:t>
            </a:r>
            <a:r>
              <a:rPr lang="id-ID" sz="2800" b="1" dirty="0"/>
              <a:t>)</a:t>
            </a:r>
            <a:endParaRPr lang="id-ID" sz="2400" dirty="0"/>
          </a:p>
        </p:txBody>
      </p:sp>
      <p:sp>
        <p:nvSpPr>
          <p:cNvPr id="5" name="Rectangle 4"/>
          <p:cNvSpPr/>
          <p:nvPr/>
        </p:nvSpPr>
        <p:spPr bwMode="auto">
          <a:xfrm>
            <a:off x="-65200" y="892552"/>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9" name="Group 8"/>
          <p:cNvGrpSpPr/>
          <p:nvPr/>
        </p:nvGrpSpPr>
        <p:grpSpPr>
          <a:xfrm>
            <a:off x="48078" y="953881"/>
            <a:ext cx="6943272" cy="6340196"/>
            <a:chOff x="1942964" y="3087314"/>
            <a:chExt cx="5980974" cy="5325447"/>
          </a:xfrm>
        </p:grpSpPr>
        <p:sp>
          <p:nvSpPr>
            <p:cNvPr id="10" name="Text Box 10"/>
            <p:cNvSpPr txBox="1">
              <a:spLocks noChangeArrowheads="1"/>
            </p:cNvSpPr>
            <p:nvPr/>
          </p:nvSpPr>
          <p:spPr bwMode="auto">
            <a:xfrm>
              <a:off x="1942964" y="3397534"/>
              <a:ext cx="5980974" cy="5015227"/>
            </a:xfrm>
            <a:prstGeom prst="rect">
              <a:avLst/>
            </a:prstGeom>
            <a:noFill/>
            <a:ln w="9525">
              <a:solidFill>
                <a:schemeClr val="bg1"/>
              </a:solidFill>
              <a:miter lim="800000"/>
              <a:headEnd/>
              <a:tailEnd/>
            </a:ln>
          </p:spPr>
          <p:txBody>
            <a:bodyPr wrap="square" lIns="60960" tIns="30480" rIns="60960" bIns="30480">
              <a:spAutoFit/>
            </a:bodyPr>
            <a:lstStyle/>
            <a:p>
              <a:r>
                <a:rPr lang="id-ID" sz="2400" dirty="0"/>
                <a:t>Misalkan G graf sederhana, terhubung, dan derajat titik maksimum adalah d. Jika G bukan graf komplit dan bukan sikel dengan banyak titik ganjil, maka χ(G) ≤ d.</a:t>
              </a:r>
            </a:p>
            <a:p>
              <a:endParaRPr lang="id-ID" sz="2400" dirty="0" smtClean="0"/>
            </a:p>
            <a:p>
              <a:r>
                <a:rPr lang="en-US" sz="2400" dirty="0" err="1" smtClean="0"/>
                <a:t>Pada</a:t>
              </a:r>
              <a:r>
                <a:rPr lang="en-US" sz="2400" dirty="0" smtClean="0"/>
                <a:t> </a:t>
              </a:r>
              <a:r>
                <a:rPr lang="en-US" sz="2400" dirty="0" err="1"/>
                <a:t>pewarnaan</a:t>
              </a:r>
              <a:r>
                <a:rPr lang="en-US" sz="2400" dirty="0"/>
                <a:t> </a:t>
              </a:r>
              <a:r>
                <a:rPr lang="en-US" sz="2400" dirty="0" err="1"/>
                <a:t>titik</a:t>
              </a:r>
              <a:r>
                <a:rPr lang="en-US" sz="2400" dirty="0"/>
                <a:t>, </a:t>
              </a:r>
              <a:r>
                <a:rPr lang="en-US" sz="2400" dirty="0" err="1"/>
                <a:t>belum</a:t>
              </a:r>
              <a:r>
                <a:rPr lang="en-US" sz="2400" dirty="0"/>
                <a:t> </a:t>
              </a:r>
              <a:r>
                <a:rPr lang="en-US" sz="2400" dirty="0" err="1"/>
                <a:t>ada</a:t>
              </a:r>
              <a:r>
                <a:rPr lang="en-US" sz="2400" dirty="0"/>
                <a:t> </a:t>
              </a:r>
              <a:r>
                <a:rPr lang="en-US" sz="2400" dirty="0" err="1"/>
                <a:t>algoritma</a:t>
              </a:r>
              <a:r>
                <a:rPr lang="en-US" sz="2400" dirty="0"/>
                <a:t> yang </a:t>
              </a:r>
              <a:r>
                <a:rPr lang="en-US" sz="2400" dirty="0" err="1"/>
                <a:t>efisien</a:t>
              </a:r>
              <a:r>
                <a:rPr lang="en-US" sz="2400" dirty="0"/>
                <a:t> </a:t>
              </a:r>
              <a:r>
                <a:rPr lang="en-US" sz="2400" dirty="0" err="1"/>
                <a:t>untuk</a:t>
              </a:r>
              <a:r>
                <a:rPr lang="en-US" sz="2400" dirty="0"/>
                <a:t> </a:t>
              </a:r>
              <a:r>
                <a:rPr lang="en-US" sz="2400" dirty="0" err="1"/>
                <a:t>melakukan</a:t>
              </a:r>
              <a:r>
                <a:rPr lang="en-US" sz="2400" dirty="0"/>
                <a:t> </a:t>
              </a:r>
              <a:r>
                <a:rPr lang="en-US" sz="2400" dirty="0" err="1"/>
                <a:t>pewarnaan</a:t>
              </a:r>
              <a:r>
                <a:rPr lang="en-US" sz="2400" dirty="0"/>
                <a:t> </a:t>
              </a:r>
              <a:r>
                <a:rPr lang="en-US" sz="2400" dirty="0" err="1"/>
                <a:t>dengan</a:t>
              </a:r>
              <a:r>
                <a:rPr lang="en-US" sz="2400" dirty="0"/>
                <a:t> </a:t>
              </a:r>
              <a:r>
                <a:rPr lang="en-US" sz="2400" dirty="0" err="1"/>
                <a:t>banyak</a:t>
              </a:r>
              <a:r>
                <a:rPr lang="en-US" sz="2400" dirty="0"/>
                <a:t> </a:t>
              </a:r>
              <a:r>
                <a:rPr lang="en-US" sz="2400" dirty="0" err="1"/>
                <a:t>warna</a:t>
              </a:r>
              <a:r>
                <a:rPr lang="en-US" sz="2400" dirty="0"/>
                <a:t> yang minimum </a:t>
              </a:r>
              <a:r>
                <a:rPr lang="en-US" sz="2400" dirty="0" err="1"/>
                <a:t>pada</a:t>
              </a:r>
              <a:r>
                <a:rPr lang="en-US" sz="2400" dirty="0"/>
                <a:t> </a:t>
              </a:r>
              <a:r>
                <a:rPr lang="en-US" sz="2400" dirty="0" err="1"/>
                <a:t>sebuah</a:t>
              </a:r>
              <a:r>
                <a:rPr lang="en-US" sz="2400" dirty="0"/>
                <a:t> </a:t>
              </a:r>
              <a:r>
                <a:rPr lang="en-US" sz="2400" dirty="0" err="1"/>
                <a:t>graf</a:t>
              </a:r>
              <a:r>
                <a:rPr lang="en-US" sz="2400" dirty="0"/>
                <a:t>. Hal </a:t>
              </a:r>
              <a:r>
                <a:rPr lang="en-US" sz="2400" dirty="0" err="1"/>
                <a:t>ini</a:t>
              </a:r>
              <a:r>
                <a:rPr lang="en-US" sz="2400" dirty="0"/>
                <a:t> </a:t>
              </a:r>
              <a:r>
                <a:rPr lang="en-US" sz="2400" dirty="0" err="1"/>
                <a:t>berakibat</a:t>
              </a:r>
              <a:r>
                <a:rPr lang="en-US" sz="2400" dirty="0"/>
                <a:t>, </a:t>
              </a:r>
              <a:r>
                <a:rPr lang="en-US" sz="2400" dirty="0" err="1"/>
                <a:t>belum</a:t>
              </a:r>
              <a:r>
                <a:rPr lang="en-US" sz="2400" dirty="0"/>
                <a:t> </a:t>
              </a:r>
              <a:r>
                <a:rPr lang="en-US" sz="2400" dirty="0" err="1"/>
                <a:t>ada</a:t>
              </a:r>
              <a:r>
                <a:rPr lang="en-US" sz="2400" dirty="0"/>
                <a:t> </a:t>
              </a:r>
              <a:r>
                <a:rPr lang="en-US" sz="2400" dirty="0" err="1"/>
                <a:t>algoritmaa</a:t>
              </a:r>
              <a:r>
                <a:rPr lang="en-US" sz="2400" dirty="0"/>
                <a:t> yang </a:t>
              </a:r>
              <a:r>
                <a:rPr lang="en-US" sz="2400" dirty="0" err="1"/>
                <a:t>efisien</a:t>
              </a:r>
              <a:r>
                <a:rPr lang="en-US" sz="2400" dirty="0"/>
                <a:t> </a:t>
              </a:r>
              <a:r>
                <a:rPr lang="en-US" sz="2400" dirty="0" err="1"/>
                <a:t>untuk</a:t>
              </a:r>
              <a:r>
                <a:rPr lang="en-US" sz="2400" dirty="0"/>
                <a:t> </a:t>
              </a:r>
              <a:r>
                <a:rPr lang="en-US" sz="2400" dirty="0" err="1"/>
                <a:t>menentukan</a:t>
              </a:r>
              <a:r>
                <a:rPr lang="en-US" sz="2400" dirty="0"/>
                <a:t> </a:t>
              </a:r>
              <a:r>
                <a:rPr lang="en-US" sz="2400" dirty="0" err="1"/>
                <a:t>bilangan</a:t>
              </a:r>
              <a:r>
                <a:rPr lang="en-US" sz="2400" dirty="0"/>
                <a:t> </a:t>
              </a:r>
              <a:r>
                <a:rPr lang="en-US" sz="2400" dirty="0" err="1"/>
                <a:t>khromatik</a:t>
              </a:r>
              <a:r>
                <a:rPr lang="en-US" sz="2400" dirty="0"/>
                <a:t>. </a:t>
              </a:r>
              <a:r>
                <a:rPr lang="en-US" sz="2400" dirty="0" err="1"/>
                <a:t>Jadi</a:t>
              </a:r>
              <a:r>
                <a:rPr lang="en-US" sz="2400" dirty="0"/>
                <a:t> </a:t>
              </a:r>
              <a:r>
                <a:rPr lang="en-US" sz="2400" dirty="0" err="1"/>
                <a:t>beberapa</a:t>
              </a:r>
              <a:r>
                <a:rPr lang="en-US" sz="2400" dirty="0"/>
                <a:t> </a:t>
              </a:r>
              <a:r>
                <a:rPr lang="en-US" sz="2400" dirty="0" err="1"/>
                <a:t>algoritma</a:t>
              </a:r>
              <a:r>
                <a:rPr lang="en-US" sz="2400" dirty="0"/>
                <a:t> yang </a:t>
              </a:r>
              <a:r>
                <a:rPr lang="en-US" sz="2400" dirty="0" err="1"/>
                <a:t>ada</a:t>
              </a:r>
              <a:r>
                <a:rPr lang="en-US" sz="2400" dirty="0"/>
                <a:t> </a:t>
              </a:r>
              <a:r>
                <a:rPr lang="en-US" sz="2400" dirty="0" err="1"/>
                <a:t>hanyalah</a:t>
              </a:r>
              <a:r>
                <a:rPr lang="en-US" sz="2400" dirty="0"/>
                <a:t> </a:t>
              </a:r>
              <a:r>
                <a:rPr lang="en-US" sz="2400" dirty="0" err="1"/>
                <a:t>merupakan</a:t>
              </a:r>
              <a:r>
                <a:rPr lang="en-US" sz="2400" dirty="0"/>
                <a:t> </a:t>
              </a:r>
              <a:r>
                <a:rPr lang="en-US" sz="2400" dirty="0" err="1"/>
                <a:t>algoritma</a:t>
              </a:r>
              <a:r>
                <a:rPr lang="en-US" sz="2400" dirty="0"/>
                <a:t> </a:t>
              </a:r>
              <a:r>
                <a:rPr lang="en-US" sz="2400" dirty="0" err="1"/>
                <a:t>pendekatan</a:t>
              </a:r>
              <a:r>
                <a:rPr lang="en-US" sz="2400" dirty="0"/>
                <a:t> </a:t>
              </a:r>
              <a:r>
                <a:rPr lang="en-US" sz="2400" dirty="0" err="1"/>
                <a:t>dan</a:t>
              </a:r>
              <a:r>
                <a:rPr lang="en-US" sz="2400" dirty="0"/>
                <a:t> </a:t>
              </a:r>
              <a:r>
                <a:rPr lang="en-US" sz="2400" dirty="0" err="1"/>
                <a:t>tidak</a:t>
              </a:r>
              <a:r>
                <a:rPr lang="en-US" sz="2400" dirty="0"/>
                <a:t> </a:t>
              </a:r>
              <a:r>
                <a:rPr lang="en-US" sz="2400" dirty="0" err="1"/>
                <a:t>menjamin</a:t>
              </a:r>
              <a:r>
                <a:rPr lang="en-US" sz="2400" dirty="0"/>
                <a:t> </a:t>
              </a:r>
              <a:r>
                <a:rPr lang="en-US" sz="2400" dirty="0" err="1"/>
                <a:t>diperolehnya</a:t>
              </a:r>
              <a:r>
                <a:rPr lang="en-US" sz="2400" dirty="0"/>
                <a:t> </a:t>
              </a:r>
              <a:r>
                <a:rPr lang="en-US" sz="2400" dirty="0" err="1"/>
                <a:t>pewarnaan</a:t>
              </a:r>
              <a:r>
                <a:rPr lang="en-US" sz="2400" dirty="0"/>
                <a:t> </a:t>
              </a:r>
              <a:r>
                <a:rPr lang="en-US" sz="2400" dirty="0" err="1"/>
                <a:t>dengan</a:t>
              </a:r>
              <a:r>
                <a:rPr lang="en-US" sz="2400" dirty="0"/>
                <a:t> </a:t>
              </a:r>
              <a:r>
                <a:rPr lang="en-US" sz="2400" dirty="0" err="1"/>
                <a:t>banyak</a:t>
              </a:r>
              <a:r>
                <a:rPr lang="en-US" sz="2400" dirty="0"/>
                <a:t> </a:t>
              </a:r>
              <a:r>
                <a:rPr lang="en-US" sz="2400" dirty="0" err="1"/>
                <a:t>warna</a:t>
              </a:r>
              <a:r>
                <a:rPr lang="en-US" sz="2400" dirty="0"/>
                <a:t> minimum. Salah </a:t>
              </a:r>
              <a:r>
                <a:rPr lang="en-US" sz="2400" dirty="0" err="1"/>
                <a:t>satu</a:t>
              </a:r>
              <a:r>
                <a:rPr lang="en-US" sz="2400" dirty="0"/>
                <a:t> </a:t>
              </a:r>
              <a:r>
                <a:rPr lang="en-US" sz="2400" dirty="0" err="1"/>
                <a:t>algoritma</a:t>
              </a:r>
              <a:r>
                <a:rPr lang="en-US" sz="2400" dirty="0"/>
                <a:t> </a:t>
              </a:r>
              <a:r>
                <a:rPr lang="en-US" sz="2400" dirty="0" err="1"/>
                <a:t>untuk</a:t>
              </a:r>
              <a:r>
                <a:rPr lang="en-US" sz="2400" dirty="0"/>
                <a:t> </a:t>
              </a:r>
              <a:r>
                <a:rPr lang="en-US" sz="2400" dirty="0" err="1"/>
                <a:t>pewarrnaan</a:t>
              </a:r>
              <a:r>
                <a:rPr lang="en-US" sz="2400" dirty="0"/>
                <a:t> </a:t>
              </a:r>
              <a:r>
                <a:rPr lang="en-US" sz="2400" dirty="0" err="1"/>
                <a:t>titik</a:t>
              </a:r>
              <a:r>
                <a:rPr lang="en-US" sz="2400" dirty="0"/>
                <a:t> </a:t>
              </a:r>
              <a:r>
                <a:rPr lang="en-US" sz="2400" dirty="0" err="1"/>
                <a:t>adalah</a:t>
              </a:r>
              <a:r>
                <a:rPr lang="en-US" sz="2400" dirty="0"/>
                <a:t> </a:t>
              </a:r>
              <a:r>
                <a:rPr lang="en-US" sz="2400" dirty="0" err="1"/>
                <a:t>algoritma</a:t>
              </a:r>
              <a:r>
                <a:rPr lang="en-US" sz="2400" dirty="0"/>
                <a:t> </a:t>
              </a:r>
              <a:r>
                <a:rPr lang="en-US" sz="2400" i="1" dirty="0"/>
                <a:t>Welch-Powell</a:t>
              </a:r>
              <a:r>
                <a:rPr lang="en-US" sz="2400" dirty="0"/>
                <a:t>.</a:t>
              </a:r>
              <a:endParaRPr lang="id-ID" sz="2400" dirty="0"/>
            </a:p>
          </p:txBody>
        </p:sp>
        <p:sp>
          <p:nvSpPr>
            <p:cNvPr id="11" name="Rectangle 10"/>
            <p:cNvSpPr/>
            <p:nvPr/>
          </p:nvSpPr>
          <p:spPr>
            <a:xfrm>
              <a:off x="1942964" y="3087314"/>
              <a:ext cx="4167713" cy="310220"/>
            </a:xfrm>
            <a:prstGeom prst="rect">
              <a:avLst/>
            </a:prstGeom>
            <a:solidFill>
              <a:srgbClr val="ED7D31"/>
            </a:solidFill>
            <a:ln>
              <a:solidFill>
                <a:schemeClr val="bg1"/>
              </a:solidFill>
            </a:ln>
            <a:effectLst>
              <a:outerShdw blurRad="50800" dist="38100" dir="2700000" algn="tl" rotWithShape="0">
                <a:prstClr val="black">
                  <a:alpha val="40000"/>
                </a:prstClr>
              </a:outerShdw>
            </a:effectLst>
          </p:spPr>
          <p:txBody>
            <a:bodyPr wrap="square">
              <a:spAutoFit/>
            </a:bodyPr>
            <a:lstStyle/>
            <a:p>
              <a:r>
                <a:rPr lang="en-US" b="1" dirty="0" err="1" smtClean="0"/>
                <a:t>Teorema</a:t>
              </a:r>
              <a:r>
                <a:rPr lang="id-ID" b="1" dirty="0" smtClean="0"/>
                <a:t> </a:t>
              </a:r>
              <a:r>
                <a:rPr lang="id-ID" b="1" dirty="0"/>
                <a:t>8</a:t>
              </a:r>
              <a:r>
                <a:rPr lang="en-US" b="1" dirty="0" smtClean="0"/>
                <a:t> </a:t>
              </a:r>
              <a:endParaRPr lang="id-ID" dirty="0"/>
            </a:p>
          </p:txBody>
        </p:sp>
      </p:grpSp>
    </p:spTree>
    <p:extLst>
      <p:ext uri="{BB962C8B-B14F-4D97-AF65-F5344CB8AC3E}">
        <p14:creationId xmlns:p14="http://schemas.microsoft.com/office/powerpoint/2010/main" val="1335539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par>
                          <p:cTn id="8" fill="hold">
                            <p:stCondLst>
                              <p:cond delay="1000"/>
                            </p:stCondLst>
                            <p:childTnLst>
                              <p:par>
                                <p:cTn id="9" presetID="16" presetClass="entr" presetSubtype="2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arn(inVertical)">
                                      <p:cBhvr>
                                        <p:cTn id="11" dur="1000"/>
                                        <p:tgtEl>
                                          <p:spTgt spid="5"/>
                                        </p:tgtEl>
                                      </p:cBhvr>
                                    </p:animEffect>
                                  </p:childTnLst>
                                </p:cTn>
                              </p:par>
                            </p:childTnLst>
                          </p:cTn>
                        </p:par>
                        <p:par>
                          <p:cTn id="12" fill="hold">
                            <p:stCondLst>
                              <p:cond delay="2000"/>
                            </p:stCondLst>
                            <p:childTnLst>
                              <p:par>
                                <p:cTn id="13" presetID="2" presetClass="entr" presetSubtype="4"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Round Same Side Corner Rectangle 34"/>
          <p:cNvSpPr/>
          <p:nvPr/>
        </p:nvSpPr>
        <p:spPr bwMode="auto">
          <a:xfrm rot="10800000" flipH="1">
            <a:off x="29028" y="-28837"/>
            <a:ext cx="5533572"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65200" y="0"/>
            <a:ext cx="5627800" cy="523220"/>
          </a:xfrm>
          <a:prstGeom prst="rect">
            <a:avLst/>
          </a:prstGeom>
          <a:noFill/>
        </p:spPr>
        <p:txBody>
          <a:bodyPr wrap="square" rtlCol="0">
            <a:spAutoFit/>
          </a:bodyPr>
          <a:lstStyle/>
          <a:p>
            <a:pPr lvl="1" algn="ctr"/>
            <a:r>
              <a:rPr lang="id-ID" sz="2800" b="1" dirty="0"/>
              <a:t>Pewarnaan Titik (</a:t>
            </a:r>
            <a:r>
              <a:rPr lang="id-ID" sz="2800" b="1" i="1" dirty="0"/>
              <a:t>Vertex-Coloring</a:t>
            </a:r>
            <a:r>
              <a:rPr lang="id-ID" sz="2800" b="1" dirty="0"/>
              <a:t>)</a:t>
            </a:r>
            <a:endParaRPr lang="id-ID" sz="2400" dirty="0"/>
          </a:p>
        </p:txBody>
      </p:sp>
      <mc:AlternateContent xmlns:mc="http://schemas.openxmlformats.org/markup-compatibility/2006" xmlns:a14="http://schemas.microsoft.com/office/drawing/2010/main">
        <mc:Choice Requires="a14">
          <p:sp>
            <p:nvSpPr>
              <p:cNvPr id="5" name="TextBox 4"/>
              <p:cNvSpPr txBox="1"/>
              <p:nvPr/>
            </p:nvSpPr>
            <p:spPr>
              <a:xfrm>
                <a:off x="400050" y="1161268"/>
                <a:ext cx="10915650" cy="5262979"/>
              </a:xfrm>
              <a:prstGeom prst="rect">
                <a:avLst/>
              </a:prstGeom>
              <a:noFill/>
            </p:spPr>
            <p:txBody>
              <a:bodyPr wrap="square" rtlCol="0">
                <a:spAutoFit/>
              </a:bodyPr>
              <a:lstStyle/>
              <a:p>
                <a:r>
                  <a:rPr lang="en-US" sz="2800" dirty="0" err="1"/>
                  <a:t>langkah-langkah</a:t>
                </a:r>
                <a:r>
                  <a:rPr lang="en-US" sz="2800" dirty="0"/>
                  <a:t> </a:t>
                </a:r>
                <a:r>
                  <a:rPr lang="en-US" sz="2800" dirty="0" err="1"/>
                  <a:t>pewarnaan</a:t>
                </a:r>
                <a:r>
                  <a:rPr lang="en-US" sz="2800" dirty="0"/>
                  <a:t> </a:t>
                </a:r>
                <a:r>
                  <a:rPr lang="en-US" sz="2800" dirty="0" err="1"/>
                  <a:t>titik</a:t>
                </a:r>
                <a:r>
                  <a:rPr lang="en-US" sz="2800" dirty="0"/>
                  <a:t> </a:t>
                </a:r>
                <a:r>
                  <a:rPr lang="en-US" sz="2800" dirty="0" err="1"/>
                  <a:t>pada</a:t>
                </a:r>
                <a:r>
                  <a:rPr lang="en-US" sz="2800" dirty="0"/>
                  <a:t> </a:t>
                </a:r>
                <a:r>
                  <a:rPr lang="en-US" sz="2800" dirty="0" err="1"/>
                  <a:t>graf</a:t>
                </a:r>
                <a:r>
                  <a:rPr lang="en-US" sz="2800" dirty="0"/>
                  <a:t> </a:t>
                </a:r>
                <a14:m>
                  <m:oMath xmlns:m="http://schemas.openxmlformats.org/officeDocument/2006/math">
                    <m:r>
                      <a:rPr lang="en-US" sz="2800" i="1">
                        <a:latin typeface="Cambria Math" panose="02040503050406030204" pitchFamily="18" charset="0"/>
                      </a:rPr>
                      <m:t>𝐺</m:t>
                    </m:r>
                  </m:oMath>
                </a14:m>
                <a:r>
                  <a:rPr lang="en-US" sz="2800" dirty="0"/>
                  <a:t> </a:t>
                </a:r>
                <a:r>
                  <a:rPr lang="en-US" sz="2800" dirty="0" err="1"/>
                  <a:t>menggunakan</a:t>
                </a:r>
                <a:r>
                  <a:rPr lang="en-US" sz="2800" dirty="0"/>
                  <a:t> </a:t>
                </a:r>
                <a:r>
                  <a:rPr lang="en-US" sz="2800" dirty="0" err="1"/>
                  <a:t>algoritma</a:t>
                </a:r>
                <a:r>
                  <a:rPr lang="en-US" sz="2800" dirty="0"/>
                  <a:t> </a:t>
                </a:r>
                <a:r>
                  <a:rPr lang="en-US" sz="2800" i="1" dirty="0"/>
                  <a:t>Welch-Powell</a:t>
                </a:r>
                <a:r>
                  <a:rPr lang="en-US" sz="2800" dirty="0"/>
                  <a:t>.</a:t>
                </a:r>
                <a:endParaRPr lang="id-ID" sz="2800" dirty="0"/>
              </a:p>
              <a:p>
                <a:pPr marL="342900" lvl="0" indent="-342900">
                  <a:buFont typeface="+mj-lt"/>
                  <a:buAutoNum type="arabicPeriod"/>
                </a:pPr>
                <a:r>
                  <a:rPr lang="en-US" sz="2800" dirty="0" err="1"/>
                  <a:t>Urutkan</a:t>
                </a:r>
                <a:r>
                  <a:rPr lang="en-US" sz="2800" dirty="0"/>
                  <a:t> </a:t>
                </a:r>
                <a:r>
                  <a:rPr lang="en-US" sz="2800" dirty="0" err="1"/>
                  <a:t>titik-titik</a:t>
                </a:r>
                <a:r>
                  <a:rPr lang="en-US" sz="2800" dirty="0"/>
                  <a:t> </a:t>
                </a:r>
                <a:r>
                  <a:rPr lang="en-US" sz="2800" dirty="0" err="1"/>
                  <a:t>dari</a:t>
                </a:r>
                <a:r>
                  <a:rPr lang="en-US" sz="2800" dirty="0"/>
                  <a:t> </a:t>
                </a:r>
                <a:r>
                  <a:rPr lang="en-US" sz="2800" dirty="0" err="1"/>
                  <a:t>graf</a:t>
                </a:r>
                <a:r>
                  <a:rPr lang="en-US" sz="2800" dirty="0"/>
                  <a:t> </a:t>
                </a:r>
                <a14:m>
                  <m:oMath xmlns:m="http://schemas.openxmlformats.org/officeDocument/2006/math">
                    <m:r>
                      <a:rPr lang="en-US" sz="2800" i="1">
                        <a:latin typeface="Cambria Math" panose="02040503050406030204" pitchFamily="18" charset="0"/>
                      </a:rPr>
                      <m:t>𝐺</m:t>
                    </m:r>
                  </m:oMath>
                </a14:m>
                <a:r>
                  <a:rPr lang="en-US" sz="2800" dirty="0"/>
                  <a:t> </a:t>
                </a:r>
                <a:r>
                  <a:rPr lang="en-US" sz="2800" dirty="0" err="1"/>
                  <a:t>dalam</a:t>
                </a:r>
                <a:r>
                  <a:rPr lang="en-US" sz="2800" dirty="0"/>
                  <a:t> </a:t>
                </a:r>
                <a:r>
                  <a:rPr lang="en-US" sz="2800" dirty="0" err="1"/>
                  <a:t>derajat</a:t>
                </a:r>
                <a:r>
                  <a:rPr lang="en-US" sz="2800" dirty="0"/>
                  <a:t> yang </a:t>
                </a:r>
                <a:r>
                  <a:rPr lang="en-US" sz="2800" dirty="0" err="1"/>
                  <a:t>menurun</a:t>
                </a:r>
                <a:r>
                  <a:rPr lang="en-US" sz="2800" dirty="0"/>
                  <a:t> (</a:t>
                </a:r>
                <a:r>
                  <a:rPr lang="en-US" sz="2800" dirty="0" err="1"/>
                  <a:t>urutan</a:t>
                </a:r>
                <a:r>
                  <a:rPr lang="en-US" sz="2800" dirty="0"/>
                  <a:t> </a:t>
                </a:r>
                <a:r>
                  <a:rPr lang="en-US" sz="2800" dirty="0" err="1"/>
                  <a:t>seperti</a:t>
                </a:r>
                <a:r>
                  <a:rPr lang="en-US" sz="2800" dirty="0"/>
                  <a:t> </a:t>
                </a:r>
                <a:r>
                  <a:rPr lang="en-US" sz="2800" dirty="0" err="1"/>
                  <a:t>ini</a:t>
                </a:r>
                <a:r>
                  <a:rPr lang="en-US" sz="2800" dirty="0"/>
                  <a:t> </a:t>
                </a:r>
                <a:r>
                  <a:rPr lang="en-US" sz="2800" dirty="0" err="1"/>
                  <a:t>mungkin</a:t>
                </a:r>
                <a:r>
                  <a:rPr lang="en-US" sz="2800" dirty="0"/>
                  <a:t> </a:t>
                </a:r>
                <a:r>
                  <a:rPr lang="en-US" sz="2800" dirty="0" err="1"/>
                  <a:t>tidak</a:t>
                </a:r>
                <a:r>
                  <a:rPr lang="en-US" sz="2800" dirty="0"/>
                  <a:t> </a:t>
                </a:r>
                <a:r>
                  <a:rPr lang="en-US" sz="2800" dirty="0" err="1"/>
                  <a:t>unik</a:t>
                </a:r>
                <a:r>
                  <a:rPr lang="en-US" sz="2800" dirty="0"/>
                  <a:t> </a:t>
                </a:r>
                <a:r>
                  <a:rPr lang="en-US" sz="2800" dirty="0" err="1"/>
                  <a:t>karena</a:t>
                </a:r>
                <a:r>
                  <a:rPr lang="en-US" sz="2800" dirty="0"/>
                  <a:t> </a:t>
                </a:r>
                <a:r>
                  <a:rPr lang="en-US" sz="2800" dirty="0" err="1"/>
                  <a:t>beberapa</a:t>
                </a:r>
                <a:r>
                  <a:rPr lang="en-US" sz="2800" dirty="0"/>
                  <a:t> </a:t>
                </a:r>
                <a:r>
                  <a:rPr lang="en-US" sz="2800" dirty="0" err="1"/>
                  <a:t>titik</a:t>
                </a:r>
                <a:r>
                  <a:rPr lang="en-US" sz="2800" dirty="0"/>
                  <a:t> </a:t>
                </a:r>
                <a:r>
                  <a:rPr lang="en-US" sz="2800" dirty="0" err="1"/>
                  <a:t>mungkin</a:t>
                </a:r>
                <a:r>
                  <a:rPr lang="en-US" sz="2800" dirty="0"/>
                  <a:t> </a:t>
                </a:r>
                <a:r>
                  <a:rPr lang="en-US" sz="2800" dirty="0" err="1"/>
                  <a:t>berderajat</a:t>
                </a:r>
                <a:r>
                  <a:rPr lang="en-US" sz="2800" dirty="0"/>
                  <a:t> </a:t>
                </a:r>
                <a:r>
                  <a:rPr lang="en-US" sz="2800" dirty="0" err="1"/>
                  <a:t>sama</a:t>
                </a:r>
                <a:r>
                  <a:rPr lang="en-US" sz="2800" dirty="0"/>
                  <a:t>).</a:t>
                </a:r>
                <a:endParaRPr lang="id-ID" sz="2800" dirty="0"/>
              </a:p>
              <a:p>
                <a:pPr marL="342900" lvl="0" indent="-342900">
                  <a:buFont typeface="+mj-lt"/>
                  <a:buAutoNum type="arabicPeriod"/>
                </a:pPr>
                <a:r>
                  <a:rPr lang="en-US" sz="2800" dirty="0" err="1"/>
                  <a:t>Gunakan</a:t>
                </a:r>
                <a:r>
                  <a:rPr lang="en-US" sz="2800" dirty="0"/>
                  <a:t> </a:t>
                </a:r>
                <a:r>
                  <a:rPr lang="en-US" sz="2800" dirty="0" err="1"/>
                  <a:t>warna</a:t>
                </a:r>
                <a:r>
                  <a:rPr lang="en-US" sz="2800" dirty="0"/>
                  <a:t> 1 </a:t>
                </a:r>
                <a:r>
                  <a:rPr lang="en-US" sz="2800" dirty="0" err="1"/>
                  <a:t>untuk</a:t>
                </a:r>
                <a:r>
                  <a:rPr lang="en-US" sz="2800" dirty="0"/>
                  <a:t> </a:t>
                </a:r>
                <a:r>
                  <a:rPr lang="en-US" sz="2800" dirty="0" err="1"/>
                  <a:t>mewarnai</a:t>
                </a:r>
                <a:r>
                  <a:rPr lang="en-US" sz="2800" dirty="0"/>
                  <a:t> </a:t>
                </a:r>
                <a:r>
                  <a:rPr lang="en-US" sz="2800" dirty="0" err="1"/>
                  <a:t>titik</a:t>
                </a:r>
                <a:r>
                  <a:rPr lang="en-US" sz="2800" dirty="0"/>
                  <a:t> </a:t>
                </a:r>
                <a:r>
                  <a:rPr lang="en-US" sz="2800" dirty="0" err="1"/>
                  <a:t>pertama</a:t>
                </a:r>
                <a:r>
                  <a:rPr lang="en-US" sz="2800" dirty="0"/>
                  <a:t> (yang </a:t>
                </a:r>
                <a:r>
                  <a:rPr lang="en-US" sz="2800" dirty="0" err="1"/>
                  <a:t>mempunyai</a:t>
                </a:r>
                <a:r>
                  <a:rPr lang="en-US" sz="2800" dirty="0"/>
                  <a:t> </a:t>
                </a:r>
                <a:r>
                  <a:rPr lang="en-US" sz="2800" dirty="0" err="1"/>
                  <a:t>derajat</a:t>
                </a:r>
                <a:r>
                  <a:rPr lang="en-US" sz="2800" dirty="0"/>
                  <a:t> </a:t>
                </a:r>
                <a:r>
                  <a:rPr lang="en-US" sz="2800" dirty="0" err="1"/>
                  <a:t>tertinggi</a:t>
                </a:r>
                <a:r>
                  <a:rPr lang="en-US" sz="2800" dirty="0"/>
                  <a:t>) </a:t>
                </a:r>
                <a:r>
                  <a:rPr lang="en-US" sz="2800" dirty="0" err="1"/>
                  <a:t>dan</a:t>
                </a:r>
                <a:r>
                  <a:rPr lang="en-US" sz="2800" dirty="0"/>
                  <a:t> </a:t>
                </a:r>
                <a:r>
                  <a:rPr lang="en-US" sz="2800" dirty="0" err="1"/>
                  <a:t>titik-titik</a:t>
                </a:r>
                <a:r>
                  <a:rPr lang="en-US" sz="2800" dirty="0"/>
                  <a:t> lain (</a:t>
                </a:r>
                <a:r>
                  <a:rPr lang="en-US" sz="2800" dirty="0" err="1"/>
                  <a:t>dalam</a:t>
                </a:r>
                <a:r>
                  <a:rPr lang="en-US" sz="2800" dirty="0"/>
                  <a:t> </a:t>
                </a:r>
                <a:r>
                  <a:rPr lang="en-US" sz="2800" dirty="0" err="1"/>
                  <a:t>urutan</a:t>
                </a:r>
                <a:r>
                  <a:rPr lang="en-US" sz="2800" dirty="0"/>
                  <a:t> yang </a:t>
                </a:r>
                <a:r>
                  <a:rPr lang="en-US" sz="2800" dirty="0" err="1"/>
                  <a:t>berurut</a:t>
                </a:r>
                <a:r>
                  <a:rPr lang="en-US" sz="2800" dirty="0"/>
                  <a:t>) yang </a:t>
                </a:r>
                <a:r>
                  <a:rPr lang="en-US" sz="2800" dirty="0" err="1"/>
                  <a:t>tidak</a:t>
                </a:r>
                <a:r>
                  <a:rPr lang="en-US" sz="2800" dirty="0"/>
                  <a:t> </a:t>
                </a:r>
                <a:r>
                  <a:rPr lang="en-US" sz="2800" dirty="0" err="1"/>
                  <a:t>bertetangga</a:t>
                </a:r>
                <a:r>
                  <a:rPr lang="en-US" sz="2800" dirty="0"/>
                  <a:t> </a:t>
                </a:r>
                <a:r>
                  <a:rPr lang="en-US" sz="2800" dirty="0" err="1"/>
                  <a:t>dengan</a:t>
                </a:r>
                <a:r>
                  <a:rPr lang="en-US" sz="2800" dirty="0"/>
                  <a:t> </a:t>
                </a:r>
                <a:r>
                  <a:rPr lang="en-US" sz="2800" dirty="0" err="1"/>
                  <a:t>titik</a:t>
                </a:r>
                <a:r>
                  <a:rPr lang="en-US" sz="2800" dirty="0"/>
                  <a:t> </a:t>
                </a:r>
                <a:r>
                  <a:rPr lang="en-US" sz="2800" dirty="0" err="1"/>
                  <a:t>pertama</a:t>
                </a:r>
                <a:r>
                  <a:rPr lang="en-US" sz="2800" dirty="0"/>
                  <a:t> </a:t>
                </a:r>
                <a:r>
                  <a:rPr lang="en-US" sz="2800" dirty="0" err="1"/>
                  <a:t>ini</a:t>
                </a:r>
                <a:r>
                  <a:rPr lang="en-US" sz="2800" dirty="0"/>
                  <a:t>.</a:t>
                </a:r>
                <a:endParaRPr lang="id-ID" sz="2800" dirty="0"/>
              </a:p>
              <a:p>
                <a:pPr marL="342900" lvl="0" indent="-342900">
                  <a:buFont typeface="+mj-lt"/>
                  <a:buAutoNum type="arabicPeriod"/>
                </a:pPr>
                <a:r>
                  <a:rPr lang="en-US" sz="2800" dirty="0" err="1"/>
                  <a:t>Mulai</a:t>
                </a:r>
                <a:r>
                  <a:rPr lang="en-US" sz="2800" dirty="0"/>
                  <a:t> </a:t>
                </a:r>
                <a:r>
                  <a:rPr lang="en-US" sz="2800" dirty="0" err="1"/>
                  <a:t>lagi</a:t>
                </a:r>
                <a:r>
                  <a:rPr lang="en-US" sz="2800" dirty="0"/>
                  <a:t> </a:t>
                </a:r>
                <a:r>
                  <a:rPr lang="en-US" sz="2800" dirty="0" err="1"/>
                  <a:t>dengan</a:t>
                </a:r>
                <a:r>
                  <a:rPr lang="en-US" sz="2800" dirty="0"/>
                  <a:t> </a:t>
                </a:r>
                <a:r>
                  <a:rPr lang="en-US" sz="2800" dirty="0" err="1"/>
                  <a:t>titik</a:t>
                </a:r>
                <a:r>
                  <a:rPr lang="en-US" sz="2800" dirty="0"/>
                  <a:t> </a:t>
                </a:r>
                <a:r>
                  <a:rPr lang="en-US" sz="2800" dirty="0" err="1"/>
                  <a:t>derajat</a:t>
                </a:r>
                <a:r>
                  <a:rPr lang="en-US" sz="2800" dirty="0"/>
                  <a:t> </a:t>
                </a:r>
                <a:r>
                  <a:rPr lang="en-US" sz="2800" dirty="0" err="1"/>
                  <a:t>tertinggi</a:t>
                </a:r>
                <a:r>
                  <a:rPr lang="en-US" sz="2800" dirty="0"/>
                  <a:t> </a:t>
                </a:r>
                <a:r>
                  <a:rPr lang="en-US" sz="2800" dirty="0" err="1"/>
                  <a:t>berikutnya</a:t>
                </a:r>
                <a:r>
                  <a:rPr lang="en-US" sz="2800" dirty="0"/>
                  <a:t> di </a:t>
                </a:r>
                <a:r>
                  <a:rPr lang="en-US" sz="2800" dirty="0" err="1"/>
                  <a:t>dalam</a:t>
                </a:r>
                <a:r>
                  <a:rPr lang="en-US" sz="2800" dirty="0"/>
                  <a:t> </a:t>
                </a:r>
                <a:r>
                  <a:rPr lang="en-US" sz="2800" dirty="0" err="1"/>
                  <a:t>daftar</a:t>
                </a:r>
                <a:r>
                  <a:rPr lang="en-US" sz="2800" dirty="0"/>
                  <a:t> </a:t>
                </a:r>
                <a:r>
                  <a:rPr lang="en-US" sz="2800" dirty="0" err="1"/>
                  <a:t>terurut</a:t>
                </a:r>
                <a:r>
                  <a:rPr lang="en-US" sz="2800" dirty="0"/>
                  <a:t> yang </a:t>
                </a:r>
                <a:r>
                  <a:rPr lang="en-US" sz="2800" dirty="0" err="1"/>
                  <a:t>belum</a:t>
                </a:r>
                <a:r>
                  <a:rPr lang="en-US" sz="2800" dirty="0"/>
                  <a:t> </a:t>
                </a:r>
                <a:r>
                  <a:rPr lang="en-US" sz="2800" dirty="0" err="1"/>
                  <a:t>diwarnai</a:t>
                </a:r>
                <a:r>
                  <a:rPr lang="en-US" sz="2800" dirty="0"/>
                  <a:t> </a:t>
                </a:r>
                <a:r>
                  <a:rPr lang="en-US" sz="2800" dirty="0" err="1"/>
                  <a:t>dan</a:t>
                </a:r>
                <a:r>
                  <a:rPr lang="en-US" sz="2800" dirty="0"/>
                  <a:t> </a:t>
                </a:r>
                <a:r>
                  <a:rPr lang="en-US" sz="2800" dirty="0" err="1"/>
                  <a:t>ulangi</a:t>
                </a:r>
                <a:r>
                  <a:rPr lang="en-US" sz="2800" dirty="0"/>
                  <a:t> proses </a:t>
                </a:r>
                <a:r>
                  <a:rPr lang="en-US" sz="2800" dirty="0" err="1"/>
                  <a:t>pewarnaan</a:t>
                </a:r>
                <a:r>
                  <a:rPr lang="en-US" sz="2800" dirty="0"/>
                  <a:t>.</a:t>
                </a:r>
                <a:endParaRPr lang="id-ID" sz="2800" dirty="0"/>
              </a:p>
              <a:p>
                <a:pPr marL="342900" lvl="0" indent="-342900">
                  <a:buFont typeface="+mj-lt"/>
                  <a:buAutoNum type="arabicPeriod"/>
                </a:pPr>
                <a:r>
                  <a:rPr lang="en-US" sz="2800" dirty="0" err="1"/>
                  <a:t>Ulangi</a:t>
                </a:r>
                <a:r>
                  <a:rPr lang="en-US" sz="2800" dirty="0"/>
                  <a:t> </a:t>
                </a:r>
                <a:r>
                  <a:rPr lang="en-US" sz="2800" dirty="0" err="1"/>
                  <a:t>penambahan</a:t>
                </a:r>
                <a:r>
                  <a:rPr lang="en-US" sz="2800" dirty="0"/>
                  <a:t> </a:t>
                </a:r>
                <a:r>
                  <a:rPr lang="en-US" sz="2800" dirty="0" err="1"/>
                  <a:t>warna-warna</a:t>
                </a:r>
                <a:r>
                  <a:rPr lang="en-US" sz="2800" dirty="0"/>
                  <a:t> </a:t>
                </a:r>
                <a:r>
                  <a:rPr lang="en-US" sz="2800" dirty="0" err="1"/>
                  <a:t>sampai</a:t>
                </a:r>
                <a:r>
                  <a:rPr lang="en-US" sz="2800" dirty="0"/>
                  <a:t> </a:t>
                </a:r>
                <a:r>
                  <a:rPr lang="en-US" sz="2800" dirty="0" err="1"/>
                  <a:t>semua</a:t>
                </a:r>
                <a:r>
                  <a:rPr lang="en-US" sz="2800" dirty="0"/>
                  <a:t> </a:t>
                </a:r>
                <a:r>
                  <a:rPr lang="en-US" sz="2800" dirty="0" err="1"/>
                  <a:t>titik</a:t>
                </a:r>
                <a:r>
                  <a:rPr lang="en-US" sz="2800" dirty="0"/>
                  <a:t> </a:t>
                </a:r>
                <a:r>
                  <a:rPr lang="en-US" sz="2800" dirty="0" err="1"/>
                  <a:t>telah</a:t>
                </a:r>
                <a:r>
                  <a:rPr lang="en-US" sz="2800" dirty="0"/>
                  <a:t> </a:t>
                </a:r>
                <a:r>
                  <a:rPr lang="en-US" sz="2800" dirty="0" err="1"/>
                  <a:t>diwarnai</a:t>
                </a:r>
                <a:r>
                  <a:rPr lang="en-US" sz="2800" dirty="0"/>
                  <a:t>.</a:t>
                </a:r>
                <a:endParaRPr lang="id-ID" sz="2800" dirty="0"/>
              </a:p>
              <a:p>
                <a:endParaRPr lang="id-ID" sz="2800" dirty="0"/>
              </a:p>
            </p:txBody>
          </p:sp>
        </mc:Choice>
        <mc:Fallback xmlns="">
          <p:sp>
            <p:nvSpPr>
              <p:cNvPr id="5" name="TextBox 4"/>
              <p:cNvSpPr txBox="1">
                <a:spLocks noRot="1" noChangeAspect="1" noMove="1" noResize="1" noEditPoints="1" noAdjustHandles="1" noChangeArrowheads="1" noChangeShapeType="1" noTextEdit="1"/>
              </p:cNvSpPr>
              <p:nvPr/>
            </p:nvSpPr>
            <p:spPr>
              <a:xfrm>
                <a:off x="400050" y="1161268"/>
                <a:ext cx="10915650" cy="5262979"/>
              </a:xfrm>
              <a:prstGeom prst="rect">
                <a:avLst/>
              </a:prstGeom>
              <a:blipFill rotWithShape="0">
                <a:blip r:embed="rId3"/>
                <a:stretch>
                  <a:fillRect l="-1173" t="-1042" r="-559"/>
                </a:stretch>
              </a:blipFill>
            </p:spPr>
            <p:txBody>
              <a:bodyPr/>
              <a:lstStyle/>
              <a:p>
                <a:r>
                  <a:rPr lang="id-ID">
                    <a:noFill/>
                  </a:rPr>
                  <a:t> </a:t>
                </a:r>
              </a:p>
            </p:txBody>
          </p:sp>
        </mc:Fallback>
      </mc:AlternateContent>
    </p:spTree>
    <p:extLst>
      <p:ext uri="{BB962C8B-B14F-4D97-AF65-F5344CB8AC3E}">
        <p14:creationId xmlns:p14="http://schemas.microsoft.com/office/powerpoint/2010/main" val="3662092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bwMode="auto">
          <a:xfrm>
            <a:off x="0" y="920230"/>
            <a:ext cx="12192000" cy="5745056"/>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Round Same Side Corner Rectangle 34"/>
          <p:cNvSpPr/>
          <p:nvPr/>
        </p:nvSpPr>
        <p:spPr bwMode="auto">
          <a:xfrm rot="10800000" flipH="1">
            <a:off x="29028" y="-28837"/>
            <a:ext cx="5209722" cy="613385"/>
          </a:xfrm>
          <a:prstGeom prst="round2SameRect">
            <a:avLst>
              <a:gd name="adj1" fmla="val 35205"/>
              <a:gd name="adj2" fmla="val 0"/>
            </a:avLst>
          </a:prstGeom>
          <a:solidFill>
            <a:schemeClr val="accent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7" name="TextBox 36"/>
          <p:cNvSpPr txBox="1"/>
          <p:nvPr/>
        </p:nvSpPr>
        <p:spPr>
          <a:xfrm>
            <a:off x="-65200" y="0"/>
            <a:ext cx="5303950" cy="523220"/>
          </a:xfrm>
          <a:prstGeom prst="rect">
            <a:avLst/>
          </a:prstGeom>
          <a:noFill/>
        </p:spPr>
        <p:txBody>
          <a:bodyPr wrap="square" rtlCol="0">
            <a:spAutoFit/>
          </a:bodyPr>
          <a:lstStyle/>
          <a:p>
            <a:pPr lvl="1"/>
            <a:r>
              <a:rPr lang="id-ID" sz="2800" b="1" dirty="0" smtClean="0"/>
              <a:t>Pewarnaan </a:t>
            </a:r>
            <a:r>
              <a:rPr lang="id-ID" sz="2800" b="1" dirty="0"/>
              <a:t>Sisi (</a:t>
            </a:r>
            <a:r>
              <a:rPr lang="id-ID" sz="2800" b="1" i="1" dirty="0"/>
              <a:t>Edge-Coloring</a:t>
            </a:r>
            <a:r>
              <a:rPr lang="id-ID" sz="2800" b="1" dirty="0"/>
              <a:t>)</a:t>
            </a:r>
            <a:endParaRPr lang="id-ID" sz="2400" dirty="0"/>
          </a:p>
        </p:txBody>
      </p:sp>
      <p:sp>
        <p:nvSpPr>
          <p:cNvPr id="2" name="TextBox 1"/>
          <p:cNvSpPr txBox="1"/>
          <p:nvPr/>
        </p:nvSpPr>
        <p:spPr>
          <a:xfrm>
            <a:off x="542925" y="1371600"/>
            <a:ext cx="11106150" cy="4154984"/>
          </a:xfrm>
          <a:prstGeom prst="rect">
            <a:avLst/>
          </a:prstGeom>
          <a:noFill/>
        </p:spPr>
        <p:txBody>
          <a:bodyPr wrap="square" rtlCol="0">
            <a:spAutoFit/>
          </a:bodyPr>
          <a:lstStyle/>
          <a:p>
            <a:r>
              <a:rPr lang="id-ID" sz="2400" dirty="0"/>
              <a:t>Misalkan G graf tanpa loop. Suatu </a:t>
            </a:r>
            <a:r>
              <a:rPr lang="id-ID" sz="2400" b="1" dirty="0"/>
              <a:t>pewarnaan sisi-k</a:t>
            </a:r>
            <a:r>
              <a:rPr lang="id-ID" sz="2400" dirty="0"/>
              <a:t> (</a:t>
            </a:r>
            <a:r>
              <a:rPr lang="id-ID" sz="2400" i="1" dirty="0"/>
              <a:t>k-edge-coloring</a:t>
            </a:r>
            <a:r>
              <a:rPr lang="id-ID" sz="2400" dirty="0"/>
              <a:t>) untuk graf G adalah suatu penggunaan sebagian atau semua k warna untuk mewarnai semua sisi di G sehingga setiap pasang sisi yang mempunyai titik persekutuan diberi warna yang berbeda. Jika G mempunyai pewarnaan sisi-k, maka dikatakan </a:t>
            </a:r>
            <a:r>
              <a:rPr lang="id-ID" sz="2400" b="1" dirty="0"/>
              <a:t>sisi-sisi di G dapat diwarnai dengan k warna</a:t>
            </a:r>
            <a:r>
              <a:rPr lang="id-ID" sz="2400" dirty="0"/>
              <a:t> (</a:t>
            </a:r>
            <a:r>
              <a:rPr lang="id-ID" sz="2400" i="1" dirty="0"/>
              <a:t>k-edge colorable</a:t>
            </a:r>
            <a:r>
              <a:rPr lang="id-ID" sz="2400" dirty="0"/>
              <a:t>). Indeks khromatik (</a:t>
            </a:r>
            <a:r>
              <a:rPr lang="id-ID" sz="2400" i="1" dirty="0"/>
              <a:t>chromatic index</a:t>
            </a:r>
            <a:r>
              <a:rPr lang="id-ID" sz="2400" dirty="0"/>
              <a:t>) dari graf G, dinotasikan </a:t>
            </a:r>
            <a:r>
              <a:rPr lang="id-ID" sz="2400" b="1" dirty="0"/>
              <a:t>χ’(G)</a:t>
            </a:r>
            <a:r>
              <a:rPr lang="id-ID" sz="2400" dirty="0"/>
              <a:t>, adalah bilangan k terkecil sehingga sisi-sisi di G dapat diwarnai dengan k warna. Biasanya warna-warna yang digunakan untuk mewarnai sisi-sisi suatu graf dinyatakan dengan 1, 2, 3, …, k.</a:t>
            </a:r>
          </a:p>
          <a:p>
            <a:r>
              <a:rPr lang="id-ID" sz="2400" dirty="0"/>
              <a:t> </a:t>
            </a:r>
          </a:p>
          <a:p>
            <a:r>
              <a:rPr lang="id-ID" sz="2400" dirty="0"/>
              <a:t>Jelas χ’(G) ≤ |V(G)|, dan jika derajat titik maksimum di G adalah d, maka χ’(G) ≥ d.</a:t>
            </a:r>
          </a:p>
          <a:p>
            <a:endParaRPr lang="id-ID" sz="2400" dirty="0"/>
          </a:p>
        </p:txBody>
      </p:sp>
    </p:spTree>
    <p:extLst>
      <p:ext uri="{BB962C8B-B14F-4D97-AF65-F5344CB8AC3E}">
        <p14:creationId xmlns:p14="http://schemas.microsoft.com/office/powerpoint/2010/main" val="4140339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Rectangle 16"/>
          <p:cNvSpPr/>
          <p:nvPr/>
        </p:nvSpPr>
        <p:spPr bwMode="auto">
          <a:xfrm>
            <a:off x="0" y="971620"/>
            <a:ext cx="12192000" cy="5561985"/>
          </a:xfrm>
          <a:prstGeom prst="rect">
            <a:avLst/>
          </a:prstGeom>
          <a:solidFill>
            <a:schemeClr val="accent5">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8" name="Rectangle 57"/>
          <p:cNvSpPr/>
          <p:nvPr/>
        </p:nvSpPr>
        <p:spPr>
          <a:xfrm>
            <a:off x="1700643" y="1925727"/>
            <a:ext cx="4390105" cy="4575832"/>
          </a:xfrm>
          <a:prstGeom prst="rect">
            <a:avLst/>
          </a:prstGeom>
          <a:solidFill>
            <a:srgbClr val="00B0F0"/>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endParaRPr lang="en-US" sz="1400" dirty="0">
              <a:solidFill>
                <a:schemeClr val="bg2">
                  <a:lumMod val="10000"/>
                </a:schemeClr>
              </a:solidFill>
            </a:endParaRPr>
          </a:p>
        </p:txBody>
      </p:sp>
      <p:sp>
        <p:nvSpPr>
          <p:cNvPr id="28" name="Rectangle 27"/>
          <p:cNvSpPr/>
          <p:nvPr/>
        </p:nvSpPr>
        <p:spPr>
          <a:xfrm>
            <a:off x="6825034" y="1216459"/>
            <a:ext cx="4053142" cy="5010101"/>
          </a:xfrm>
          <a:prstGeom prst="rect">
            <a:avLst/>
          </a:prstGeom>
          <a:solidFill>
            <a:srgbClr val="ED7D31"/>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endParaRPr lang="en-US" sz="1333" dirty="0">
              <a:solidFill>
                <a:schemeClr val="bg1">
                  <a:lumMod val="95000"/>
                </a:schemeClr>
              </a:solidFill>
            </a:endParaRPr>
          </a:p>
        </p:txBody>
      </p:sp>
      <p:sp>
        <p:nvSpPr>
          <p:cNvPr id="32" name="Down Arrow Callout 31"/>
          <p:cNvSpPr/>
          <p:nvPr/>
        </p:nvSpPr>
        <p:spPr>
          <a:xfrm>
            <a:off x="1700643" y="1230733"/>
            <a:ext cx="4390104" cy="694994"/>
          </a:xfrm>
          <a:prstGeom prst="downArrowCallout">
            <a:avLst>
              <a:gd name="adj1" fmla="val 23554"/>
              <a:gd name="adj2" fmla="val 10346"/>
              <a:gd name="adj3" fmla="val 10003"/>
              <a:gd name="adj4" fmla="val 89997"/>
            </a:avLst>
          </a:prstGeom>
          <a:solidFill>
            <a:schemeClr val="bg2"/>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r>
              <a:rPr lang="id-ID" sz="2400" b="1" dirty="0" smtClean="0">
                <a:solidFill>
                  <a:schemeClr val="tx1"/>
                </a:solidFill>
              </a:rPr>
              <a:t>1. </a:t>
            </a:r>
            <a:r>
              <a:rPr lang="id-ID" sz="2400" b="1" dirty="0">
                <a:solidFill>
                  <a:schemeClr val="tx1"/>
                </a:solidFill>
              </a:rPr>
              <a:t>Penempatan Bahan-bahan Kimia </a:t>
            </a:r>
            <a:endParaRPr lang="id-ID" sz="2400" dirty="0">
              <a:solidFill>
                <a:schemeClr val="tx1"/>
              </a:solidFill>
            </a:endParaRPr>
          </a:p>
        </p:txBody>
      </p:sp>
      <p:sp>
        <p:nvSpPr>
          <p:cNvPr id="60" name="Up Arrow Callout 59"/>
          <p:cNvSpPr/>
          <p:nvPr/>
        </p:nvSpPr>
        <p:spPr>
          <a:xfrm>
            <a:off x="6810016" y="6026733"/>
            <a:ext cx="4068160" cy="474826"/>
          </a:xfrm>
          <a:prstGeom prst="upArrowCallout">
            <a:avLst>
              <a:gd name="adj1" fmla="val 25000"/>
              <a:gd name="adj2" fmla="val 9346"/>
              <a:gd name="adj3" fmla="val 11156"/>
              <a:gd name="adj4" fmla="val 88844"/>
            </a:avLst>
          </a:prstGeom>
          <a:solidFill>
            <a:schemeClr val="bg2"/>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5250" lvl="2" algn="ctr"/>
            <a:r>
              <a:rPr lang="id-ID" sz="2400" b="1" dirty="0" smtClean="0">
                <a:solidFill>
                  <a:schemeClr val="tx1"/>
                </a:solidFill>
              </a:rPr>
              <a:t>2. Penjadwalan </a:t>
            </a:r>
            <a:r>
              <a:rPr lang="id-ID" sz="2400" b="1" dirty="0">
                <a:solidFill>
                  <a:schemeClr val="tx1"/>
                </a:solidFill>
              </a:rPr>
              <a:t>Ujian</a:t>
            </a:r>
            <a:endParaRPr lang="id-ID" sz="2000" dirty="0">
              <a:solidFill>
                <a:schemeClr val="tx1"/>
              </a:solidFill>
            </a:endParaRPr>
          </a:p>
        </p:txBody>
      </p:sp>
      <p:grpSp>
        <p:nvGrpSpPr>
          <p:cNvPr id="21" name="Group 20"/>
          <p:cNvGrpSpPr/>
          <p:nvPr/>
        </p:nvGrpSpPr>
        <p:grpSpPr>
          <a:xfrm>
            <a:off x="127356" y="0"/>
            <a:ext cx="4927745" cy="1024262"/>
            <a:chOff x="127357" y="-6354"/>
            <a:chExt cx="2524868" cy="1024262"/>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chemeClr val="accent5">
                <a:alpha val="80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63801"/>
              <a:ext cx="2524868" cy="954107"/>
            </a:xfrm>
            <a:prstGeom prst="rect">
              <a:avLst/>
            </a:prstGeom>
            <a:noFill/>
          </p:spPr>
          <p:txBody>
            <a:bodyPr wrap="square" rtlCol="0">
              <a:spAutoFit/>
            </a:bodyPr>
            <a:lstStyle/>
            <a:p>
              <a:pPr lvl="1"/>
              <a:r>
                <a:rPr lang="id-ID" sz="2800" b="1" dirty="0"/>
                <a:t>Aplikasi Pewarnaan Graf</a:t>
              </a:r>
              <a:endParaRPr lang="id-ID" sz="2800" dirty="0"/>
            </a:p>
          </p:txBody>
        </p:sp>
      </p:grpSp>
      <p:sp>
        <p:nvSpPr>
          <p:cNvPr id="25" name="Text Box 10"/>
          <p:cNvSpPr txBox="1">
            <a:spLocks noChangeArrowheads="1"/>
          </p:cNvSpPr>
          <p:nvPr/>
        </p:nvSpPr>
        <p:spPr bwMode="auto">
          <a:xfrm>
            <a:off x="6825034" y="2729044"/>
            <a:ext cx="4160127" cy="1785104"/>
          </a:xfrm>
          <a:prstGeom prst="rect">
            <a:avLst/>
          </a:prstGeom>
          <a:noFill/>
          <a:ln w="9525">
            <a:noFill/>
            <a:miter lim="800000"/>
            <a:headEnd/>
            <a:tailEnd/>
          </a:ln>
        </p:spPr>
        <p:txBody>
          <a:bodyPr wrap="square" lIns="60960" tIns="30480" rIns="60960" bIns="30480">
            <a:spAutoFit/>
          </a:bodyPr>
          <a:lstStyle/>
          <a:p>
            <a:pPr lvl="0" algn="ctr"/>
            <a:r>
              <a:rPr lang="id-ID" sz="2800" dirty="0"/>
              <a:t>B</a:t>
            </a:r>
            <a:r>
              <a:rPr lang="id-ID" sz="2800" dirty="0" smtClean="0"/>
              <a:t>agaimana </a:t>
            </a:r>
            <a:r>
              <a:rPr lang="id-ID" sz="2800" dirty="0"/>
              <a:t>membuat jadwal ujian agar banyaknya </a:t>
            </a:r>
            <a:r>
              <a:rPr lang="en-ID" sz="2800" i="1" dirty="0" err="1"/>
              <a:t>tahap</a:t>
            </a:r>
            <a:r>
              <a:rPr lang="id-ID" sz="2800" dirty="0"/>
              <a:t> yang digunakan minimum.</a:t>
            </a:r>
          </a:p>
        </p:txBody>
      </p:sp>
      <p:sp>
        <p:nvSpPr>
          <p:cNvPr id="26" name="Text Box 10"/>
          <p:cNvSpPr txBox="1">
            <a:spLocks noChangeArrowheads="1"/>
          </p:cNvSpPr>
          <p:nvPr/>
        </p:nvSpPr>
        <p:spPr bwMode="auto">
          <a:xfrm>
            <a:off x="1836685" y="2827192"/>
            <a:ext cx="4118019" cy="2215991"/>
          </a:xfrm>
          <a:prstGeom prst="rect">
            <a:avLst/>
          </a:prstGeom>
          <a:noFill/>
          <a:ln w="9525">
            <a:noFill/>
            <a:miter lim="800000"/>
            <a:headEnd/>
            <a:tailEnd/>
          </a:ln>
        </p:spPr>
        <p:txBody>
          <a:bodyPr wrap="square" lIns="60960" tIns="30480" rIns="60960" bIns="30480">
            <a:spAutoFit/>
          </a:bodyPr>
          <a:lstStyle/>
          <a:p>
            <a:pPr lvl="0" algn="ctr"/>
            <a:r>
              <a:rPr lang="id-ID" sz="2800" dirty="0"/>
              <a:t>B</a:t>
            </a:r>
            <a:r>
              <a:rPr lang="id-ID" sz="2800" dirty="0" smtClean="0"/>
              <a:t>erapa </a:t>
            </a:r>
            <a:r>
              <a:rPr lang="id-ID" sz="2800" dirty="0"/>
              <a:t>minimum banyaknya </a:t>
            </a:r>
            <a:r>
              <a:rPr lang="en-ID" sz="2800" dirty="0" err="1"/>
              <a:t>wadah</a:t>
            </a:r>
            <a:r>
              <a:rPr lang="id-ID" sz="2800" dirty="0"/>
              <a:t> yang diperlukan untuk menyimpan bahan kimia </a:t>
            </a:r>
            <a:r>
              <a:rPr lang="en-ID" sz="2800" dirty="0"/>
              <a:t>agar </a:t>
            </a:r>
            <a:r>
              <a:rPr lang="en-ID" sz="2800" dirty="0" err="1"/>
              <a:t>tidak</a:t>
            </a:r>
            <a:r>
              <a:rPr lang="en-ID" sz="2800" dirty="0"/>
              <a:t> </a:t>
            </a:r>
            <a:r>
              <a:rPr lang="en-ID" sz="2800" dirty="0" err="1"/>
              <a:t>terjadi</a:t>
            </a:r>
            <a:r>
              <a:rPr lang="en-ID" sz="2800" dirty="0"/>
              <a:t> </a:t>
            </a:r>
            <a:r>
              <a:rPr lang="en-ID" sz="2800" dirty="0" err="1"/>
              <a:t>ledakan</a:t>
            </a:r>
            <a:r>
              <a:rPr lang="id-ID" sz="2800" dirty="0"/>
              <a:t>?</a:t>
            </a:r>
          </a:p>
        </p:txBody>
      </p:sp>
    </p:spTree>
    <p:extLst>
      <p:ext uri="{BB962C8B-B14F-4D97-AF65-F5344CB8AC3E}">
        <p14:creationId xmlns:p14="http://schemas.microsoft.com/office/powerpoint/2010/main" val="3471257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1000"/>
                                        <p:tgtEl>
                                          <p:spTgt spid="17"/>
                                        </p:tgtEl>
                                      </p:cBhvr>
                                    </p:animEffect>
                                  </p:childTnLst>
                                </p:cTn>
                              </p:par>
                            </p:childTnLst>
                          </p:cTn>
                        </p:par>
                        <p:par>
                          <p:cTn id="8" fill="hold">
                            <p:stCondLst>
                              <p:cond delay="1000"/>
                            </p:stCondLst>
                            <p:childTnLst>
                              <p:par>
                                <p:cTn id="9" presetID="2" presetClass="entr" presetSubtype="1" accel="50000" decel="5000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0-#ppt_h/2"/>
                                          </p:val>
                                        </p:tav>
                                        <p:tav tm="100000">
                                          <p:val>
                                            <p:strVal val="#ppt_y"/>
                                          </p:val>
                                        </p:tav>
                                      </p:tavLst>
                                    </p:anim>
                                  </p:childTnLst>
                                </p:cTn>
                              </p:par>
                            </p:childTnLst>
                          </p:cTn>
                        </p:par>
                        <p:par>
                          <p:cTn id="13" fill="hold">
                            <p:stCondLst>
                              <p:cond delay="1500"/>
                            </p:stCondLst>
                            <p:childTnLst>
                              <p:par>
                                <p:cTn id="14" presetID="22" presetClass="entr" presetSubtype="1" fill="hold" grpId="0" nodeType="afterEffect">
                                  <p:stCondLst>
                                    <p:cond delay="0"/>
                                  </p:stCondLst>
                                  <p:childTnLst>
                                    <p:set>
                                      <p:cBhvr>
                                        <p:cTn id="15" dur="1" fill="hold">
                                          <p:stCondLst>
                                            <p:cond delay="0"/>
                                          </p:stCondLst>
                                        </p:cTn>
                                        <p:tgtEl>
                                          <p:spTgt spid="58"/>
                                        </p:tgtEl>
                                        <p:attrNameLst>
                                          <p:attrName>style.visibility</p:attrName>
                                        </p:attrNameLst>
                                      </p:cBhvr>
                                      <p:to>
                                        <p:strVal val="visible"/>
                                      </p:to>
                                    </p:set>
                                    <p:animEffect transition="in" filter="wipe(up)">
                                      <p:cBhvr>
                                        <p:cTn id="16" dur="500"/>
                                        <p:tgtEl>
                                          <p:spTgt spid="58"/>
                                        </p:tgtEl>
                                      </p:cBhvr>
                                    </p:animEffect>
                                  </p:childTnLst>
                                </p:cTn>
                              </p:par>
                            </p:childTnLst>
                          </p:cTn>
                        </p:par>
                        <p:par>
                          <p:cTn id="17" fill="hold">
                            <p:stCondLst>
                              <p:cond delay="2000"/>
                            </p:stCondLst>
                            <p:childTnLst>
                              <p:par>
                                <p:cTn id="18" presetID="53" presetClass="entr" presetSubtype="16" fill="hold" grpId="0" nodeType="afterEffect">
                                  <p:stCondLst>
                                    <p:cond delay="0"/>
                                  </p:stCondLst>
                                  <p:childTnLst>
                                    <p:set>
                                      <p:cBhvr>
                                        <p:cTn id="19" dur="1" fill="hold">
                                          <p:stCondLst>
                                            <p:cond delay="0"/>
                                          </p:stCondLst>
                                        </p:cTn>
                                        <p:tgtEl>
                                          <p:spTgt spid="26"/>
                                        </p:tgtEl>
                                        <p:attrNameLst>
                                          <p:attrName>style.visibility</p:attrName>
                                        </p:attrNameLst>
                                      </p:cBhvr>
                                      <p:to>
                                        <p:strVal val="visible"/>
                                      </p:to>
                                    </p:set>
                                    <p:anim calcmode="lin" valueType="num">
                                      <p:cBhvr>
                                        <p:cTn id="20" dur="500" fill="hold"/>
                                        <p:tgtEl>
                                          <p:spTgt spid="26"/>
                                        </p:tgtEl>
                                        <p:attrNameLst>
                                          <p:attrName>ppt_w</p:attrName>
                                        </p:attrNameLst>
                                      </p:cBhvr>
                                      <p:tavLst>
                                        <p:tav tm="0">
                                          <p:val>
                                            <p:fltVal val="0"/>
                                          </p:val>
                                        </p:tav>
                                        <p:tav tm="100000">
                                          <p:val>
                                            <p:strVal val="#ppt_w"/>
                                          </p:val>
                                        </p:tav>
                                      </p:tavLst>
                                    </p:anim>
                                    <p:anim calcmode="lin" valueType="num">
                                      <p:cBhvr>
                                        <p:cTn id="21" dur="500" fill="hold"/>
                                        <p:tgtEl>
                                          <p:spTgt spid="26"/>
                                        </p:tgtEl>
                                        <p:attrNameLst>
                                          <p:attrName>ppt_h</p:attrName>
                                        </p:attrNameLst>
                                      </p:cBhvr>
                                      <p:tavLst>
                                        <p:tav tm="0">
                                          <p:val>
                                            <p:fltVal val="0"/>
                                          </p:val>
                                        </p:tav>
                                        <p:tav tm="100000">
                                          <p:val>
                                            <p:strVal val="#ppt_h"/>
                                          </p:val>
                                        </p:tav>
                                      </p:tavLst>
                                    </p:anim>
                                    <p:animEffect transition="in" filter="fade">
                                      <p:cBhvr>
                                        <p:cTn id="22" dur="500"/>
                                        <p:tgtEl>
                                          <p:spTgt spid="26"/>
                                        </p:tgtEl>
                                      </p:cBhvr>
                                    </p:animEffect>
                                  </p:childTnLst>
                                </p:cTn>
                              </p:par>
                            </p:childTnLst>
                          </p:cTn>
                        </p:par>
                        <p:par>
                          <p:cTn id="23" fill="hold">
                            <p:stCondLst>
                              <p:cond delay="2500"/>
                            </p:stCondLst>
                            <p:childTnLst>
                              <p:par>
                                <p:cTn id="24" presetID="2" presetClass="entr" presetSubtype="4" accel="50000" decel="50000" fill="hold" grpId="0" nodeType="afterEffect">
                                  <p:stCondLst>
                                    <p:cond delay="0"/>
                                  </p:stCondLst>
                                  <p:childTnLst>
                                    <p:set>
                                      <p:cBhvr>
                                        <p:cTn id="25" dur="1" fill="hold">
                                          <p:stCondLst>
                                            <p:cond delay="0"/>
                                          </p:stCondLst>
                                        </p:cTn>
                                        <p:tgtEl>
                                          <p:spTgt spid="60"/>
                                        </p:tgtEl>
                                        <p:attrNameLst>
                                          <p:attrName>style.visibility</p:attrName>
                                        </p:attrNameLst>
                                      </p:cBhvr>
                                      <p:to>
                                        <p:strVal val="visible"/>
                                      </p:to>
                                    </p:set>
                                    <p:anim calcmode="lin" valueType="num">
                                      <p:cBhvr additive="base">
                                        <p:cTn id="26" dur="500" fill="hold"/>
                                        <p:tgtEl>
                                          <p:spTgt spid="60"/>
                                        </p:tgtEl>
                                        <p:attrNameLst>
                                          <p:attrName>ppt_x</p:attrName>
                                        </p:attrNameLst>
                                      </p:cBhvr>
                                      <p:tavLst>
                                        <p:tav tm="0">
                                          <p:val>
                                            <p:strVal val="#ppt_x"/>
                                          </p:val>
                                        </p:tav>
                                        <p:tav tm="100000">
                                          <p:val>
                                            <p:strVal val="#ppt_x"/>
                                          </p:val>
                                        </p:tav>
                                      </p:tavLst>
                                    </p:anim>
                                    <p:anim calcmode="lin" valueType="num">
                                      <p:cBhvr additive="base">
                                        <p:cTn id="27" dur="500" fill="hold"/>
                                        <p:tgtEl>
                                          <p:spTgt spid="60"/>
                                        </p:tgtEl>
                                        <p:attrNameLst>
                                          <p:attrName>ppt_y</p:attrName>
                                        </p:attrNameLst>
                                      </p:cBhvr>
                                      <p:tavLst>
                                        <p:tav tm="0">
                                          <p:val>
                                            <p:strVal val="1+#ppt_h/2"/>
                                          </p:val>
                                        </p:tav>
                                        <p:tav tm="100000">
                                          <p:val>
                                            <p:strVal val="#ppt_y"/>
                                          </p:val>
                                        </p:tav>
                                      </p:tavLst>
                                    </p:anim>
                                  </p:childTnLst>
                                </p:cTn>
                              </p:par>
                            </p:childTnLst>
                          </p:cTn>
                        </p:par>
                        <p:par>
                          <p:cTn id="28" fill="hold">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down)">
                                      <p:cBhvr>
                                        <p:cTn id="31" dur="500"/>
                                        <p:tgtEl>
                                          <p:spTgt spid="28"/>
                                        </p:tgtEl>
                                      </p:cBhvr>
                                    </p:animEffect>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p:cTn id="35" dur="500" fill="hold"/>
                                        <p:tgtEl>
                                          <p:spTgt spid="25"/>
                                        </p:tgtEl>
                                        <p:attrNameLst>
                                          <p:attrName>ppt_w</p:attrName>
                                        </p:attrNameLst>
                                      </p:cBhvr>
                                      <p:tavLst>
                                        <p:tav tm="0">
                                          <p:val>
                                            <p:fltVal val="0"/>
                                          </p:val>
                                        </p:tav>
                                        <p:tav tm="100000">
                                          <p:val>
                                            <p:strVal val="#ppt_w"/>
                                          </p:val>
                                        </p:tav>
                                      </p:tavLst>
                                    </p:anim>
                                    <p:anim calcmode="lin" valueType="num">
                                      <p:cBhvr>
                                        <p:cTn id="36" dur="500" fill="hold"/>
                                        <p:tgtEl>
                                          <p:spTgt spid="25"/>
                                        </p:tgtEl>
                                        <p:attrNameLst>
                                          <p:attrName>ppt_h</p:attrName>
                                        </p:attrNameLst>
                                      </p:cBhvr>
                                      <p:tavLst>
                                        <p:tav tm="0">
                                          <p:val>
                                            <p:fltVal val="0"/>
                                          </p:val>
                                        </p:tav>
                                        <p:tav tm="100000">
                                          <p:val>
                                            <p:strVal val="#ppt_h"/>
                                          </p:val>
                                        </p:tav>
                                      </p:tavLst>
                                    </p:anim>
                                    <p:animEffect transition="in" filter="fade">
                                      <p:cBhvr>
                                        <p:cTn id="3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58" grpId="0" animBg="1"/>
      <p:bldP spid="28" grpId="0" animBg="1"/>
      <p:bldP spid="32" grpId="0" animBg="1"/>
      <p:bldP spid="60" grpId="0" animBg="1"/>
      <p:bldP spid="25" grpId="0"/>
      <p:bldP spid="2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21812</TotalTime>
  <Words>602</Words>
  <Application>Microsoft Office PowerPoint</Application>
  <PresentationFormat>Widescreen</PresentationFormat>
  <Paragraphs>58</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SageFox</Company>
  <LinksUpToDate>false</LinksUpToDate>
  <SharedDoc>false</SharedDoc>
  <HyperlinkBase>http://sage-fox.com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HP PAV</cp:lastModifiedBy>
  <cp:revision>6013</cp:revision>
  <dcterms:created xsi:type="dcterms:W3CDTF">2015-12-31T02:20:12Z</dcterms:created>
  <dcterms:modified xsi:type="dcterms:W3CDTF">2021-12-01T07:32:20Z</dcterms:modified>
</cp:coreProperties>
</file>