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9"/>
  </p:notesMasterIdLst>
  <p:sldIdLst>
    <p:sldId id="3825" r:id="rId5"/>
    <p:sldId id="3826" r:id="rId6"/>
    <p:sldId id="3835" r:id="rId7"/>
    <p:sldId id="3839" r:id="rId8"/>
    <p:sldId id="3854" r:id="rId9"/>
    <p:sldId id="3855" r:id="rId10"/>
    <p:sldId id="3856" r:id="rId11"/>
    <p:sldId id="3841" r:id="rId12"/>
    <p:sldId id="3858" r:id="rId13"/>
    <p:sldId id="3840" r:id="rId14"/>
    <p:sldId id="3851" r:id="rId15"/>
    <p:sldId id="3852" r:id="rId16"/>
    <p:sldId id="3842" r:id="rId17"/>
    <p:sldId id="3853" r:id="rId18"/>
    <p:sldId id="3857" r:id="rId19"/>
    <p:sldId id="3859" r:id="rId20"/>
    <p:sldId id="3860" r:id="rId21"/>
    <p:sldId id="3861" r:id="rId22"/>
    <p:sldId id="3862" r:id="rId23"/>
    <p:sldId id="3863" r:id="rId24"/>
    <p:sldId id="3864" r:id="rId25"/>
    <p:sldId id="3843" r:id="rId26"/>
    <p:sldId id="3850" r:id="rId27"/>
    <p:sldId id="383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514"/>
    <a:srgbClr val="2CC3B4"/>
    <a:srgbClr val="FFFFFF"/>
    <a:srgbClr val="4E91F0"/>
    <a:srgbClr val="C097F8"/>
    <a:srgbClr val="2BC1B2"/>
    <a:srgbClr val="EE76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34" autoAdjust="0"/>
  </p:normalViewPr>
  <p:slideViewPr>
    <p:cSldViewPr snapToGrid="0">
      <p:cViewPr varScale="1">
        <p:scale>
          <a:sx n="76" d="100"/>
          <a:sy n="76" d="100"/>
        </p:scale>
        <p:origin x="946" y="58"/>
      </p:cViewPr>
      <p:guideLst>
        <p:guide orient="horz" pos="1200"/>
        <p:guide orient="horz" pos="3408"/>
        <p:guide pos="6936"/>
        <p:guide pos="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34CCBE-94A6-459A-AE5A-6F1F97330494}" type="doc">
      <dgm:prSet loTypeId="urn:microsoft.com/office/officeart/2005/8/layout/hProcess9" loCatId="process" qsTypeId="urn:microsoft.com/office/officeart/2005/8/quickstyle/simple2" qsCatId="simple" csTypeId="urn:microsoft.com/office/officeart/2005/8/colors/accent1_2" csCatId="accent1" phldr="1"/>
      <dgm:spPr/>
      <dgm:t>
        <a:bodyPr/>
        <a:lstStyle/>
        <a:p>
          <a:endParaRPr lang="id-ID"/>
        </a:p>
      </dgm:t>
    </dgm:pt>
    <dgm:pt modelId="{AB981F6B-8B40-4628-96AA-823CAEAFF7D0}">
      <dgm:prSet/>
      <dgm:spPr/>
      <dgm:t>
        <a:bodyPr/>
        <a:lstStyle/>
        <a:p>
          <a:r>
            <a:rPr lang="id-ID"/>
            <a:t>Pendahuluan</a:t>
          </a:r>
        </a:p>
      </dgm:t>
    </dgm:pt>
    <dgm:pt modelId="{987EC4A5-AC16-4C1F-8D6A-3D935CA57616}" type="parTrans" cxnId="{B4A8DF70-F0F7-4810-85B6-425278896BD3}">
      <dgm:prSet/>
      <dgm:spPr/>
      <dgm:t>
        <a:bodyPr/>
        <a:lstStyle/>
        <a:p>
          <a:endParaRPr lang="id-ID"/>
        </a:p>
      </dgm:t>
    </dgm:pt>
    <dgm:pt modelId="{81BBE1B0-CBF8-4907-AB11-B54D0C60AE20}" type="sibTrans" cxnId="{B4A8DF70-F0F7-4810-85B6-425278896BD3}">
      <dgm:prSet/>
      <dgm:spPr/>
      <dgm:t>
        <a:bodyPr/>
        <a:lstStyle/>
        <a:p>
          <a:endParaRPr lang="id-ID"/>
        </a:p>
      </dgm:t>
    </dgm:pt>
    <dgm:pt modelId="{C50E18A2-6415-46FB-881F-30EF164D5F9F}">
      <dgm:prSet/>
      <dgm:spPr/>
      <dgm:t>
        <a:bodyPr/>
        <a:lstStyle/>
        <a:p>
          <a:r>
            <a:rPr lang="id-ID" dirty="0"/>
            <a:t>Materi &amp; Diskusi</a:t>
          </a:r>
        </a:p>
      </dgm:t>
    </dgm:pt>
    <dgm:pt modelId="{AA37117E-78A0-4BC6-8DB3-4613296C22BD}" type="parTrans" cxnId="{F13343E3-209B-44C0-BF6A-55B4F8FAC0AF}">
      <dgm:prSet/>
      <dgm:spPr/>
      <dgm:t>
        <a:bodyPr/>
        <a:lstStyle/>
        <a:p>
          <a:endParaRPr lang="id-ID"/>
        </a:p>
      </dgm:t>
    </dgm:pt>
    <dgm:pt modelId="{1EBF7A5D-175E-4BCE-AE94-D8F3D44EAA77}" type="sibTrans" cxnId="{F13343E3-209B-44C0-BF6A-55B4F8FAC0AF}">
      <dgm:prSet/>
      <dgm:spPr/>
      <dgm:t>
        <a:bodyPr/>
        <a:lstStyle/>
        <a:p>
          <a:endParaRPr lang="id-ID"/>
        </a:p>
      </dgm:t>
    </dgm:pt>
    <dgm:pt modelId="{ED6F2713-639B-4452-9136-F7395CEBF860}">
      <dgm:prSet/>
      <dgm:spPr/>
      <dgm:t>
        <a:bodyPr/>
        <a:lstStyle/>
        <a:p>
          <a:r>
            <a:rPr lang="en-US"/>
            <a:t>T</a:t>
          </a:r>
          <a:r>
            <a:rPr lang="id-ID"/>
            <a:t>ugas Mandiri</a:t>
          </a:r>
        </a:p>
      </dgm:t>
    </dgm:pt>
    <dgm:pt modelId="{8E9A7D4E-4837-4320-B316-1AB4E945F6A2}" type="parTrans" cxnId="{C32C7131-1089-4A37-A4C5-8F23ED4EF5CE}">
      <dgm:prSet/>
      <dgm:spPr/>
      <dgm:t>
        <a:bodyPr/>
        <a:lstStyle/>
        <a:p>
          <a:endParaRPr lang="id-ID"/>
        </a:p>
      </dgm:t>
    </dgm:pt>
    <dgm:pt modelId="{09A2FD20-C891-4BEA-BF86-342E8EC8A084}" type="sibTrans" cxnId="{C32C7131-1089-4A37-A4C5-8F23ED4EF5CE}">
      <dgm:prSet/>
      <dgm:spPr/>
      <dgm:t>
        <a:bodyPr/>
        <a:lstStyle/>
        <a:p>
          <a:endParaRPr lang="id-ID"/>
        </a:p>
      </dgm:t>
    </dgm:pt>
    <dgm:pt modelId="{51F75036-37C7-49C7-9523-947323ACF278}" type="pres">
      <dgm:prSet presAssocID="{F834CCBE-94A6-459A-AE5A-6F1F97330494}" presName="CompostProcess" presStyleCnt="0">
        <dgm:presLayoutVars>
          <dgm:dir/>
          <dgm:resizeHandles val="exact"/>
        </dgm:presLayoutVars>
      </dgm:prSet>
      <dgm:spPr/>
    </dgm:pt>
    <dgm:pt modelId="{4A27E79A-8758-4A3E-A0D2-3A0170F25E8F}" type="pres">
      <dgm:prSet presAssocID="{F834CCBE-94A6-459A-AE5A-6F1F97330494}" presName="arrow" presStyleLbl="bgShp" presStyleIdx="0" presStyleCnt="1"/>
      <dgm:spPr/>
    </dgm:pt>
    <dgm:pt modelId="{79D5B2EA-35AC-40D1-AD91-AA75A897D9D3}" type="pres">
      <dgm:prSet presAssocID="{F834CCBE-94A6-459A-AE5A-6F1F97330494}" presName="linearProcess" presStyleCnt="0"/>
      <dgm:spPr/>
    </dgm:pt>
    <dgm:pt modelId="{A28F4C3E-BCC1-4D67-A8DE-934D9D8B10CC}" type="pres">
      <dgm:prSet presAssocID="{AB981F6B-8B40-4628-96AA-823CAEAFF7D0}" presName="textNode" presStyleLbl="node1" presStyleIdx="0" presStyleCnt="3">
        <dgm:presLayoutVars>
          <dgm:bulletEnabled val="1"/>
        </dgm:presLayoutVars>
      </dgm:prSet>
      <dgm:spPr/>
    </dgm:pt>
    <dgm:pt modelId="{B0BFA390-EF06-4383-9878-02605D5121CF}" type="pres">
      <dgm:prSet presAssocID="{81BBE1B0-CBF8-4907-AB11-B54D0C60AE20}" presName="sibTrans" presStyleCnt="0"/>
      <dgm:spPr/>
    </dgm:pt>
    <dgm:pt modelId="{A57DF436-99A6-46FA-8BFB-73D96AAF3933}" type="pres">
      <dgm:prSet presAssocID="{C50E18A2-6415-46FB-881F-30EF164D5F9F}" presName="textNode" presStyleLbl="node1" presStyleIdx="1" presStyleCnt="3">
        <dgm:presLayoutVars>
          <dgm:bulletEnabled val="1"/>
        </dgm:presLayoutVars>
      </dgm:prSet>
      <dgm:spPr/>
    </dgm:pt>
    <dgm:pt modelId="{2193BE6D-EA11-4763-9FEA-590718A4D1A4}" type="pres">
      <dgm:prSet presAssocID="{1EBF7A5D-175E-4BCE-AE94-D8F3D44EAA77}" presName="sibTrans" presStyleCnt="0"/>
      <dgm:spPr/>
    </dgm:pt>
    <dgm:pt modelId="{32DE2E05-DDD8-4203-B599-16FC9AD1009B}" type="pres">
      <dgm:prSet presAssocID="{ED6F2713-639B-4452-9136-F7395CEBF860}" presName="textNode" presStyleLbl="node1" presStyleIdx="2" presStyleCnt="3">
        <dgm:presLayoutVars>
          <dgm:bulletEnabled val="1"/>
        </dgm:presLayoutVars>
      </dgm:prSet>
      <dgm:spPr/>
    </dgm:pt>
  </dgm:ptLst>
  <dgm:cxnLst>
    <dgm:cxn modelId="{42F0550D-70F6-42B8-ACC7-7A606F6142D7}" type="presOf" srcId="{ED6F2713-639B-4452-9136-F7395CEBF860}" destId="{32DE2E05-DDD8-4203-B599-16FC9AD1009B}" srcOrd="0" destOrd="0" presId="urn:microsoft.com/office/officeart/2005/8/layout/hProcess9"/>
    <dgm:cxn modelId="{0160E414-9C38-48C7-ABDC-E820238D39BE}" type="presOf" srcId="{C50E18A2-6415-46FB-881F-30EF164D5F9F}" destId="{A57DF436-99A6-46FA-8BFB-73D96AAF3933}" srcOrd="0" destOrd="0" presId="urn:microsoft.com/office/officeart/2005/8/layout/hProcess9"/>
    <dgm:cxn modelId="{C32C7131-1089-4A37-A4C5-8F23ED4EF5CE}" srcId="{F834CCBE-94A6-459A-AE5A-6F1F97330494}" destId="{ED6F2713-639B-4452-9136-F7395CEBF860}" srcOrd="2" destOrd="0" parTransId="{8E9A7D4E-4837-4320-B316-1AB4E945F6A2}" sibTransId="{09A2FD20-C891-4BEA-BF86-342E8EC8A084}"/>
    <dgm:cxn modelId="{B4A8DF70-F0F7-4810-85B6-425278896BD3}" srcId="{F834CCBE-94A6-459A-AE5A-6F1F97330494}" destId="{AB981F6B-8B40-4628-96AA-823CAEAFF7D0}" srcOrd="0" destOrd="0" parTransId="{987EC4A5-AC16-4C1F-8D6A-3D935CA57616}" sibTransId="{81BBE1B0-CBF8-4907-AB11-B54D0C60AE20}"/>
    <dgm:cxn modelId="{C9D2438C-4701-44C9-90C4-1B7C664AC94C}" type="presOf" srcId="{AB981F6B-8B40-4628-96AA-823CAEAFF7D0}" destId="{A28F4C3E-BCC1-4D67-A8DE-934D9D8B10CC}" srcOrd="0" destOrd="0" presId="urn:microsoft.com/office/officeart/2005/8/layout/hProcess9"/>
    <dgm:cxn modelId="{D6019E93-0097-416F-B705-D195A02737D8}" type="presOf" srcId="{F834CCBE-94A6-459A-AE5A-6F1F97330494}" destId="{51F75036-37C7-49C7-9523-947323ACF278}" srcOrd="0" destOrd="0" presId="urn:microsoft.com/office/officeart/2005/8/layout/hProcess9"/>
    <dgm:cxn modelId="{F13343E3-209B-44C0-BF6A-55B4F8FAC0AF}" srcId="{F834CCBE-94A6-459A-AE5A-6F1F97330494}" destId="{C50E18A2-6415-46FB-881F-30EF164D5F9F}" srcOrd="1" destOrd="0" parTransId="{AA37117E-78A0-4BC6-8DB3-4613296C22BD}" sibTransId="{1EBF7A5D-175E-4BCE-AE94-D8F3D44EAA77}"/>
    <dgm:cxn modelId="{46D1EB25-C3AE-4A27-AAE5-5EDA1AD4F116}" type="presParOf" srcId="{51F75036-37C7-49C7-9523-947323ACF278}" destId="{4A27E79A-8758-4A3E-A0D2-3A0170F25E8F}" srcOrd="0" destOrd="0" presId="urn:microsoft.com/office/officeart/2005/8/layout/hProcess9"/>
    <dgm:cxn modelId="{969E6334-6E5A-48E5-8ACB-C398A19BC59C}" type="presParOf" srcId="{51F75036-37C7-49C7-9523-947323ACF278}" destId="{79D5B2EA-35AC-40D1-AD91-AA75A897D9D3}" srcOrd="1" destOrd="0" presId="urn:microsoft.com/office/officeart/2005/8/layout/hProcess9"/>
    <dgm:cxn modelId="{3B9FF4DA-437A-4659-9D80-1E575DAE3E22}" type="presParOf" srcId="{79D5B2EA-35AC-40D1-AD91-AA75A897D9D3}" destId="{A28F4C3E-BCC1-4D67-A8DE-934D9D8B10CC}" srcOrd="0" destOrd="0" presId="urn:microsoft.com/office/officeart/2005/8/layout/hProcess9"/>
    <dgm:cxn modelId="{DB91DFE4-7CA9-4B02-BD2D-AE8871D01172}" type="presParOf" srcId="{79D5B2EA-35AC-40D1-AD91-AA75A897D9D3}" destId="{B0BFA390-EF06-4383-9878-02605D5121CF}" srcOrd="1" destOrd="0" presId="urn:microsoft.com/office/officeart/2005/8/layout/hProcess9"/>
    <dgm:cxn modelId="{2FCFEE30-3B0A-45A3-A4BA-E359BE5EA569}" type="presParOf" srcId="{79D5B2EA-35AC-40D1-AD91-AA75A897D9D3}" destId="{A57DF436-99A6-46FA-8BFB-73D96AAF3933}" srcOrd="2" destOrd="0" presId="urn:microsoft.com/office/officeart/2005/8/layout/hProcess9"/>
    <dgm:cxn modelId="{00388A6E-E6F8-4790-BD52-4B3D794A4EE0}" type="presParOf" srcId="{79D5B2EA-35AC-40D1-AD91-AA75A897D9D3}" destId="{2193BE6D-EA11-4763-9FEA-590718A4D1A4}" srcOrd="3" destOrd="0" presId="urn:microsoft.com/office/officeart/2005/8/layout/hProcess9"/>
    <dgm:cxn modelId="{F42098EB-652D-4BCD-AA24-25E6E9CF3757}" type="presParOf" srcId="{79D5B2EA-35AC-40D1-AD91-AA75A897D9D3}" destId="{32DE2E05-DDD8-4203-B599-16FC9AD1009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1BA9E-8D81-46D7-B4CC-1E90D7CB6B0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id-ID"/>
        </a:p>
      </dgm:t>
    </dgm:pt>
    <dgm:pt modelId="{0C7A369A-C40F-4317-BE8E-8B491D05F0F1}">
      <dgm:prSet/>
      <dgm:spPr/>
      <dgm:t>
        <a:bodyPr/>
        <a:lstStyle/>
        <a:p>
          <a:r>
            <a:rPr lang="id-ID" dirty="0"/>
            <a:t>Sinyal dan Sistem Diskrit</a:t>
          </a:r>
        </a:p>
      </dgm:t>
    </dgm:pt>
    <dgm:pt modelId="{C10B0CC5-1CDA-427F-8BDB-905B2C5EB17E}" type="parTrans" cxnId="{9866798D-5C44-4782-8F8F-D3117B20D15E}">
      <dgm:prSet/>
      <dgm:spPr/>
      <dgm:t>
        <a:bodyPr/>
        <a:lstStyle/>
        <a:p>
          <a:endParaRPr lang="id-ID"/>
        </a:p>
      </dgm:t>
    </dgm:pt>
    <dgm:pt modelId="{AA81D9FD-4ACC-4C9B-A5D2-5CEB2C295D4E}" type="sibTrans" cxnId="{9866798D-5C44-4782-8F8F-D3117B20D15E}">
      <dgm:prSet/>
      <dgm:spPr/>
      <dgm:t>
        <a:bodyPr/>
        <a:lstStyle/>
        <a:p>
          <a:endParaRPr lang="id-ID"/>
        </a:p>
      </dgm:t>
    </dgm:pt>
    <dgm:pt modelId="{AD630202-86DA-494A-9C40-0E9E3F13EEC8}">
      <dgm:prSet/>
      <dgm:spPr/>
      <dgm:t>
        <a:bodyPr/>
        <a:lstStyle/>
        <a:p>
          <a:r>
            <a:rPr lang="id-ID" dirty="0"/>
            <a:t>Transformasi Fourier waktu diskrit</a:t>
          </a:r>
        </a:p>
      </dgm:t>
    </dgm:pt>
    <dgm:pt modelId="{C8DE5C2B-0EA5-4905-A4CF-D1E08E7CA41F}" type="parTrans" cxnId="{FD71EC48-FAA8-4FFC-83F2-69164EADF48F}">
      <dgm:prSet/>
      <dgm:spPr/>
      <dgm:t>
        <a:bodyPr/>
        <a:lstStyle/>
        <a:p>
          <a:endParaRPr lang="id-ID"/>
        </a:p>
      </dgm:t>
    </dgm:pt>
    <dgm:pt modelId="{EEC33591-C348-49CF-92ED-C169CFF762A0}" type="sibTrans" cxnId="{FD71EC48-FAA8-4FFC-83F2-69164EADF48F}">
      <dgm:prSet/>
      <dgm:spPr/>
      <dgm:t>
        <a:bodyPr/>
        <a:lstStyle/>
        <a:p>
          <a:endParaRPr lang="id-ID"/>
        </a:p>
      </dgm:t>
    </dgm:pt>
    <dgm:pt modelId="{E2DA9897-57FF-4BE3-BA07-3B48C70EC440}">
      <dgm:prSet/>
      <dgm:spPr/>
      <dgm:t>
        <a:bodyPr/>
        <a:lstStyle/>
        <a:p>
          <a:r>
            <a:rPr lang="id-ID" dirty="0"/>
            <a:t>Discrete Fourier Transform</a:t>
          </a:r>
        </a:p>
      </dgm:t>
    </dgm:pt>
    <dgm:pt modelId="{821E42B9-6C5E-44E2-8488-B626E4587653}" type="parTrans" cxnId="{A8048D1E-CB39-4509-9A09-7CAC98F98B8D}">
      <dgm:prSet/>
      <dgm:spPr/>
      <dgm:t>
        <a:bodyPr/>
        <a:lstStyle/>
        <a:p>
          <a:endParaRPr lang="id-ID"/>
        </a:p>
      </dgm:t>
    </dgm:pt>
    <dgm:pt modelId="{7C6E4685-2B19-42C9-BF13-AAF765E057A1}" type="sibTrans" cxnId="{A8048D1E-CB39-4509-9A09-7CAC98F98B8D}">
      <dgm:prSet/>
      <dgm:spPr/>
      <dgm:t>
        <a:bodyPr/>
        <a:lstStyle/>
        <a:p>
          <a:endParaRPr lang="id-ID"/>
        </a:p>
      </dgm:t>
    </dgm:pt>
    <dgm:pt modelId="{72D4E2C0-29D3-4900-9530-5316B2386419}">
      <dgm:prSet/>
      <dgm:spPr/>
      <dgm:t>
        <a:bodyPr/>
        <a:lstStyle/>
        <a:p>
          <a:r>
            <a:rPr lang="id-ID" dirty="0"/>
            <a:t>UTS</a:t>
          </a:r>
        </a:p>
      </dgm:t>
    </dgm:pt>
    <dgm:pt modelId="{4EBB88BD-6281-4570-BA54-244DAB7EA6CB}" type="parTrans" cxnId="{B648AB04-D50B-4E54-A646-BEC43E28F4BF}">
      <dgm:prSet/>
      <dgm:spPr/>
      <dgm:t>
        <a:bodyPr/>
        <a:lstStyle/>
        <a:p>
          <a:endParaRPr lang="id-ID"/>
        </a:p>
      </dgm:t>
    </dgm:pt>
    <dgm:pt modelId="{154870AB-109B-40A2-9EAE-BD61DC80C4D1}" type="sibTrans" cxnId="{B648AB04-D50B-4E54-A646-BEC43E28F4BF}">
      <dgm:prSet/>
      <dgm:spPr/>
      <dgm:t>
        <a:bodyPr/>
        <a:lstStyle/>
        <a:p>
          <a:endParaRPr lang="id-ID"/>
        </a:p>
      </dgm:t>
    </dgm:pt>
    <dgm:pt modelId="{ECF18213-A087-4A2B-B82C-BC3DC6EE2534}">
      <dgm:prSet/>
      <dgm:spPr/>
      <dgm:t>
        <a:bodyPr/>
        <a:lstStyle/>
        <a:p>
          <a:r>
            <a:rPr lang="id-ID" dirty="0"/>
            <a:t>Transformasi Z</a:t>
          </a:r>
        </a:p>
      </dgm:t>
    </dgm:pt>
    <dgm:pt modelId="{3EA89D1B-3B51-4449-8644-F052A4D4E9A9}" type="parTrans" cxnId="{FF184EC8-0EE4-4636-AB99-A0FCCE389250}">
      <dgm:prSet/>
      <dgm:spPr/>
      <dgm:t>
        <a:bodyPr/>
        <a:lstStyle/>
        <a:p>
          <a:endParaRPr lang="id-ID"/>
        </a:p>
      </dgm:t>
    </dgm:pt>
    <dgm:pt modelId="{0751EE05-5F08-4412-9110-213AC1936530}" type="sibTrans" cxnId="{FF184EC8-0EE4-4636-AB99-A0FCCE389250}">
      <dgm:prSet/>
      <dgm:spPr/>
      <dgm:t>
        <a:bodyPr/>
        <a:lstStyle/>
        <a:p>
          <a:endParaRPr lang="id-ID"/>
        </a:p>
      </dgm:t>
    </dgm:pt>
    <dgm:pt modelId="{07151AED-B4A4-4F4C-BA4A-9FD9B16614A6}">
      <dgm:prSet/>
      <dgm:spPr/>
      <dgm:t>
        <a:bodyPr/>
        <a:lstStyle/>
        <a:p>
          <a:r>
            <a:rPr lang="id-ID" dirty="0"/>
            <a:t>Struktur Filter</a:t>
          </a:r>
        </a:p>
      </dgm:t>
    </dgm:pt>
    <dgm:pt modelId="{5936735B-5E4A-4440-83F3-FB8240CB3DCD}" type="parTrans" cxnId="{1B94ADBA-2A1E-4A7C-B9D0-4E92302973BC}">
      <dgm:prSet/>
      <dgm:spPr/>
      <dgm:t>
        <a:bodyPr/>
        <a:lstStyle/>
        <a:p>
          <a:endParaRPr lang="id-ID"/>
        </a:p>
      </dgm:t>
    </dgm:pt>
    <dgm:pt modelId="{7C0550C4-D0DF-44BA-B7E6-ED25300DCB3E}" type="sibTrans" cxnId="{1B94ADBA-2A1E-4A7C-B9D0-4E92302973BC}">
      <dgm:prSet/>
      <dgm:spPr/>
      <dgm:t>
        <a:bodyPr/>
        <a:lstStyle/>
        <a:p>
          <a:endParaRPr lang="id-ID"/>
        </a:p>
      </dgm:t>
    </dgm:pt>
    <dgm:pt modelId="{2C598F37-80EE-4F03-ACEC-4C529C651C20}">
      <dgm:prSet/>
      <dgm:spPr/>
      <dgm:t>
        <a:bodyPr/>
        <a:lstStyle/>
        <a:p>
          <a:r>
            <a:rPr lang="id-ID" dirty="0"/>
            <a:t>Perancangan filter FIR</a:t>
          </a:r>
        </a:p>
      </dgm:t>
    </dgm:pt>
    <dgm:pt modelId="{44742F31-38A9-4DC7-9067-DACFD312A61D}" type="parTrans" cxnId="{16638668-41CF-4025-B19F-01F34F813A18}">
      <dgm:prSet/>
      <dgm:spPr/>
      <dgm:t>
        <a:bodyPr/>
        <a:lstStyle/>
        <a:p>
          <a:endParaRPr lang="id-ID"/>
        </a:p>
      </dgm:t>
    </dgm:pt>
    <dgm:pt modelId="{5A609DC4-B6CA-4DC2-B070-5BA1E87E3EA3}" type="sibTrans" cxnId="{16638668-41CF-4025-B19F-01F34F813A18}">
      <dgm:prSet/>
      <dgm:spPr/>
      <dgm:t>
        <a:bodyPr/>
        <a:lstStyle/>
        <a:p>
          <a:endParaRPr lang="id-ID"/>
        </a:p>
      </dgm:t>
    </dgm:pt>
    <dgm:pt modelId="{326F8F03-B4E0-4DCC-9395-E874BFBF4626}">
      <dgm:prSet/>
      <dgm:spPr/>
      <dgm:t>
        <a:bodyPr/>
        <a:lstStyle/>
        <a:p>
          <a:r>
            <a:rPr lang="id-ID" dirty="0"/>
            <a:t>Perancangan filter IIR</a:t>
          </a:r>
        </a:p>
      </dgm:t>
    </dgm:pt>
    <dgm:pt modelId="{CC0EAE0C-56FA-4722-8925-5A34ABFC50B3}" type="parTrans" cxnId="{10D2DCB3-E92A-4BE5-864D-6EDC125735C7}">
      <dgm:prSet/>
      <dgm:spPr/>
      <dgm:t>
        <a:bodyPr/>
        <a:lstStyle/>
        <a:p>
          <a:endParaRPr lang="id-ID"/>
        </a:p>
      </dgm:t>
    </dgm:pt>
    <dgm:pt modelId="{1DD96DB6-F63E-4796-9063-8A0865AEAF89}" type="sibTrans" cxnId="{10D2DCB3-E92A-4BE5-864D-6EDC125735C7}">
      <dgm:prSet/>
      <dgm:spPr/>
      <dgm:t>
        <a:bodyPr/>
        <a:lstStyle/>
        <a:p>
          <a:endParaRPr lang="id-ID"/>
        </a:p>
      </dgm:t>
    </dgm:pt>
    <dgm:pt modelId="{263CF90A-3F58-4159-B359-7A4AD23984B8}">
      <dgm:prSet/>
      <dgm:spPr/>
      <dgm:t>
        <a:bodyPr/>
        <a:lstStyle/>
        <a:p>
          <a:r>
            <a:rPr lang="id-ID" dirty="0"/>
            <a:t>UAS</a:t>
          </a:r>
        </a:p>
      </dgm:t>
    </dgm:pt>
    <dgm:pt modelId="{1EBD3FD7-EA3B-471E-B995-20F19FE2491B}" type="parTrans" cxnId="{2F6992BF-338E-4BB0-9230-6766F8E1D48F}">
      <dgm:prSet/>
      <dgm:spPr/>
      <dgm:t>
        <a:bodyPr/>
        <a:lstStyle/>
        <a:p>
          <a:endParaRPr lang="id-ID"/>
        </a:p>
      </dgm:t>
    </dgm:pt>
    <dgm:pt modelId="{8A0E1CBF-5597-4A6E-85A7-F699F44AC562}" type="sibTrans" cxnId="{2F6992BF-338E-4BB0-9230-6766F8E1D48F}">
      <dgm:prSet/>
      <dgm:spPr/>
      <dgm:t>
        <a:bodyPr/>
        <a:lstStyle/>
        <a:p>
          <a:endParaRPr lang="id-ID"/>
        </a:p>
      </dgm:t>
    </dgm:pt>
    <dgm:pt modelId="{6BCB27B5-C612-49D5-B35E-ECACA14EDF18}">
      <dgm:prSet/>
      <dgm:spPr/>
      <dgm:t>
        <a:bodyPr/>
        <a:lstStyle/>
        <a:p>
          <a:r>
            <a:rPr lang="id-ID" dirty="0"/>
            <a:t>Pendahuluan</a:t>
          </a:r>
        </a:p>
      </dgm:t>
    </dgm:pt>
    <dgm:pt modelId="{097B27B0-B85E-4486-B48D-E8E5F726D29C}" type="parTrans" cxnId="{E2A44925-11A1-4757-B610-3CC993F933F9}">
      <dgm:prSet/>
      <dgm:spPr/>
      <dgm:t>
        <a:bodyPr/>
        <a:lstStyle/>
        <a:p>
          <a:endParaRPr lang="id-ID"/>
        </a:p>
      </dgm:t>
    </dgm:pt>
    <dgm:pt modelId="{6EA11DB1-FACC-4031-B58E-A608E7B4EE7A}" type="sibTrans" cxnId="{E2A44925-11A1-4757-B610-3CC993F933F9}">
      <dgm:prSet/>
      <dgm:spPr/>
      <dgm:t>
        <a:bodyPr/>
        <a:lstStyle/>
        <a:p>
          <a:endParaRPr lang="id-ID"/>
        </a:p>
      </dgm:t>
    </dgm:pt>
    <dgm:pt modelId="{B9F517F4-88D8-4DB6-A59B-830C21FC40A4}" type="pres">
      <dgm:prSet presAssocID="{8841BA9E-8D81-46D7-B4CC-1E90D7CB6B07}" presName="Name0" presStyleCnt="0">
        <dgm:presLayoutVars>
          <dgm:dir/>
          <dgm:resizeHandles val="exact"/>
        </dgm:presLayoutVars>
      </dgm:prSet>
      <dgm:spPr/>
    </dgm:pt>
    <dgm:pt modelId="{F23F589B-6B8D-4726-BFBB-77D144F29001}" type="pres">
      <dgm:prSet presAssocID="{8841BA9E-8D81-46D7-B4CC-1E90D7CB6B07}" presName="arrow" presStyleLbl="bgShp" presStyleIdx="0" presStyleCnt="1"/>
      <dgm:spPr/>
    </dgm:pt>
    <dgm:pt modelId="{A70F6DCB-03FA-4636-9E2E-C04D630D4C60}" type="pres">
      <dgm:prSet presAssocID="{8841BA9E-8D81-46D7-B4CC-1E90D7CB6B07}" presName="points" presStyleCnt="0"/>
      <dgm:spPr/>
    </dgm:pt>
    <dgm:pt modelId="{425AFD73-D58A-4DFD-93E9-FA40BD2B73A0}" type="pres">
      <dgm:prSet presAssocID="{6BCB27B5-C612-49D5-B35E-ECACA14EDF18}" presName="compositeA" presStyleCnt="0"/>
      <dgm:spPr/>
    </dgm:pt>
    <dgm:pt modelId="{015644DB-A43C-4DC6-9598-1A20BD330D2F}" type="pres">
      <dgm:prSet presAssocID="{6BCB27B5-C612-49D5-B35E-ECACA14EDF18}" presName="textA" presStyleLbl="revTx" presStyleIdx="0" presStyleCnt="10">
        <dgm:presLayoutVars>
          <dgm:bulletEnabled val="1"/>
        </dgm:presLayoutVars>
      </dgm:prSet>
      <dgm:spPr/>
    </dgm:pt>
    <dgm:pt modelId="{7C8462AA-1104-44EE-A8C5-6810AC488C15}" type="pres">
      <dgm:prSet presAssocID="{6BCB27B5-C612-49D5-B35E-ECACA14EDF18}" presName="circleA" presStyleLbl="node1" presStyleIdx="0" presStyleCnt="10"/>
      <dgm:spPr/>
    </dgm:pt>
    <dgm:pt modelId="{F28F3BE9-28CD-41E2-8EA0-AA6E595C7683}" type="pres">
      <dgm:prSet presAssocID="{6BCB27B5-C612-49D5-B35E-ECACA14EDF18}" presName="spaceA" presStyleCnt="0"/>
      <dgm:spPr/>
    </dgm:pt>
    <dgm:pt modelId="{226590BC-0B6A-4EC3-ABFE-BBAF3182E6B5}" type="pres">
      <dgm:prSet presAssocID="{6EA11DB1-FACC-4031-B58E-A608E7B4EE7A}" presName="space" presStyleCnt="0"/>
      <dgm:spPr/>
    </dgm:pt>
    <dgm:pt modelId="{56A143DA-98D4-44E9-8238-1D1E93FF0F8A}" type="pres">
      <dgm:prSet presAssocID="{0C7A369A-C40F-4317-BE8E-8B491D05F0F1}" presName="compositeB" presStyleCnt="0"/>
      <dgm:spPr/>
    </dgm:pt>
    <dgm:pt modelId="{81250E46-315F-4BBE-BEA4-E877BB0DA270}" type="pres">
      <dgm:prSet presAssocID="{0C7A369A-C40F-4317-BE8E-8B491D05F0F1}" presName="textB" presStyleLbl="revTx" presStyleIdx="1" presStyleCnt="10">
        <dgm:presLayoutVars>
          <dgm:bulletEnabled val="1"/>
        </dgm:presLayoutVars>
      </dgm:prSet>
      <dgm:spPr/>
    </dgm:pt>
    <dgm:pt modelId="{350F6DDC-3C22-4C32-9BD1-642B11F0A84C}" type="pres">
      <dgm:prSet presAssocID="{0C7A369A-C40F-4317-BE8E-8B491D05F0F1}" presName="circleB" presStyleLbl="node1" presStyleIdx="1" presStyleCnt="10"/>
      <dgm:spPr/>
    </dgm:pt>
    <dgm:pt modelId="{068D32CC-D038-4372-B361-62A99BB7AF50}" type="pres">
      <dgm:prSet presAssocID="{0C7A369A-C40F-4317-BE8E-8B491D05F0F1}" presName="spaceB" presStyleCnt="0"/>
      <dgm:spPr/>
    </dgm:pt>
    <dgm:pt modelId="{186C15D4-61CD-400E-A944-06F7A161D549}" type="pres">
      <dgm:prSet presAssocID="{AA81D9FD-4ACC-4C9B-A5D2-5CEB2C295D4E}" presName="space" presStyleCnt="0"/>
      <dgm:spPr/>
    </dgm:pt>
    <dgm:pt modelId="{C7F446AF-459E-46EE-AB25-A1DFE70723D7}" type="pres">
      <dgm:prSet presAssocID="{AD630202-86DA-494A-9C40-0E9E3F13EEC8}" presName="compositeA" presStyleCnt="0"/>
      <dgm:spPr/>
    </dgm:pt>
    <dgm:pt modelId="{93971514-C7B9-4FDB-801A-04B0B0DB61EC}" type="pres">
      <dgm:prSet presAssocID="{AD630202-86DA-494A-9C40-0E9E3F13EEC8}" presName="textA" presStyleLbl="revTx" presStyleIdx="2" presStyleCnt="10">
        <dgm:presLayoutVars>
          <dgm:bulletEnabled val="1"/>
        </dgm:presLayoutVars>
      </dgm:prSet>
      <dgm:spPr/>
    </dgm:pt>
    <dgm:pt modelId="{F2FB4123-1F60-4608-AA6F-158C92C42747}" type="pres">
      <dgm:prSet presAssocID="{AD630202-86DA-494A-9C40-0E9E3F13EEC8}" presName="circleA" presStyleLbl="node1" presStyleIdx="2" presStyleCnt="10"/>
      <dgm:spPr/>
    </dgm:pt>
    <dgm:pt modelId="{265EF903-B50E-4FE3-BD6E-948A8F1BFAD9}" type="pres">
      <dgm:prSet presAssocID="{AD630202-86DA-494A-9C40-0E9E3F13EEC8}" presName="spaceA" presStyleCnt="0"/>
      <dgm:spPr/>
    </dgm:pt>
    <dgm:pt modelId="{24469343-89B2-4E73-8279-87A875DA2300}" type="pres">
      <dgm:prSet presAssocID="{EEC33591-C348-49CF-92ED-C169CFF762A0}" presName="space" presStyleCnt="0"/>
      <dgm:spPr/>
    </dgm:pt>
    <dgm:pt modelId="{208DE727-F7FB-43D0-8EED-65F2DDD9A5DA}" type="pres">
      <dgm:prSet presAssocID="{E2DA9897-57FF-4BE3-BA07-3B48C70EC440}" presName="compositeB" presStyleCnt="0"/>
      <dgm:spPr/>
    </dgm:pt>
    <dgm:pt modelId="{C6F20B8A-F89D-4B3F-B531-30D25B037419}" type="pres">
      <dgm:prSet presAssocID="{E2DA9897-57FF-4BE3-BA07-3B48C70EC440}" presName="textB" presStyleLbl="revTx" presStyleIdx="3" presStyleCnt="10">
        <dgm:presLayoutVars>
          <dgm:bulletEnabled val="1"/>
        </dgm:presLayoutVars>
      </dgm:prSet>
      <dgm:spPr/>
    </dgm:pt>
    <dgm:pt modelId="{E0A4257F-F20E-4C43-B262-A10F15F097B1}" type="pres">
      <dgm:prSet presAssocID="{E2DA9897-57FF-4BE3-BA07-3B48C70EC440}" presName="circleB" presStyleLbl="node1" presStyleIdx="3" presStyleCnt="10"/>
      <dgm:spPr/>
    </dgm:pt>
    <dgm:pt modelId="{99151347-1C86-47FA-87ED-35E46D119DBF}" type="pres">
      <dgm:prSet presAssocID="{E2DA9897-57FF-4BE3-BA07-3B48C70EC440}" presName="spaceB" presStyleCnt="0"/>
      <dgm:spPr/>
    </dgm:pt>
    <dgm:pt modelId="{524A5CB4-CF04-4D37-8079-A5FD02BA3B27}" type="pres">
      <dgm:prSet presAssocID="{7C6E4685-2B19-42C9-BF13-AAF765E057A1}" presName="space" presStyleCnt="0"/>
      <dgm:spPr/>
    </dgm:pt>
    <dgm:pt modelId="{52037918-7278-4A98-8E3A-A03541158B77}" type="pres">
      <dgm:prSet presAssocID="{72D4E2C0-29D3-4900-9530-5316B2386419}" presName="compositeA" presStyleCnt="0"/>
      <dgm:spPr/>
    </dgm:pt>
    <dgm:pt modelId="{D73B18FF-988C-4D52-9BAD-D4910FD74B70}" type="pres">
      <dgm:prSet presAssocID="{72D4E2C0-29D3-4900-9530-5316B2386419}" presName="textA" presStyleLbl="revTx" presStyleIdx="4" presStyleCnt="10">
        <dgm:presLayoutVars>
          <dgm:bulletEnabled val="1"/>
        </dgm:presLayoutVars>
      </dgm:prSet>
      <dgm:spPr/>
    </dgm:pt>
    <dgm:pt modelId="{391EB91B-5B8B-4B01-B9C9-2292C977B22E}" type="pres">
      <dgm:prSet presAssocID="{72D4E2C0-29D3-4900-9530-5316B2386419}" presName="circleA" presStyleLbl="node1" presStyleIdx="4" presStyleCnt="10"/>
      <dgm:spPr/>
    </dgm:pt>
    <dgm:pt modelId="{C97EC723-7F46-4112-92F8-11A07E8EF558}" type="pres">
      <dgm:prSet presAssocID="{72D4E2C0-29D3-4900-9530-5316B2386419}" presName="spaceA" presStyleCnt="0"/>
      <dgm:spPr/>
    </dgm:pt>
    <dgm:pt modelId="{F56B6AD7-A561-4C51-9186-539DF6954355}" type="pres">
      <dgm:prSet presAssocID="{154870AB-109B-40A2-9EAE-BD61DC80C4D1}" presName="space" presStyleCnt="0"/>
      <dgm:spPr/>
    </dgm:pt>
    <dgm:pt modelId="{99EFE38A-0078-4C4F-8A38-760A79E57C47}" type="pres">
      <dgm:prSet presAssocID="{ECF18213-A087-4A2B-B82C-BC3DC6EE2534}" presName="compositeB" presStyleCnt="0"/>
      <dgm:spPr/>
    </dgm:pt>
    <dgm:pt modelId="{A4278ECB-BBF8-4DF6-927E-F183FBF69FDA}" type="pres">
      <dgm:prSet presAssocID="{ECF18213-A087-4A2B-B82C-BC3DC6EE2534}" presName="textB" presStyleLbl="revTx" presStyleIdx="5" presStyleCnt="10">
        <dgm:presLayoutVars>
          <dgm:bulletEnabled val="1"/>
        </dgm:presLayoutVars>
      </dgm:prSet>
      <dgm:spPr/>
    </dgm:pt>
    <dgm:pt modelId="{DFEEA37D-A4FF-4DE2-A60D-6BE8EC49D396}" type="pres">
      <dgm:prSet presAssocID="{ECF18213-A087-4A2B-B82C-BC3DC6EE2534}" presName="circleB" presStyleLbl="node1" presStyleIdx="5" presStyleCnt="10"/>
      <dgm:spPr/>
    </dgm:pt>
    <dgm:pt modelId="{1B44B303-6E96-415E-9894-7E41FB9B3098}" type="pres">
      <dgm:prSet presAssocID="{ECF18213-A087-4A2B-B82C-BC3DC6EE2534}" presName="spaceB" presStyleCnt="0"/>
      <dgm:spPr/>
    </dgm:pt>
    <dgm:pt modelId="{DED8C4B3-0FF3-42E3-84A7-EF7C2C494D37}" type="pres">
      <dgm:prSet presAssocID="{0751EE05-5F08-4412-9110-213AC1936530}" presName="space" presStyleCnt="0"/>
      <dgm:spPr/>
    </dgm:pt>
    <dgm:pt modelId="{CA55D395-C5C5-41C4-93E4-7B53F788CE9C}" type="pres">
      <dgm:prSet presAssocID="{07151AED-B4A4-4F4C-BA4A-9FD9B16614A6}" presName="compositeA" presStyleCnt="0"/>
      <dgm:spPr/>
    </dgm:pt>
    <dgm:pt modelId="{B1D38BB5-9407-4FB5-ACFB-032E0827ED24}" type="pres">
      <dgm:prSet presAssocID="{07151AED-B4A4-4F4C-BA4A-9FD9B16614A6}" presName="textA" presStyleLbl="revTx" presStyleIdx="6" presStyleCnt="10">
        <dgm:presLayoutVars>
          <dgm:bulletEnabled val="1"/>
        </dgm:presLayoutVars>
      </dgm:prSet>
      <dgm:spPr/>
    </dgm:pt>
    <dgm:pt modelId="{BF428A02-784B-4A81-AEBA-ADFF056A6249}" type="pres">
      <dgm:prSet presAssocID="{07151AED-B4A4-4F4C-BA4A-9FD9B16614A6}" presName="circleA" presStyleLbl="node1" presStyleIdx="6" presStyleCnt="10"/>
      <dgm:spPr/>
    </dgm:pt>
    <dgm:pt modelId="{0BB86AB8-A158-4C79-98A3-E0363FA8C836}" type="pres">
      <dgm:prSet presAssocID="{07151AED-B4A4-4F4C-BA4A-9FD9B16614A6}" presName="spaceA" presStyleCnt="0"/>
      <dgm:spPr/>
    </dgm:pt>
    <dgm:pt modelId="{93C66201-F8D4-4B61-8E2A-FD0306E681E6}" type="pres">
      <dgm:prSet presAssocID="{7C0550C4-D0DF-44BA-B7E6-ED25300DCB3E}" presName="space" presStyleCnt="0"/>
      <dgm:spPr/>
    </dgm:pt>
    <dgm:pt modelId="{6AA833EE-AE70-4A93-8768-9B17AE5B1698}" type="pres">
      <dgm:prSet presAssocID="{2C598F37-80EE-4F03-ACEC-4C529C651C20}" presName="compositeB" presStyleCnt="0"/>
      <dgm:spPr/>
    </dgm:pt>
    <dgm:pt modelId="{ED040885-5C2C-4894-BB7F-533C3DC545A2}" type="pres">
      <dgm:prSet presAssocID="{2C598F37-80EE-4F03-ACEC-4C529C651C20}" presName="textB" presStyleLbl="revTx" presStyleIdx="7" presStyleCnt="10">
        <dgm:presLayoutVars>
          <dgm:bulletEnabled val="1"/>
        </dgm:presLayoutVars>
      </dgm:prSet>
      <dgm:spPr/>
    </dgm:pt>
    <dgm:pt modelId="{0C91DDE6-E640-42FC-ABDB-659371C26AC6}" type="pres">
      <dgm:prSet presAssocID="{2C598F37-80EE-4F03-ACEC-4C529C651C20}" presName="circleB" presStyleLbl="node1" presStyleIdx="7" presStyleCnt="10"/>
      <dgm:spPr/>
    </dgm:pt>
    <dgm:pt modelId="{84859A1D-E9F2-4B3B-B200-D02C2AE98A36}" type="pres">
      <dgm:prSet presAssocID="{2C598F37-80EE-4F03-ACEC-4C529C651C20}" presName="spaceB" presStyleCnt="0"/>
      <dgm:spPr/>
    </dgm:pt>
    <dgm:pt modelId="{8B2D3896-BDD4-4D9D-B842-AD59B8C523E9}" type="pres">
      <dgm:prSet presAssocID="{5A609DC4-B6CA-4DC2-B070-5BA1E87E3EA3}" presName="space" presStyleCnt="0"/>
      <dgm:spPr/>
    </dgm:pt>
    <dgm:pt modelId="{C0FD795C-28FC-46CD-B2E8-DDFCA20FC4BE}" type="pres">
      <dgm:prSet presAssocID="{326F8F03-B4E0-4DCC-9395-E874BFBF4626}" presName="compositeA" presStyleCnt="0"/>
      <dgm:spPr/>
    </dgm:pt>
    <dgm:pt modelId="{B3262717-11AC-4527-9CBD-039D0D7036AD}" type="pres">
      <dgm:prSet presAssocID="{326F8F03-B4E0-4DCC-9395-E874BFBF4626}" presName="textA" presStyleLbl="revTx" presStyleIdx="8" presStyleCnt="10">
        <dgm:presLayoutVars>
          <dgm:bulletEnabled val="1"/>
        </dgm:presLayoutVars>
      </dgm:prSet>
      <dgm:spPr/>
    </dgm:pt>
    <dgm:pt modelId="{0DEA4571-7C11-4691-907A-19F6137BE288}" type="pres">
      <dgm:prSet presAssocID="{326F8F03-B4E0-4DCC-9395-E874BFBF4626}" presName="circleA" presStyleLbl="node1" presStyleIdx="8" presStyleCnt="10"/>
      <dgm:spPr/>
    </dgm:pt>
    <dgm:pt modelId="{D8C1C548-0E45-41AC-8DCF-B87CDC6F856E}" type="pres">
      <dgm:prSet presAssocID="{326F8F03-B4E0-4DCC-9395-E874BFBF4626}" presName="spaceA" presStyleCnt="0"/>
      <dgm:spPr/>
    </dgm:pt>
    <dgm:pt modelId="{56AE5953-0A12-4EBB-8F3F-A47106838035}" type="pres">
      <dgm:prSet presAssocID="{1DD96DB6-F63E-4796-9063-8A0865AEAF89}" presName="space" presStyleCnt="0"/>
      <dgm:spPr/>
    </dgm:pt>
    <dgm:pt modelId="{FB3ABEA3-5D93-439E-B895-D7D9B9C7F6F7}" type="pres">
      <dgm:prSet presAssocID="{263CF90A-3F58-4159-B359-7A4AD23984B8}" presName="compositeB" presStyleCnt="0"/>
      <dgm:spPr/>
    </dgm:pt>
    <dgm:pt modelId="{05F02D28-E363-46B1-9FD4-6A9358C816D2}" type="pres">
      <dgm:prSet presAssocID="{263CF90A-3F58-4159-B359-7A4AD23984B8}" presName="textB" presStyleLbl="revTx" presStyleIdx="9" presStyleCnt="10">
        <dgm:presLayoutVars>
          <dgm:bulletEnabled val="1"/>
        </dgm:presLayoutVars>
      </dgm:prSet>
      <dgm:spPr/>
    </dgm:pt>
    <dgm:pt modelId="{0AA85CCF-3EBF-41FF-AC58-67A91FE879A1}" type="pres">
      <dgm:prSet presAssocID="{263CF90A-3F58-4159-B359-7A4AD23984B8}" presName="circleB" presStyleLbl="node1" presStyleIdx="9" presStyleCnt="10"/>
      <dgm:spPr/>
    </dgm:pt>
    <dgm:pt modelId="{D03C2FD3-9EF7-4F51-B33E-C97721B83EDF}" type="pres">
      <dgm:prSet presAssocID="{263CF90A-3F58-4159-B359-7A4AD23984B8}" presName="spaceB" presStyleCnt="0"/>
      <dgm:spPr/>
    </dgm:pt>
  </dgm:ptLst>
  <dgm:cxnLst>
    <dgm:cxn modelId="{B648AB04-D50B-4E54-A646-BEC43E28F4BF}" srcId="{8841BA9E-8D81-46D7-B4CC-1E90D7CB6B07}" destId="{72D4E2C0-29D3-4900-9530-5316B2386419}" srcOrd="4" destOrd="0" parTransId="{4EBB88BD-6281-4570-BA54-244DAB7EA6CB}" sibTransId="{154870AB-109B-40A2-9EAE-BD61DC80C4D1}"/>
    <dgm:cxn modelId="{A8048D1E-CB39-4509-9A09-7CAC98F98B8D}" srcId="{8841BA9E-8D81-46D7-B4CC-1E90D7CB6B07}" destId="{E2DA9897-57FF-4BE3-BA07-3B48C70EC440}" srcOrd="3" destOrd="0" parTransId="{821E42B9-6C5E-44E2-8488-B626E4587653}" sibTransId="{7C6E4685-2B19-42C9-BF13-AAF765E057A1}"/>
    <dgm:cxn modelId="{42575423-C751-4080-B7AB-FC76CBB3A21D}" type="presOf" srcId="{6BCB27B5-C612-49D5-B35E-ECACA14EDF18}" destId="{015644DB-A43C-4DC6-9598-1A20BD330D2F}" srcOrd="0" destOrd="0" presId="urn:microsoft.com/office/officeart/2005/8/layout/hProcess11"/>
    <dgm:cxn modelId="{E2A44925-11A1-4757-B610-3CC993F933F9}" srcId="{8841BA9E-8D81-46D7-B4CC-1E90D7CB6B07}" destId="{6BCB27B5-C612-49D5-B35E-ECACA14EDF18}" srcOrd="0" destOrd="0" parTransId="{097B27B0-B85E-4486-B48D-E8E5F726D29C}" sibTransId="{6EA11DB1-FACC-4031-B58E-A608E7B4EE7A}"/>
    <dgm:cxn modelId="{16638668-41CF-4025-B19F-01F34F813A18}" srcId="{8841BA9E-8D81-46D7-B4CC-1E90D7CB6B07}" destId="{2C598F37-80EE-4F03-ACEC-4C529C651C20}" srcOrd="7" destOrd="0" parTransId="{44742F31-38A9-4DC7-9067-DACFD312A61D}" sibTransId="{5A609DC4-B6CA-4DC2-B070-5BA1E87E3EA3}"/>
    <dgm:cxn modelId="{FD71EC48-FAA8-4FFC-83F2-69164EADF48F}" srcId="{8841BA9E-8D81-46D7-B4CC-1E90D7CB6B07}" destId="{AD630202-86DA-494A-9C40-0E9E3F13EEC8}" srcOrd="2" destOrd="0" parTransId="{C8DE5C2B-0EA5-4905-A4CF-D1E08E7CA41F}" sibTransId="{EEC33591-C348-49CF-92ED-C169CFF762A0}"/>
    <dgm:cxn modelId="{B8CA116F-5C93-4237-9C3D-4642A19B2BFF}" type="presOf" srcId="{326F8F03-B4E0-4DCC-9395-E874BFBF4626}" destId="{B3262717-11AC-4527-9CBD-039D0D7036AD}" srcOrd="0" destOrd="0" presId="urn:microsoft.com/office/officeart/2005/8/layout/hProcess11"/>
    <dgm:cxn modelId="{036B3052-BC0E-40F4-B3A9-9EA030FB06C9}" type="presOf" srcId="{0C7A369A-C40F-4317-BE8E-8B491D05F0F1}" destId="{81250E46-315F-4BBE-BEA4-E877BB0DA270}" srcOrd="0" destOrd="0" presId="urn:microsoft.com/office/officeart/2005/8/layout/hProcess11"/>
    <dgm:cxn modelId="{428B5272-04FA-4540-8185-443D005FDE70}" type="presOf" srcId="{AD630202-86DA-494A-9C40-0E9E3F13EEC8}" destId="{93971514-C7B9-4FDB-801A-04B0B0DB61EC}" srcOrd="0" destOrd="0" presId="urn:microsoft.com/office/officeart/2005/8/layout/hProcess11"/>
    <dgm:cxn modelId="{2BABE77E-799F-45D7-ADB4-732DD2CF7DCE}" type="presOf" srcId="{ECF18213-A087-4A2B-B82C-BC3DC6EE2534}" destId="{A4278ECB-BBF8-4DF6-927E-F183FBF69FDA}" srcOrd="0" destOrd="0" presId="urn:microsoft.com/office/officeart/2005/8/layout/hProcess11"/>
    <dgm:cxn modelId="{6A5B0086-5D0C-4E24-9FDF-265CCA278D55}" type="presOf" srcId="{72D4E2C0-29D3-4900-9530-5316B2386419}" destId="{D73B18FF-988C-4D52-9BAD-D4910FD74B70}" srcOrd="0" destOrd="0" presId="urn:microsoft.com/office/officeart/2005/8/layout/hProcess11"/>
    <dgm:cxn modelId="{9866798D-5C44-4782-8F8F-D3117B20D15E}" srcId="{8841BA9E-8D81-46D7-B4CC-1E90D7CB6B07}" destId="{0C7A369A-C40F-4317-BE8E-8B491D05F0F1}" srcOrd="1" destOrd="0" parTransId="{C10B0CC5-1CDA-427F-8BDB-905B2C5EB17E}" sibTransId="{AA81D9FD-4ACC-4C9B-A5D2-5CEB2C295D4E}"/>
    <dgm:cxn modelId="{C76C0F98-2E06-4376-BAA8-D6078C5C83C4}" type="presOf" srcId="{07151AED-B4A4-4F4C-BA4A-9FD9B16614A6}" destId="{B1D38BB5-9407-4FB5-ACFB-032E0827ED24}" srcOrd="0" destOrd="0" presId="urn:microsoft.com/office/officeart/2005/8/layout/hProcess11"/>
    <dgm:cxn modelId="{7ABE1AB1-514A-4D41-8216-2644464A1081}" type="presOf" srcId="{8841BA9E-8D81-46D7-B4CC-1E90D7CB6B07}" destId="{B9F517F4-88D8-4DB6-A59B-830C21FC40A4}" srcOrd="0" destOrd="0" presId="urn:microsoft.com/office/officeart/2005/8/layout/hProcess11"/>
    <dgm:cxn modelId="{10D2DCB3-E92A-4BE5-864D-6EDC125735C7}" srcId="{8841BA9E-8D81-46D7-B4CC-1E90D7CB6B07}" destId="{326F8F03-B4E0-4DCC-9395-E874BFBF4626}" srcOrd="8" destOrd="0" parTransId="{CC0EAE0C-56FA-4722-8925-5A34ABFC50B3}" sibTransId="{1DD96DB6-F63E-4796-9063-8A0865AEAF89}"/>
    <dgm:cxn modelId="{1B94ADBA-2A1E-4A7C-B9D0-4E92302973BC}" srcId="{8841BA9E-8D81-46D7-B4CC-1E90D7CB6B07}" destId="{07151AED-B4A4-4F4C-BA4A-9FD9B16614A6}" srcOrd="6" destOrd="0" parTransId="{5936735B-5E4A-4440-83F3-FB8240CB3DCD}" sibTransId="{7C0550C4-D0DF-44BA-B7E6-ED25300DCB3E}"/>
    <dgm:cxn modelId="{2F6992BF-338E-4BB0-9230-6766F8E1D48F}" srcId="{8841BA9E-8D81-46D7-B4CC-1E90D7CB6B07}" destId="{263CF90A-3F58-4159-B359-7A4AD23984B8}" srcOrd="9" destOrd="0" parTransId="{1EBD3FD7-EA3B-471E-B995-20F19FE2491B}" sibTransId="{8A0E1CBF-5597-4A6E-85A7-F699F44AC562}"/>
    <dgm:cxn modelId="{FF184EC8-0EE4-4636-AB99-A0FCCE389250}" srcId="{8841BA9E-8D81-46D7-B4CC-1E90D7CB6B07}" destId="{ECF18213-A087-4A2B-B82C-BC3DC6EE2534}" srcOrd="5" destOrd="0" parTransId="{3EA89D1B-3B51-4449-8644-F052A4D4E9A9}" sibTransId="{0751EE05-5F08-4412-9110-213AC1936530}"/>
    <dgm:cxn modelId="{A0DD3FD5-2BDF-4159-8723-1BBB766E1C90}" type="presOf" srcId="{E2DA9897-57FF-4BE3-BA07-3B48C70EC440}" destId="{C6F20B8A-F89D-4B3F-B531-30D25B037419}" srcOrd="0" destOrd="0" presId="urn:microsoft.com/office/officeart/2005/8/layout/hProcess11"/>
    <dgm:cxn modelId="{17E5DEEC-8F89-443D-8E4C-7C3791DAFC5D}" type="presOf" srcId="{263CF90A-3F58-4159-B359-7A4AD23984B8}" destId="{05F02D28-E363-46B1-9FD4-6A9358C816D2}" srcOrd="0" destOrd="0" presId="urn:microsoft.com/office/officeart/2005/8/layout/hProcess11"/>
    <dgm:cxn modelId="{6DE306F4-393E-40D4-8C53-298A39FA1759}" type="presOf" srcId="{2C598F37-80EE-4F03-ACEC-4C529C651C20}" destId="{ED040885-5C2C-4894-BB7F-533C3DC545A2}" srcOrd="0" destOrd="0" presId="urn:microsoft.com/office/officeart/2005/8/layout/hProcess11"/>
    <dgm:cxn modelId="{8C5EFBE4-0AB7-4A54-B6A0-E5B87646EDA7}" type="presParOf" srcId="{B9F517F4-88D8-4DB6-A59B-830C21FC40A4}" destId="{F23F589B-6B8D-4726-BFBB-77D144F29001}" srcOrd="0" destOrd="0" presId="urn:microsoft.com/office/officeart/2005/8/layout/hProcess11"/>
    <dgm:cxn modelId="{D7E6BF40-1756-4945-AF95-A53A5363851B}" type="presParOf" srcId="{B9F517F4-88D8-4DB6-A59B-830C21FC40A4}" destId="{A70F6DCB-03FA-4636-9E2E-C04D630D4C60}" srcOrd="1" destOrd="0" presId="urn:microsoft.com/office/officeart/2005/8/layout/hProcess11"/>
    <dgm:cxn modelId="{157171E3-7EF1-4B1D-83C3-61DAF747DD94}" type="presParOf" srcId="{A70F6DCB-03FA-4636-9E2E-C04D630D4C60}" destId="{425AFD73-D58A-4DFD-93E9-FA40BD2B73A0}" srcOrd="0" destOrd="0" presId="urn:microsoft.com/office/officeart/2005/8/layout/hProcess11"/>
    <dgm:cxn modelId="{64074373-E86E-486A-9507-1CAAD0FF9B0B}" type="presParOf" srcId="{425AFD73-D58A-4DFD-93E9-FA40BD2B73A0}" destId="{015644DB-A43C-4DC6-9598-1A20BD330D2F}" srcOrd="0" destOrd="0" presId="urn:microsoft.com/office/officeart/2005/8/layout/hProcess11"/>
    <dgm:cxn modelId="{98C3C857-A8DA-49CC-9AD1-EDA4FB4DB49D}" type="presParOf" srcId="{425AFD73-D58A-4DFD-93E9-FA40BD2B73A0}" destId="{7C8462AA-1104-44EE-A8C5-6810AC488C15}" srcOrd="1" destOrd="0" presId="urn:microsoft.com/office/officeart/2005/8/layout/hProcess11"/>
    <dgm:cxn modelId="{F005738F-3865-4B29-8A63-CB419B903014}" type="presParOf" srcId="{425AFD73-D58A-4DFD-93E9-FA40BD2B73A0}" destId="{F28F3BE9-28CD-41E2-8EA0-AA6E595C7683}" srcOrd="2" destOrd="0" presId="urn:microsoft.com/office/officeart/2005/8/layout/hProcess11"/>
    <dgm:cxn modelId="{E7417620-E610-4176-9909-E75ED6DAD7FF}" type="presParOf" srcId="{A70F6DCB-03FA-4636-9E2E-C04D630D4C60}" destId="{226590BC-0B6A-4EC3-ABFE-BBAF3182E6B5}" srcOrd="1" destOrd="0" presId="urn:microsoft.com/office/officeart/2005/8/layout/hProcess11"/>
    <dgm:cxn modelId="{F258A9AA-F8B8-4D95-9F71-B31809DCA0FD}" type="presParOf" srcId="{A70F6DCB-03FA-4636-9E2E-C04D630D4C60}" destId="{56A143DA-98D4-44E9-8238-1D1E93FF0F8A}" srcOrd="2" destOrd="0" presId="urn:microsoft.com/office/officeart/2005/8/layout/hProcess11"/>
    <dgm:cxn modelId="{7674A49C-C4DA-4AEA-ACEB-5F5CD2B6B062}" type="presParOf" srcId="{56A143DA-98D4-44E9-8238-1D1E93FF0F8A}" destId="{81250E46-315F-4BBE-BEA4-E877BB0DA270}" srcOrd="0" destOrd="0" presId="urn:microsoft.com/office/officeart/2005/8/layout/hProcess11"/>
    <dgm:cxn modelId="{62B00149-3B67-4FC7-88D8-9FD2AFB31567}" type="presParOf" srcId="{56A143DA-98D4-44E9-8238-1D1E93FF0F8A}" destId="{350F6DDC-3C22-4C32-9BD1-642B11F0A84C}" srcOrd="1" destOrd="0" presId="urn:microsoft.com/office/officeart/2005/8/layout/hProcess11"/>
    <dgm:cxn modelId="{90590006-DCA2-4BBB-B1ED-2FFBACCC2CA9}" type="presParOf" srcId="{56A143DA-98D4-44E9-8238-1D1E93FF0F8A}" destId="{068D32CC-D038-4372-B361-62A99BB7AF50}" srcOrd="2" destOrd="0" presId="urn:microsoft.com/office/officeart/2005/8/layout/hProcess11"/>
    <dgm:cxn modelId="{764B22A4-6A97-48B5-8792-7F9416AF3453}" type="presParOf" srcId="{A70F6DCB-03FA-4636-9E2E-C04D630D4C60}" destId="{186C15D4-61CD-400E-A944-06F7A161D549}" srcOrd="3" destOrd="0" presId="urn:microsoft.com/office/officeart/2005/8/layout/hProcess11"/>
    <dgm:cxn modelId="{5825DEBB-E8B6-471F-A167-BCFE8287256C}" type="presParOf" srcId="{A70F6DCB-03FA-4636-9E2E-C04D630D4C60}" destId="{C7F446AF-459E-46EE-AB25-A1DFE70723D7}" srcOrd="4" destOrd="0" presId="urn:microsoft.com/office/officeart/2005/8/layout/hProcess11"/>
    <dgm:cxn modelId="{551D5FF5-C0F3-4FB0-B99A-F0C9B0D2CBCD}" type="presParOf" srcId="{C7F446AF-459E-46EE-AB25-A1DFE70723D7}" destId="{93971514-C7B9-4FDB-801A-04B0B0DB61EC}" srcOrd="0" destOrd="0" presId="urn:microsoft.com/office/officeart/2005/8/layout/hProcess11"/>
    <dgm:cxn modelId="{F1C98BCB-FE01-4A33-AF2A-C41800B35E1E}" type="presParOf" srcId="{C7F446AF-459E-46EE-AB25-A1DFE70723D7}" destId="{F2FB4123-1F60-4608-AA6F-158C92C42747}" srcOrd="1" destOrd="0" presId="urn:microsoft.com/office/officeart/2005/8/layout/hProcess11"/>
    <dgm:cxn modelId="{9D992EE1-D621-4187-AA15-7924D77B1AC4}" type="presParOf" srcId="{C7F446AF-459E-46EE-AB25-A1DFE70723D7}" destId="{265EF903-B50E-4FE3-BD6E-948A8F1BFAD9}" srcOrd="2" destOrd="0" presId="urn:microsoft.com/office/officeart/2005/8/layout/hProcess11"/>
    <dgm:cxn modelId="{1A6A0985-2B96-4625-9C96-73AD18C5C81A}" type="presParOf" srcId="{A70F6DCB-03FA-4636-9E2E-C04D630D4C60}" destId="{24469343-89B2-4E73-8279-87A875DA2300}" srcOrd="5" destOrd="0" presId="urn:microsoft.com/office/officeart/2005/8/layout/hProcess11"/>
    <dgm:cxn modelId="{4440EEBC-7424-4A43-A62E-D854BC645D89}" type="presParOf" srcId="{A70F6DCB-03FA-4636-9E2E-C04D630D4C60}" destId="{208DE727-F7FB-43D0-8EED-65F2DDD9A5DA}" srcOrd="6" destOrd="0" presId="urn:microsoft.com/office/officeart/2005/8/layout/hProcess11"/>
    <dgm:cxn modelId="{0FDB08D6-EDEE-4A52-8942-3C119903D658}" type="presParOf" srcId="{208DE727-F7FB-43D0-8EED-65F2DDD9A5DA}" destId="{C6F20B8A-F89D-4B3F-B531-30D25B037419}" srcOrd="0" destOrd="0" presId="urn:microsoft.com/office/officeart/2005/8/layout/hProcess11"/>
    <dgm:cxn modelId="{07BCC2D7-D7C0-4DC9-88E1-C360986DD122}" type="presParOf" srcId="{208DE727-F7FB-43D0-8EED-65F2DDD9A5DA}" destId="{E0A4257F-F20E-4C43-B262-A10F15F097B1}" srcOrd="1" destOrd="0" presId="urn:microsoft.com/office/officeart/2005/8/layout/hProcess11"/>
    <dgm:cxn modelId="{00F8A73C-1993-4D17-9F50-5796D1075D67}" type="presParOf" srcId="{208DE727-F7FB-43D0-8EED-65F2DDD9A5DA}" destId="{99151347-1C86-47FA-87ED-35E46D119DBF}" srcOrd="2" destOrd="0" presId="urn:microsoft.com/office/officeart/2005/8/layout/hProcess11"/>
    <dgm:cxn modelId="{1B9FC0F8-8515-45E2-8B3B-D55599DE8394}" type="presParOf" srcId="{A70F6DCB-03FA-4636-9E2E-C04D630D4C60}" destId="{524A5CB4-CF04-4D37-8079-A5FD02BA3B27}" srcOrd="7" destOrd="0" presId="urn:microsoft.com/office/officeart/2005/8/layout/hProcess11"/>
    <dgm:cxn modelId="{991D8607-ADF8-4888-AEFD-64137E8CA542}" type="presParOf" srcId="{A70F6DCB-03FA-4636-9E2E-C04D630D4C60}" destId="{52037918-7278-4A98-8E3A-A03541158B77}" srcOrd="8" destOrd="0" presId="urn:microsoft.com/office/officeart/2005/8/layout/hProcess11"/>
    <dgm:cxn modelId="{283B0434-DEA3-4AFD-BDC8-9143F8098138}" type="presParOf" srcId="{52037918-7278-4A98-8E3A-A03541158B77}" destId="{D73B18FF-988C-4D52-9BAD-D4910FD74B70}" srcOrd="0" destOrd="0" presId="urn:microsoft.com/office/officeart/2005/8/layout/hProcess11"/>
    <dgm:cxn modelId="{173C850A-B7C9-4DB9-9F44-A3FD20E1D27F}" type="presParOf" srcId="{52037918-7278-4A98-8E3A-A03541158B77}" destId="{391EB91B-5B8B-4B01-B9C9-2292C977B22E}" srcOrd="1" destOrd="0" presId="urn:microsoft.com/office/officeart/2005/8/layout/hProcess11"/>
    <dgm:cxn modelId="{CD905B71-AB3E-4B6D-85D6-F002C9002878}" type="presParOf" srcId="{52037918-7278-4A98-8E3A-A03541158B77}" destId="{C97EC723-7F46-4112-92F8-11A07E8EF558}" srcOrd="2" destOrd="0" presId="urn:microsoft.com/office/officeart/2005/8/layout/hProcess11"/>
    <dgm:cxn modelId="{1BE5235B-45CA-42BB-8042-93BAF42DD98C}" type="presParOf" srcId="{A70F6DCB-03FA-4636-9E2E-C04D630D4C60}" destId="{F56B6AD7-A561-4C51-9186-539DF6954355}" srcOrd="9" destOrd="0" presId="urn:microsoft.com/office/officeart/2005/8/layout/hProcess11"/>
    <dgm:cxn modelId="{F38E3325-1018-4001-85F8-420A49CA9431}" type="presParOf" srcId="{A70F6DCB-03FA-4636-9E2E-C04D630D4C60}" destId="{99EFE38A-0078-4C4F-8A38-760A79E57C47}" srcOrd="10" destOrd="0" presId="urn:microsoft.com/office/officeart/2005/8/layout/hProcess11"/>
    <dgm:cxn modelId="{FEAED190-5EE7-4AEE-B323-402F071E9501}" type="presParOf" srcId="{99EFE38A-0078-4C4F-8A38-760A79E57C47}" destId="{A4278ECB-BBF8-4DF6-927E-F183FBF69FDA}" srcOrd="0" destOrd="0" presId="urn:microsoft.com/office/officeart/2005/8/layout/hProcess11"/>
    <dgm:cxn modelId="{886B6572-03B4-4AAD-AC2C-D26EC5BB62B8}" type="presParOf" srcId="{99EFE38A-0078-4C4F-8A38-760A79E57C47}" destId="{DFEEA37D-A4FF-4DE2-A60D-6BE8EC49D396}" srcOrd="1" destOrd="0" presId="urn:microsoft.com/office/officeart/2005/8/layout/hProcess11"/>
    <dgm:cxn modelId="{C3A1DD80-6EA4-44AB-A051-1E7D42EE260B}" type="presParOf" srcId="{99EFE38A-0078-4C4F-8A38-760A79E57C47}" destId="{1B44B303-6E96-415E-9894-7E41FB9B3098}" srcOrd="2" destOrd="0" presId="urn:microsoft.com/office/officeart/2005/8/layout/hProcess11"/>
    <dgm:cxn modelId="{0546B862-6B05-4EE8-91F0-5AAAD1EF51D9}" type="presParOf" srcId="{A70F6DCB-03FA-4636-9E2E-C04D630D4C60}" destId="{DED8C4B3-0FF3-42E3-84A7-EF7C2C494D37}" srcOrd="11" destOrd="0" presId="urn:microsoft.com/office/officeart/2005/8/layout/hProcess11"/>
    <dgm:cxn modelId="{A4074638-9E3B-4169-93C9-658DAFBE6B32}" type="presParOf" srcId="{A70F6DCB-03FA-4636-9E2E-C04D630D4C60}" destId="{CA55D395-C5C5-41C4-93E4-7B53F788CE9C}" srcOrd="12" destOrd="0" presId="urn:microsoft.com/office/officeart/2005/8/layout/hProcess11"/>
    <dgm:cxn modelId="{566A7FCE-1D88-431D-85D2-8893ACEEAAF2}" type="presParOf" srcId="{CA55D395-C5C5-41C4-93E4-7B53F788CE9C}" destId="{B1D38BB5-9407-4FB5-ACFB-032E0827ED24}" srcOrd="0" destOrd="0" presId="urn:microsoft.com/office/officeart/2005/8/layout/hProcess11"/>
    <dgm:cxn modelId="{552A4889-397C-4967-9D26-514E352B55F3}" type="presParOf" srcId="{CA55D395-C5C5-41C4-93E4-7B53F788CE9C}" destId="{BF428A02-784B-4A81-AEBA-ADFF056A6249}" srcOrd="1" destOrd="0" presId="urn:microsoft.com/office/officeart/2005/8/layout/hProcess11"/>
    <dgm:cxn modelId="{35BA1C83-1D35-4B8A-A518-E7596F61E30D}" type="presParOf" srcId="{CA55D395-C5C5-41C4-93E4-7B53F788CE9C}" destId="{0BB86AB8-A158-4C79-98A3-E0363FA8C836}" srcOrd="2" destOrd="0" presId="urn:microsoft.com/office/officeart/2005/8/layout/hProcess11"/>
    <dgm:cxn modelId="{87F2E610-215C-461E-A73B-4C63E86AAAEC}" type="presParOf" srcId="{A70F6DCB-03FA-4636-9E2E-C04D630D4C60}" destId="{93C66201-F8D4-4B61-8E2A-FD0306E681E6}" srcOrd="13" destOrd="0" presId="urn:microsoft.com/office/officeart/2005/8/layout/hProcess11"/>
    <dgm:cxn modelId="{A077AADA-1A5E-40EF-A2CC-1B1D2198DD0F}" type="presParOf" srcId="{A70F6DCB-03FA-4636-9E2E-C04D630D4C60}" destId="{6AA833EE-AE70-4A93-8768-9B17AE5B1698}" srcOrd="14" destOrd="0" presId="urn:microsoft.com/office/officeart/2005/8/layout/hProcess11"/>
    <dgm:cxn modelId="{149B278A-DBC8-47D4-82D9-DC7E36F00B53}" type="presParOf" srcId="{6AA833EE-AE70-4A93-8768-9B17AE5B1698}" destId="{ED040885-5C2C-4894-BB7F-533C3DC545A2}" srcOrd="0" destOrd="0" presId="urn:microsoft.com/office/officeart/2005/8/layout/hProcess11"/>
    <dgm:cxn modelId="{46CA1C8E-4597-46D1-87AE-4AC87CB3016A}" type="presParOf" srcId="{6AA833EE-AE70-4A93-8768-9B17AE5B1698}" destId="{0C91DDE6-E640-42FC-ABDB-659371C26AC6}" srcOrd="1" destOrd="0" presId="urn:microsoft.com/office/officeart/2005/8/layout/hProcess11"/>
    <dgm:cxn modelId="{2713A814-D279-478F-BA24-614607E95761}" type="presParOf" srcId="{6AA833EE-AE70-4A93-8768-9B17AE5B1698}" destId="{84859A1D-E9F2-4B3B-B200-D02C2AE98A36}" srcOrd="2" destOrd="0" presId="urn:microsoft.com/office/officeart/2005/8/layout/hProcess11"/>
    <dgm:cxn modelId="{2785E9C2-1273-4860-B138-96E8EA4D279A}" type="presParOf" srcId="{A70F6DCB-03FA-4636-9E2E-C04D630D4C60}" destId="{8B2D3896-BDD4-4D9D-B842-AD59B8C523E9}" srcOrd="15" destOrd="0" presId="urn:microsoft.com/office/officeart/2005/8/layout/hProcess11"/>
    <dgm:cxn modelId="{153F078E-92D9-4B79-80E4-72E8E7EAF557}" type="presParOf" srcId="{A70F6DCB-03FA-4636-9E2E-C04D630D4C60}" destId="{C0FD795C-28FC-46CD-B2E8-DDFCA20FC4BE}" srcOrd="16" destOrd="0" presId="urn:microsoft.com/office/officeart/2005/8/layout/hProcess11"/>
    <dgm:cxn modelId="{1F2EFC96-CE9B-493A-A2BA-8CD9EF632687}" type="presParOf" srcId="{C0FD795C-28FC-46CD-B2E8-DDFCA20FC4BE}" destId="{B3262717-11AC-4527-9CBD-039D0D7036AD}" srcOrd="0" destOrd="0" presId="urn:microsoft.com/office/officeart/2005/8/layout/hProcess11"/>
    <dgm:cxn modelId="{0AC3068E-B98B-4E27-8121-7BE7EE20E424}" type="presParOf" srcId="{C0FD795C-28FC-46CD-B2E8-DDFCA20FC4BE}" destId="{0DEA4571-7C11-4691-907A-19F6137BE288}" srcOrd="1" destOrd="0" presId="urn:microsoft.com/office/officeart/2005/8/layout/hProcess11"/>
    <dgm:cxn modelId="{A35ECDF8-445E-414A-A3DF-760EA6E9BD89}" type="presParOf" srcId="{C0FD795C-28FC-46CD-B2E8-DDFCA20FC4BE}" destId="{D8C1C548-0E45-41AC-8DCF-B87CDC6F856E}" srcOrd="2" destOrd="0" presId="urn:microsoft.com/office/officeart/2005/8/layout/hProcess11"/>
    <dgm:cxn modelId="{06CABF8B-56E3-4461-B2BB-8C10C5A67978}" type="presParOf" srcId="{A70F6DCB-03FA-4636-9E2E-C04D630D4C60}" destId="{56AE5953-0A12-4EBB-8F3F-A47106838035}" srcOrd="17" destOrd="0" presId="urn:microsoft.com/office/officeart/2005/8/layout/hProcess11"/>
    <dgm:cxn modelId="{EE8E5E6B-26D6-44E5-B422-4C14350C0540}" type="presParOf" srcId="{A70F6DCB-03FA-4636-9E2E-C04D630D4C60}" destId="{FB3ABEA3-5D93-439E-B895-D7D9B9C7F6F7}" srcOrd="18" destOrd="0" presId="urn:microsoft.com/office/officeart/2005/8/layout/hProcess11"/>
    <dgm:cxn modelId="{0C5B73D1-1E9C-435A-A100-104F17968F3A}" type="presParOf" srcId="{FB3ABEA3-5D93-439E-B895-D7D9B9C7F6F7}" destId="{05F02D28-E363-46B1-9FD4-6A9358C816D2}" srcOrd="0" destOrd="0" presId="urn:microsoft.com/office/officeart/2005/8/layout/hProcess11"/>
    <dgm:cxn modelId="{A4190CA2-7C32-434B-B75D-324551AE2A7E}" type="presParOf" srcId="{FB3ABEA3-5D93-439E-B895-D7D9B9C7F6F7}" destId="{0AA85CCF-3EBF-41FF-AC58-67A91FE879A1}" srcOrd="1" destOrd="0" presId="urn:microsoft.com/office/officeart/2005/8/layout/hProcess11"/>
    <dgm:cxn modelId="{D4B07537-8F63-4D8B-AE12-4A79D5F17ED9}" type="presParOf" srcId="{FB3ABEA3-5D93-439E-B895-D7D9B9C7F6F7}" destId="{D03C2FD3-9EF7-4F51-B33E-C97721B83ED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7E79A-8758-4A3E-A0D2-3A0170F25E8F}">
      <dsp:nvSpPr>
        <dsp:cNvPr id="0" name=""/>
        <dsp:cNvSpPr/>
      </dsp:nvSpPr>
      <dsp:spPr>
        <a:xfrm>
          <a:off x="383362" y="0"/>
          <a:ext cx="4344771" cy="39319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8F4C3E-BCC1-4D67-A8DE-934D9D8B10CC}">
      <dsp:nvSpPr>
        <dsp:cNvPr id="0" name=""/>
        <dsp:cNvSpPr/>
      </dsp:nvSpPr>
      <dsp:spPr>
        <a:xfrm>
          <a:off x="5490" y="1179576"/>
          <a:ext cx="1645262" cy="15727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d-ID" sz="1700" kern="1200"/>
            <a:t>Pendahuluan</a:t>
          </a:r>
        </a:p>
      </dsp:txBody>
      <dsp:txXfrm>
        <a:off x="82266" y="1256352"/>
        <a:ext cx="1491710" cy="1419216"/>
      </dsp:txXfrm>
    </dsp:sp>
    <dsp:sp modelId="{A57DF436-99A6-46FA-8BFB-73D96AAF3933}">
      <dsp:nvSpPr>
        <dsp:cNvPr id="0" name=""/>
        <dsp:cNvSpPr/>
      </dsp:nvSpPr>
      <dsp:spPr>
        <a:xfrm>
          <a:off x="1733116" y="1179576"/>
          <a:ext cx="1645262" cy="15727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d-ID" sz="1700" kern="1200" dirty="0"/>
            <a:t>Materi &amp; Diskusi</a:t>
          </a:r>
        </a:p>
      </dsp:txBody>
      <dsp:txXfrm>
        <a:off x="1809892" y="1256352"/>
        <a:ext cx="1491710" cy="1419216"/>
      </dsp:txXfrm>
    </dsp:sp>
    <dsp:sp modelId="{32DE2E05-DDD8-4203-B599-16FC9AD1009B}">
      <dsp:nvSpPr>
        <dsp:cNvPr id="0" name=""/>
        <dsp:cNvSpPr/>
      </dsp:nvSpPr>
      <dsp:spPr>
        <a:xfrm>
          <a:off x="3460742" y="1179576"/>
          <a:ext cx="1645262" cy="15727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a:t>
          </a:r>
          <a:r>
            <a:rPr lang="id-ID" sz="1700" kern="1200"/>
            <a:t>ugas Mandiri</a:t>
          </a:r>
        </a:p>
      </dsp:txBody>
      <dsp:txXfrm>
        <a:off x="3537518" y="1256352"/>
        <a:ext cx="1491710" cy="1419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F589B-6B8D-4726-BFBB-77D144F29001}">
      <dsp:nvSpPr>
        <dsp:cNvPr id="0" name=""/>
        <dsp:cNvSpPr/>
      </dsp:nvSpPr>
      <dsp:spPr>
        <a:xfrm>
          <a:off x="0" y="1176459"/>
          <a:ext cx="11416684" cy="15686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644DB-A43C-4DC6-9598-1A20BD330D2F}">
      <dsp:nvSpPr>
        <dsp:cNvPr id="0" name=""/>
        <dsp:cNvSpPr/>
      </dsp:nvSpPr>
      <dsp:spPr>
        <a:xfrm>
          <a:off x="6051" y="0"/>
          <a:ext cx="982096" cy="156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id-ID" sz="1000" kern="1200" dirty="0"/>
            <a:t>Pendahuluan</a:t>
          </a:r>
        </a:p>
      </dsp:txBody>
      <dsp:txXfrm>
        <a:off x="6051" y="0"/>
        <a:ext cx="982096" cy="1568613"/>
      </dsp:txXfrm>
    </dsp:sp>
    <dsp:sp modelId="{7C8462AA-1104-44EE-A8C5-6810AC488C15}">
      <dsp:nvSpPr>
        <dsp:cNvPr id="0" name=""/>
        <dsp:cNvSpPr/>
      </dsp:nvSpPr>
      <dsp:spPr>
        <a:xfrm>
          <a:off x="301023" y="1764689"/>
          <a:ext cx="392153" cy="3921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250E46-315F-4BBE-BEA4-E877BB0DA270}">
      <dsp:nvSpPr>
        <dsp:cNvPr id="0" name=""/>
        <dsp:cNvSpPr/>
      </dsp:nvSpPr>
      <dsp:spPr>
        <a:xfrm>
          <a:off x="1037253" y="2352919"/>
          <a:ext cx="982096" cy="156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id-ID" sz="1000" kern="1200" dirty="0"/>
            <a:t>Sinyal dan Sistem Diskrit</a:t>
          </a:r>
        </a:p>
      </dsp:txBody>
      <dsp:txXfrm>
        <a:off x="1037253" y="2352919"/>
        <a:ext cx="982096" cy="1568613"/>
      </dsp:txXfrm>
    </dsp:sp>
    <dsp:sp modelId="{350F6DDC-3C22-4C32-9BD1-642B11F0A84C}">
      <dsp:nvSpPr>
        <dsp:cNvPr id="0" name=""/>
        <dsp:cNvSpPr/>
      </dsp:nvSpPr>
      <dsp:spPr>
        <a:xfrm>
          <a:off x="1332225" y="1764689"/>
          <a:ext cx="392153" cy="3921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71514-C7B9-4FDB-801A-04B0B0DB61EC}">
      <dsp:nvSpPr>
        <dsp:cNvPr id="0" name=""/>
        <dsp:cNvSpPr/>
      </dsp:nvSpPr>
      <dsp:spPr>
        <a:xfrm>
          <a:off x="2068455" y="0"/>
          <a:ext cx="982096" cy="156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id-ID" sz="1000" kern="1200" dirty="0"/>
            <a:t>Transformasi Fourier waktu diskrit</a:t>
          </a:r>
        </a:p>
      </dsp:txBody>
      <dsp:txXfrm>
        <a:off x="2068455" y="0"/>
        <a:ext cx="982096" cy="1568613"/>
      </dsp:txXfrm>
    </dsp:sp>
    <dsp:sp modelId="{F2FB4123-1F60-4608-AA6F-158C92C42747}">
      <dsp:nvSpPr>
        <dsp:cNvPr id="0" name=""/>
        <dsp:cNvSpPr/>
      </dsp:nvSpPr>
      <dsp:spPr>
        <a:xfrm>
          <a:off x="2363426" y="1764689"/>
          <a:ext cx="392153" cy="3921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F20B8A-F89D-4B3F-B531-30D25B037419}">
      <dsp:nvSpPr>
        <dsp:cNvPr id="0" name=""/>
        <dsp:cNvSpPr/>
      </dsp:nvSpPr>
      <dsp:spPr>
        <a:xfrm>
          <a:off x="3099656" y="2352919"/>
          <a:ext cx="982096" cy="156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id-ID" sz="1000" kern="1200" dirty="0"/>
            <a:t>Discrete Fourier Transform</a:t>
          </a:r>
        </a:p>
      </dsp:txBody>
      <dsp:txXfrm>
        <a:off x="3099656" y="2352919"/>
        <a:ext cx="982096" cy="1568613"/>
      </dsp:txXfrm>
    </dsp:sp>
    <dsp:sp modelId="{E0A4257F-F20E-4C43-B262-A10F15F097B1}">
      <dsp:nvSpPr>
        <dsp:cNvPr id="0" name=""/>
        <dsp:cNvSpPr/>
      </dsp:nvSpPr>
      <dsp:spPr>
        <a:xfrm>
          <a:off x="3394628" y="1764689"/>
          <a:ext cx="392153" cy="3921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3B18FF-988C-4D52-9BAD-D4910FD74B70}">
      <dsp:nvSpPr>
        <dsp:cNvPr id="0" name=""/>
        <dsp:cNvSpPr/>
      </dsp:nvSpPr>
      <dsp:spPr>
        <a:xfrm>
          <a:off x="4130858" y="0"/>
          <a:ext cx="982096" cy="156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id-ID" sz="1000" kern="1200" dirty="0"/>
            <a:t>UTS</a:t>
          </a:r>
        </a:p>
      </dsp:txBody>
      <dsp:txXfrm>
        <a:off x="4130858" y="0"/>
        <a:ext cx="982096" cy="1568613"/>
      </dsp:txXfrm>
    </dsp:sp>
    <dsp:sp modelId="{391EB91B-5B8B-4B01-B9C9-2292C977B22E}">
      <dsp:nvSpPr>
        <dsp:cNvPr id="0" name=""/>
        <dsp:cNvSpPr/>
      </dsp:nvSpPr>
      <dsp:spPr>
        <a:xfrm>
          <a:off x="4425830" y="1764689"/>
          <a:ext cx="392153" cy="3921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78ECB-BBF8-4DF6-927E-F183FBF69FDA}">
      <dsp:nvSpPr>
        <dsp:cNvPr id="0" name=""/>
        <dsp:cNvSpPr/>
      </dsp:nvSpPr>
      <dsp:spPr>
        <a:xfrm>
          <a:off x="5162060" y="2352919"/>
          <a:ext cx="982096" cy="156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id-ID" sz="1000" kern="1200" dirty="0"/>
            <a:t>Transformasi Z</a:t>
          </a:r>
        </a:p>
      </dsp:txBody>
      <dsp:txXfrm>
        <a:off x="5162060" y="2352919"/>
        <a:ext cx="982096" cy="1568613"/>
      </dsp:txXfrm>
    </dsp:sp>
    <dsp:sp modelId="{DFEEA37D-A4FF-4DE2-A60D-6BE8EC49D396}">
      <dsp:nvSpPr>
        <dsp:cNvPr id="0" name=""/>
        <dsp:cNvSpPr/>
      </dsp:nvSpPr>
      <dsp:spPr>
        <a:xfrm>
          <a:off x="5457031" y="1764689"/>
          <a:ext cx="392153" cy="3921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38BB5-9407-4FB5-ACFB-032E0827ED24}">
      <dsp:nvSpPr>
        <dsp:cNvPr id="0" name=""/>
        <dsp:cNvSpPr/>
      </dsp:nvSpPr>
      <dsp:spPr>
        <a:xfrm>
          <a:off x="6193261" y="0"/>
          <a:ext cx="982096" cy="156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id-ID" sz="1000" kern="1200" dirty="0"/>
            <a:t>Struktur Filter</a:t>
          </a:r>
        </a:p>
      </dsp:txBody>
      <dsp:txXfrm>
        <a:off x="6193261" y="0"/>
        <a:ext cx="982096" cy="1568613"/>
      </dsp:txXfrm>
    </dsp:sp>
    <dsp:sp modelId="{BF428A02-784B-4A81-AEBA-ADFF056A6249}">
      <dsp:nvSpPr>
        <dsp:cNvPr id="0" name=""/>
        <dsp:cNvSpPr/>
      </dsp:nvSpPr>
      <dsp:spPr>
        <a:xfrm>
          <a:off x="6488233" y="1764689"/>
          <a:ext cx="392153" cy="3921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40885-5C2C-4894-BB7F-533C3DC545A2}">
      <dsp:nvSpPr>
        <dsp:cNvPr id="0" name=""/>
        <dsp:cNvSpPr/>
      </dsp:nvSpPr>
      <dsp:spPr>
        <a:xfrm>
          <a:off x="7224463" y="2352919"/>
          <a:ext cx="982096" cy="156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id-ID" sz="1000" kern="1200" dirty="0"/>
            <a:t>Perancangan filter FIR</a:t>
          </a:r>
        </a:p>
      </dsp:txBody>
      <dsp:txXfrm>
        <a:off x="7224463" y="2352919"/>
        <a:ext cx="982096" cy="1568613"/>
      </dsp:txXfrm>
    </dsp:sp>
    <dsp:sp modelId="{0C91DDE6-E640-42FC-ABDB-659371C26AC6}">
      <dsp:nvSpPr>
        <dsp:cNvPr id="0" name=""/>
        <dsp:cNvSpPr/>
      </dsp:nvSpPr>
      <dsp:spPr>
        <a:xfrm>
          <a:off x="7519435" y="1764689"/>
          <a:ext cx="392153" cy="3921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62717-11AC-4527-9CBD-039D0D7036AD}">
      <dsp:nvSpPr>
        <dsp:cNvPr id="0" name=""/>
        <dsp:cNvSpPr/>
      </dsp:nvSpPr>
      <dsp:spPr>
        <a:xfrm>
          <a:off x="8255665" y="0"/>
          <a:ext cx="982096" cy="156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id-ID" sz="1000" kern="1200" dirty="0"/>
            <a:t>Perancangan filter IIR</a:t>
          </a:r>
        </a:p>
      </dsp:txBody>
      <dsp:txXfrm>
        <a:off x="8255665" y="0"/>
        <a:ext cx="982096" cy="1568613"/>
      </dsp:txXfrm>
    </dsp:sp>
    <dsp:sp modelId="{0DEA4571-7C11-4691-907A-19F6137BE288}">
      <dsp:nvSpPr>
        <dsp:cNvPr id="0" name=""/>
        <dsp:cNvSpPr/>
      </dsp:nvSpPr>
      <dsp:spPr>
        <a:xfrm>
          <a:off x="8550636" y="1764689"/>
          <a:ext cx="392153" cy="3921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F02D28-E363-46B1-9FD4-6A9358C816D2}">
      <dsp:nvSpPr>
        <dsp:cNvPr id="0" name=""/>
        <dsp:cNvSpPr/>
      </dsp:nvSpPr>
      <dsp:spPr>
        <a:xfrm>
          <a:off x="9286866" y="2352919"/>
          <a:ext cx="982096" cy="156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id-ID" sz="1000" kern="1200" dirty="0"/>
            <a:t>UAS</a:t>
          </a:r>
        </a:p>
      </dsp:txBody>
      <dsp:txXfrm>
        <a:off x="9286866" y="2352919"/>
        <a:ext cx="982096" cy="1568613"/>
      </dsp:txXfrm>
    </dsp:sp>
    <dsp:sp modelId="{0AA85CCF-3EBF-41FF-AC58-67A91FE879A1}">
      <dsp:nvSpPr>
        <dsp:cNvPr id="0" name=""/>
        <dsp:cNvSpPr/>
      </dsp:nvSpPr>
      <dsp:spPr>
        <a:xfrm>
          <a:off x="9581838" y="1764689"/>
          <a:ext cx="392153" cy="3921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D40C6A29-4676-420C-BBE3-ACC2B80F64D4}" type="slidenum">
              <a:rPr lang="en-US" smtClean="0"/>
              <a:t>6</a:t>
            </a:fld>
            <a:endParaRPr lang="en-US" dirty="0"/>
          </a:p>
        </p:txBody>
      </p:sp>
    </p:spTree>
    <p:extLst>
      <p:ext uri="{BB962C8B-B14F-4D97-AF65-F5344CB8AC3E}">
        <p14:creationId xmlns:p14="http://schemas.microsoft.com/office/powerpoint/2010/main" val="313809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Perhatikan bahwa ini semua adalah subjek penelitian yang sedang berlangsung, dan masih banyak masalah yang belum terpecahkan. Ini juga merupakan masalah yang sangat sulit — pertimbangkan, misalnya, pengenalan suara dan banyak perbedaan halus antara pembicara. Perbandingan algoritmik yang tepat menggunakan komputer bergantung pada pencocokan yang tepat — apalagi perbedaan antara orang-orang: Pola bicara kita sendiri tidak sepenuhnya dapat diulang dari satu hari ke hari berikutnya!</a:t>
            </a:r>
          </a:p>
        </p:txBody>
      </p:sp>
      <p:sp>
        <p:nvSpPr>
          <p:cNvPr id="4" name="Slide Number Placeholder 3"/>
          <p:cNvSpPr>
            <a:spLocks noGrp="1"/>
          </p:cNvSpPr>
          <p:nvPr>
            <p:ph type="sldNum" sz="quarter" idx="5"/>
          </p:nvPr>
        </p:nvSpPr>
        <p:spPr/>
        <p:txBody>
          <a:bodyPr/>
          <a:lstStyle/>
          <a:p>
            <a:fld id="{D40C6A29-4676-420C-BBE3-ACC2B80F64D4}" type="slidenum">
              <a:rPr lang="en-US" smtClean="0"/>
              <a:t>14</a:t>
            </a:fld>
            <a:endParaRPr lang="en-US" dirty="0"/>
          </a:p>
        </p:txBody>
      </p:sp>
    </p:spTree>
    <p:extLst>
      <p:ext uri="{BB962C8B-B14F-4D97-AF65-F5344CB8AC3E}">
        <p14:creationId xmlns:p14="http://schemas.microsoft.com/office/powerpoint/2010/main" val="97728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D40C6A29-4676-420C-BBE3-ACC2B80F64D4}" type="slidenum">
              <a:rPr lang="en-US" smtClean="0"/>
              <a:t>23</a:t>
            </a:fld>
            <a:endParaRPr lang="en-US" dirty="0"/>
          </a:p>
        </p:txBody>
      </p:sp>
    </p:spTree>
    <p:extLst>
      <p:ext uri="{BB962C8B-B14F-4D97-AF65-F5344CB8AC3E}">
        <p14:creationId xmlns:p14="http://schemas.microsoft.com/office/powerpoint/2010/main" val="341861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fld id="{AC73D428-9CE4-4BE6-9F3D-80766DBD5E8C}" type="datetime1">
              <a:rPr lang="id-ID" smtClean="0">
                <a:solidFill>
                  <a:prstClr val="black">
                    <a:tint val="75000"/>
                  </a:prstClr>
                </a:solidFill>
              </a:rPr>
              <a:t>06/02/2023</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fld id="{CD16E3E2-EDA7-477D-8B03-1AB011A619CB}"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fld id="{3450B97B-082E-46CB-A1F1-0AB8CA8AF536}"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fld id="{7C67824E-393C-4346-9674-933F32230FDC}" type="datetime1">
              <a:rPr lang="id-ID" smtClean="0">
                <a:solidFill>
                  <a:prstClr val="black">
                    <a:tint val="75000"/>
                  </a:prstClr>
                </a:solidFill>
              </a:rPr>
              <a:t>06/02/2023</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fld id="{4B3F4639-B00E-4E25-A0C0-4765DAE920C7}" type="datetime1">
              <a:rPr lang="id-ID" smtClean="0">
                <a:solidFill>
                  <a:prstClr val="black">
                    <a:tint val="75000"/>
                  </a:prstClr>
                </a:solidFill>
              </a:rPr>
              <a:t>06/02/2023</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fld id="{74752F8D-D6D8-47CA-BBE8-5565EE04A069}" type="datetime1">
              <a:rPr lang="id-ID" smtClean="0">
                <a:solidFill>
                  <a:prstClr val="black">
                    <a:tint val="75000"/>
                  </a:prstClr>
                </a:solidFill>
              </a:rPr>
              <a:t>06/02/2023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fld id="{B3CD4C03-38B2-4A1E-95F4-5856C36989AB}" type="datetime1">
              <a:rPr lang="id-ID" smtClean="0">
                <a:solidFill>
                  <a:prstClr val="black">
                    <a:tint val="75000"/>
                  </a:prstClr>
                </a:solidFill>
              </a:rPr>
              <a:t>06/02/2023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fld id="{960B22ED-4332-4F1B-A304-32461287E6A1}" type="datetime1">
              <a:rPr lang="id-ID" smtClean="0">
                <a:solidFill>
                  <a:prstClr val="black">
                    <a:tint val="75000"/>
                  </a:prstClr>
                </a:solidFill>
              </a:rPr>
              <a:t>06/02/2023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fld id="{8D4C1928-4D63-40E5-86D8-46F5208347BF}" type="datetime1">
              <a:rPr lang="id-ID" smtClean="0">
                <a:solidFill>
                  <a:prstClr val="black">
                    <a:tint val="75000"/>
                  </a:prstClr>
                </a:solidFill>
              </a:rPr>
              <a:t>06/02/2023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fld id="{B5617344-E7FA-48BC-B133-9712715EE50E}" type="datetime1">
              <a:rPr lang="id-ID" smtClean="0">
                <a:solidFill>
                  <a:prstClr val="black">
                    <a:tint val="75000"/>
                  </a:prstClr>
                </a:solidFill>
              </a:rPr>
              <a:t>06/02/2023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fld id="{E42F0211-2175-462E-ABA5-2F2F9521A69D}" type="datetime1">
              <a:rPr lang="id-ID" smtClean="0"/>
              <a:t>06/02/2023</a:t>
            </a:fld>
            <a:endParaRPr lang="en-US" dirty="0"/>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Pengolahan Sinyal Digital</a:t>
            </a:r>
            <a:endParaRPr lang="en-US" dirty="0"/>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fld id="{BBDBCE48-F214-46F8-935F-1C14B8C3C9B5}" type="datetime1">
              <a:rPr lang="id-ID" smtClean="0">
                <a:solidFill>
                  <a:prstClr val="black">
                    <a:tint val="75000"/>
                  </a:prstClr>
                </a:solidFill>
              </a:rPr>
              <a:t>06/02/2023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fld id="{641D185D-C4E0-4D3C-BD43-C12C47AC4C48}" type="datetime1">
              <a:rPr lang="id-ID" smtClean="0">
                <a:solidFill>
                  <a:prstClr val="black">
                    <a:tint val="75000"/>
                  </a:prstClr>
                </a:solidFill>
              </a:rPr>
              <a:t>06/02/2023</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fld id="{73130663-2CC0-4001-9FD1-E5A334B81BEC}" type="datetime1">
              <a:rPr lang="id-ID" smtClean="0">
                <a:solidFill>
                  <a:prstClr val="black">
                    <a:tint val="75000"/>
                  </a:prstClr>
                </a:solidFill>
              </a:rPr>
              <a:t>06/02/2023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mailto:veranovianas@mail.unnes.ac.id"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p:txBody>
          <a:bodyPr>
            <a:normAutofit/>
          </a:bodyPr>
          <a:lstStyle/>
          <a:p>
            <a:r>
              <a:rPr lang="id-ID" sz="6600" dirty="0">
                <a:solidFill>
                  <a:srgbClr val="FFFFFF"/>
                </a:solidFill>
              </a:rPr>
              <a:t>Pertemuan 1 Pendahuluan</a:t>
            </a:r>
            <a:endParaRPr lang="en-US" sz="6600"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a:xfrm>
            <a:off x="5093208" y="5761608"/>
            <a:ext cx="6592824" cy="456312"/>
          </a:xfrm>
        </p:spPr>
        <p:txBody>
          <a:bodyPr>
            <a:normAutofit fontScale="92500"/>
          </a:bodyPr>
          <a:lstStyle/>
          <a:p>
            <a:r>
              <a:rPr lang="id-ID" dirty="0"/>
              <a:t>Disusun oleh : Vera Noviana Sulistyawan, S.T., M.T.</a:t>
            </a:r>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C75B-3608-4C1E-AB25-41D8B989375D}"/>
              </a:ext>
            </a:extLst>
          </p:cNvPr>
          <p:cNvSpPr>
            <a:spLocks noGrp="1"/>
          </p:cNvSpPr>
          <p:nvPr>
            <p:ph type="title"/>
          </p:nvPr>
        </p:nvSpPr>
        <p:spPr>
          <a:xfrm>
            <a:off x="390616" y="75694"/>
            <a:ext cx="9969625" cy="512568"/>
          </a:xfrm>
          <a:solidFill>
            <a:srgbClr val="FF9514"/>
          </a:solidFill>
        </p:spPr>
        <p:txBody>
          <a:bodyPr>
            <a:normAutofit fontScale="90000"/>
          </a:bodyPr>
          <a:lstStyle/>
          <a:p>
            <a:r>
              <a:rPr lang="id-ID" b="1" dirty="0">
                <a:solidFill>
                  <a:schemeClr val="bg1"/>
                </a:solidFill>
              </a:rPr>
              <a:t>Skenario DSP:</a:t>
            </a:r>
          </a:p>
        </p:txBody>
      </p:sp>
      <p:sp>
        <p:nvSpPr>
          <p:cNvPr id="3" name="Date Placeholder 2">
            <a:extLst>
              <a:ext uri="{FF2B5EF4-FFF2-40B4-BE49-F238E27FC236}">
                <a16:creationId xmlns:a16="http://schemas.microsoft.com/office/drawing/2014/main" id="{4B0991E1-9A79-4D8A-8F24-ABA2B8363645}"/>
              </a:ext>
            </a:extLst>
          </p:cNvPr>
          <p:cNvSpPr>
            <a:spLocks noGrp="1"/>
          </p:cNvSpPr>
          <p:nvPr>
            <p:ph type="dt" sz="half" idx="10"/>
          </p:nvPr>
        </p:nvSpPr>
        <p:spPr/>
        <p:txBody>
          <a:bodyPr/>
          <a:lstStyle/>
          <a:p>
            <a:pPr>
              <a:defRPr/>
            </a:pPr>
            <a:fld id="{1734EFD7-7393-473F-86C5-CD199328AB52}"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185928D8-7D33-4BBE-A747-0079D5CEE0B8}"/>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0D6F8F4E-632E-4FC1-BB27-D958BBEE2615}"/>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4E6A4405-F9AE-4A83-A26F-8A614E04D6C1}"/>
              </a:ext>
            </a:extLst>
          </p:cNvPr>
          <p:cNvSpPr>
            <a:spLocks noGrp="1"/>
          </p:cNvSpPr>
          <p:nvPr>
            <p:ph idx="1"/>
          </p:nvPr>
        </p:nvSpPr>
        <p:spPr>
          <a:xfrm>
            <a:off x="838200" y="712551"/>
            <a:ext cx="10515600" cy="5058288"/>
          </a:xfrm>
        </p:spPr>
        <p:txBody>
          <a:bodyPr>
            <a:normAutofit/>
          </a:bodyPr>
          <a:lstStyle/>
          <a:p>
            <a:r>
              <a:rPr lang="id-ID" sz="1800" dirty="0"/>
              <a:t>Sistem modern, umumnya...</a:t>
            </a:r>
          </a:p>
          <a:p>
            <a:pPr lvl="1"/>
            <a:r>
              <a:rPr lang="id-ID" sz="1800" dirty="0"/>
              <a:t>mendapatkan sinyal waktu kontinu dari sensor</a:t>
            </a:r>
          </a:p>
          <a:p>
            <a:pPr lvl="1"/>
            <a:r>
              <a:rPr lang="id-ID" sz="1800" dirty="0"/>
              <a:t>sistem waktu kontinu memodifikasi sinyal</a:t>
            </a:r>
          </a:p>
          <a:p>
            <a:pPr lvl="1"/>
            <a:r>
              <a:rPr lang="id-ID" sz="1800" dirty="0"/>
              <a:t>"konverter analog-ke-digital" (ADC atau A-ke-D) mengambil sampel sinyal untuk membuat sinyal waktu-diskrit ... "aliran angka"</a:t>
            </a:r>
          </a:p>
          <a:p>
            <a:pPr lvl="1"/>
            <a:r>
              <a:rPr lang="id-ID" sz="1800" dirty="0"/>
              <a:t>Sistem waktu-diskrit untuk melakukan pemrosesan</a:t>
            </a:r>
          </a:p>
          <a:p>
            <a:pPr lvl="1"/>
            <a:r>
              <a:rPr lang="id-ID" sz="1800" dirty="0"/>
              <a:t>dan kemudian (jika diinginkan) ubah kembali ke analog</a:t>
            </a:r>
          </a:p>
        </p:txBody>
      </p:sp>
      <p:pic>
        <p:nvPicPr>
          <p:cNvPr id="8" name="Picture 7">
            <a:extLst>
              <a:ext uri="{FF2B5EF4-FFF2-40B4-BE49-F238E27FC236}">
                <a16:creationId xmlns:a16="http://schemas.microsoft.com/office/drawing/2014/main" id="{5A7964CF-F7C9-43BF-9B62-449A4853EC2F}"/>
              </a:ext>
            </a:extLst>
          </p:cNvPr>
          <p:cNvPicPr>
            <a:picLocks noChangeAspect="1"/>
          </p:cNvPicPr>
          <p:nvPr/>
        </p:nvPicPr>
        <p:blipFill>
          <a:blip r:embed="rId2"/>
          <a:stretch>
            <a:fillRect/>
          </a:stretch>
        </p:blipFill>
        <p:spPr>
          <a:xfrm>
            <a:off x="1748413" y="3000824"/>
            <a:ext cx="8695173" cy="3284505"/>
          </a:xfrm>
          <a:prstGeom prst="rect">
            <a:avLst/>
          </a:prstGeom>
        </p:spPr>
      </p:pic>
    </p:spTree>
    <p:extLst>
      <p:ext uri="{BB962C8B-B14F-4D97-AF65-F5344CB8AC3E}">
        <p14:creationId xmlns:p14="http://schemas.microsoft.com/office/powerpoint/2010/main" val="380825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00EA-8697-48DD-9994-BA2E83560E12}"/>
              </a:ext>
            </a:extLst>
          </p:cNvPr>
          <p:cNvSpPr>
            <a:spLocks noGrp="1"/>
          </p:cNvSpPr>
          <p:nvPr>
            <p:ph type="title"/>
          </p:nvPr>
        </p:nvSpPr>
        <p:spPr>
          <a:solidFill>
            <a:srgbClr val="FF9514"/>
          </a:solidFill>
        </p:spPr>
        <p:txBody>
          <a:bodyPr/>
          <a:lstStyle/>
          <a:p>
            <a:r>
              <a:rPr lang="id-ID" b="1" dirty="0">
                <a:solidFill>
                  <a:schemeClr val="bg1"/>
                </a:solidFill>
              </a:rPr>
              <a:t>How are signals processed ?</a:t>
            </a:r>
          </a:p>
        </p:txBody>
      </p:sp>
      <p:sp>
        <p:nvSpPr>
          <p:cNvPr id="3" name="Date Placeholder 2">
            <a:extLst>
              <a:ext uri="{FF2B5EF4-FFF2-40B4-BE49-F238E27FC236}">
                <a16:creationId xmlns:a16="http://schemas.microsoft.com/office/drawing/2014/main" id="{6FC969AE-8984-4628-80D5-D5E058C4E288}"/>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3CC73492-DEDA-4491-9C4E-CC4C78A37512}"/>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56BF026C-B55C-4219-AE0B-B368615BF76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2BD0829B-AC27-40C8-A815-9D5ED40CD510}"/>
              </a:ext>
            </a:extLst>
          </p:cNvPr>
          <p:cNvSpPr>
            <a:spLocks noGrp="1"/>
          </p:cNvSpPr>
          <p:nvPr>
            <p:ph idx="1"/>
          </p:nvPr>
        </p:nvSpPr>
        <p:spPr/>
        <p:txBody>
          <a:bodyPr>
            <a:normAutofit/>
          </a:bodyPr>
          <a:lstStyle/>
          <a:p>
            <a:pPr algn="just"/>
            <a:r>
              <a:rPr lang="id-ID" sz="1600" dirty="0"/>
              <a:t>Sinyal analog yang bervariasi secara kontinyu dalam waktu dan amplitude diproses dengan jaringan elektrik mengandung elemen rangkaian aktif dan pasif. Dikenal dengan analog signal processing (ASP). Contoh : radio dan penerima televisi.</a:t>
            </a:r>
          </a:p>
          <a:p>
            <a:pPr algn="just"/>
            <a:endParaRPr lang="id-ID" sz="1600" dirty="0"/>
          </a:p>
          <a:p>
            <a:pPr algn="just"/>
            <a:endParaRPr lang="id-ID" sz="1600" dirty="0"/>
          </a:p>
          <a:p>
            <a:pPr algn="just"/>
            <a:r>
              <a:rPr lang="id-ID" sz="1600" dirty="0"/>
              <a:t>Diproses menggunakan perangkat keras digital </a:t>
            </a:r>
            <a:r>
              <a:rPr lang="id-ID" sz="1600" dirty="0">
                <a:latin typeface="Calibri" panose="020F0502020204030204" pitchFamily="34" charset="0"/>
                <a:cs typeface="Calibri" panose="020F0502020204030204" pitchFamily="34" charset="0"/>
              </a:rPr>
              <a:t>→ adders, multipliers, dan elemen logika atau menggunakan microprocessors. Sehingga diperlukan untuk merubah sinyal analog menjadi sinyal digital untuk perangkat keras digital. → dibutuhkan nilai yang terbatas pada waktu tertentu, dan karenanya dapat diwakili oleh angka biner atau bit.</a:t>
            </a:r>
          </a:p>
          <a:p>
            <a:pPr algn="just"/>
            <a:r>
              <a:rPr lang="id-ID" sz="1600" dirty="0">
                <a:latin typeface="Calibri" panose="020F0502020204030204" pitchFamily="34" charset="0"/>
                <a:cs typeface="Calibri" panose="020F0502020204030204" pitchFamily="34" charset="0"/>
              </a:rPr>
              <a:t>Pemrosesan sinyal digital disebut dengan DSP.</a:t>
            </a:r>
          </a:p>
          <a:p>
            <a:pPr marL="0" indent="0" algn="just">
              <a:buNone/>
            </a:pPr>
            <a:endParaRPr lang="id-ID" sz="1600" dirty="0"/>
          </a:p>
          <a:p>
            <a:pPr algn="just"/>
            <a:endParaRPr lang="id-ID" sz="1600" dirty="0"/>
          </a:p>
          <a:p>
            <a:pPr algn="just"/>
            <a:endParaRPr lang="id-ID" sz="1600" dirty="0"/>
          </a:p>
          <a:p>
            <a:pPr algn="just"/>
            <a:endParaRPr lang="id-ID" sz="1600" dirty="0"/>
          </a:p>
          <a:p>
            <a:pPr marL="0" indent="0" algn="just">
              <a:buNone/>
            </a:pPr>
            <a:endParaRPr lang="id-ID" sz="1600" dirty="0"/>
          </a:p>
        </p:txBody>
      </p:sp>
      <p:pic>
        <p:nvPicPr>
          <p:cNvPr id="11" name="Picture 10">
            <a:extLst>
              <a:ext uri="{FF2B5EF4-FFF2-40B4-BE49-F238E27FC236}">
                <a16:creationId xmlns:a16="http://schemas.microsoft.com/office/drawing/2014/main" id="{5C4E984D-BC74-4A9A-BC7B-DA9A35356476}"/>
              </a:ext>
            </a:extLst>
          </p:cNvPr>
          <p:cNvPicPr>
            <a:picLocks noChangeAspect="1"/>
          </p:cNvPicPr>
          <p:nvPr/>
        </p:nvPicPr>
        <p:blipFill>
          <a:blip r:embed="rId2"/>
          <a:stretch>
            <a:fillRect/>
          </a:stretch>
        </p:blipFill>
        <p:spPr>
          <a:xfrm>
            <a:off x="1785846" y="2745814"/>
            <a:ext cx="3670962" cy="684000"/>
          </a:xfrm>
          <a:prstGeom prst="rect">
            <a:avLst/>
          </a:prstGeom>
        </p:spPr>
      </p:pic>
      <p:pic>
        <p:nvPicPr>
          <p:cNvPr id="13" name="Picture 12">
            <a:extLst>
              <a:ext uri="{FF2B5EF4-FFF2-40B4-BE49-F238E27FC236}">
                <a16:creationId xmlns:a16="http://schemas.microsoft.com/office/drawing/2014/main" id="{3533B388-A801-47BF-8900-71E8B7BA494A}"/>
              </a:ext>
            </a:extLst>
          </p:cNvPr>
          <p:cNvPicPr>
            <a:picLocks noChangeAspect="1"/>
          </p:cNvPicPr>
          <p:nvPr/>
        </p:nvPicPr>
        <p:blipFill>
          <a:blip r:embed="rId3"/>
          <a:stretch>
            <a:fillRect/>
          </a:stretch>
        </p:blipFill>
        <p:spPr>
          <a:xfrm>
            <a:off x="1764030" y="4566920"/>
            <a:ext cx="7063740" cy="1051560"/>
          </a:xfrm>
          <a:prstGeom prst="rect">
            <a:avLst/>
          </a:prstGeom>
        </p:spPr>
      </p:pic>
    </p:spTree>
    <p:extLst>
      <p:ext uri="{BB962C8B-B14F-4D97-AF65-F5344CB8AC3E}">
        <p14:creationId xmlns:p14="http://schemas.microsoft.com/office/powerpoint/2010/main" val="229639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F32DDE-C973-474B-BC64-8138E2CBC2EE}"/>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20F622F9-9283-4BD5-A60A-BF1EFCF8A5AC}"/>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4795DB7C-E7FE-4EB4-A0DF-BACC038021D9}"/>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4AF6DDEA-3D2C-44C7-A20E-7D7441B2828D}"/>
              </a:ext>
            </a:extLst>
          </p:cNvPr>
          <p:cNvSpPr>
            <a:spLocks noGrp="1"/>
          </p:cNvSpPr>
          <p:nvPr>
            <p:ph idx="1"/>
          </p:nvPr>
        </p:nvSpPr>
        <p:spPr>
          <a:xfrm>
            <a:off x="838200" y="561975"/>
            <a:ext cx="10515600" cy="5208863"/>
          </a:xfrm>
        </p:spPr>
        <p:txBody>
          <a:bodyPr>
            <a:normAutofit/>
          </a:bodyPr>
          <a:lstStyle/>
          <a:p>
            <a:r>
              <a:rPr lang="id-ID" sz="1600" dirty="0"/>
              <a:t>PrF : prefilter/antialiasing filter, yang mengkondisikan sinyal analog untuk mencegah aliasing.</a:t>
            </a:r>
          </a:p>
          <a:p>
            <a:r>
              <a:rPr lang="id-ID" sz="1600"/>
              <a:t>ADC : Analog to Digital Converter, </a:t>
            </a:r>
            <a:endParaRPr lang="id-ID" sz="1600" dirty="0"/>
          </a:p>
        </p:txBody>
      </p:sp>
    </p:spTree>
    <p:extLst>
      <p:ext uri="{BB962C8B-B14F-4D97-AF65-F5344CB8AC3E}">
        <p14:creationId xmlns:p14="http://schemas.microsoft.com/office/powerpoint/2010/main" val="315182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6EA23E-7AD2-4A74-97A9-2EC7D6A11895}"/>
              </a:ext>
            </a:extLst>
          </p:cNvPr>
          <p:cNvSpPr>
            <a:spLocks noGrp="1"/>
          </p:cNvSpPr>
          <p:nvPr>
            <p:ph type="body" idx="1"/>
          </p:nvPr>
        </p:nvSpPr>
        <p:spPr>
          <a:xfrm>
            <a:off x="464343" y="55563"/>
            <a:ext cx="5157787" cy="525462"/>
          </a:xfrm>
          <a:solidFill>
            <a:srgbClr val="FF9514"/>
          </a:solidFill>
        </p:spPr>
        <p:txBody>
          <a:bodyPr>
            <a:normAutofit fontScale="92500" lnSpcReduction="10000"/>
          </a:bodyPr>
          <a:lstStyle/>
          <a:p>
            <a:r>
              <a:rPr lang="id-ID" sz="3200" dirty="0">
                <a:solidFill>
                  <a:schemeClr val="bg1"/>
                </a:solidFill>
              </a:rPr>
              <a:t>Keuntungan</a:t>
            </a:r>
          </a:p>
        </p:txBody>
      </p:sp>
      <p:sp>
        <p:nvSpPr>
          <p:cNvPr id="4" name="Content Placeholder 3">
            <a:extLst>
              <a:ext uri="{FF2B5EF4-FFF2-40B4-BE49-F238E27FC236}">
                <a16:creationId xmlns:a16="http://schemas.microsoft.com/office/drawing/2014/main" id="{408156D6-F2B7-4F85-9E42-B60150EE1459}"/>
              </a:ext>
            </a:extLst>
          </p:cNvPr>
          <p:cNvSpPr>
            <a:spLocks noGrp="1"/>
          </p:cNvSpPr>
          <p:nvPr>
            <p:ph sz="half" idx="2"/>
          </p:nvPr>
        </p:nvSpPr>
        <p:spPr>
          <a:xfrm>
            <a:off x="464343" y="581025"/>
            <a:ext cx="11337131" cy="4177406"/>
          </a:xfrm>
        </p:spPr>
        <p:txBody>
          <a:bodyPr>
            <a:normAutofit fontScale="62500" lnSpcReduction="20000"/>
          </a:bodyPr>
          <a:lstStyle/>
          <a:p>
            <a:pPr algn="just">
              <a:lnSpc>
                <a:spcPct val="120000"/>
              </a:lnSpc>
            </a:pPr>
            <a:r>
              <a:rPr lang="id-ID" dirty="0"/>
              <a:t>Toleransi terhadap harga komponen tidak kritis</a:t>
            </a:r>
          </a:p>
          <a:p>
            <a:pPr algn="just">
              <a:lnSpc>
                <a:spcPct val="120000"/>
              </a:lnSpc>
            </a:pPr>
            <a:r>
              <a:rPr lang="id-ID" dirty="0"/>
              <a:t>Performansi relatif tidak sensitif terhadap lingkungan, misalnya temperatur</a:t>
            </a:r>
          </a:p>
          <a:p>
            <a:pPr algn="just">
              <a:lnSpc>
                <a:spcPct val="120000"/>
              </a:lnSpc>
            </a:pPr>
            <a:r>
              <a:rPr lang="id-ID" dirty="0"/>
              <a:t>Akurasi tinggi, karena dapat dikontrol secara presisi. Keakurasian tergantung dari panjang ”word”.</a:t>
            </a:r>
          </a:p>
          <a:p>
            <a:pPr algn="just">
              <a:lnSpc>
                <a:spcPct val="120000"/>
              </a:lnSpc>
            </a:pPr>
            <a:r>
              <a:rPr lang="id-ID" dirty="0"/>
              <a:t>Rangkaian mudah direproduksi</a:t>
            </a:r>
          </a:p>
          <a:p>
            <a:pPr algn="just">
              <a:lnSpc>
                <a:spcPct val="120000"/>
              </a:lnSpc>
            </a:pPr>
            <a:r>
              <a:rPr lang="id-ID" dirty="0"/>
              <a:t>Dapat merealisasikan sistem yang relatif ideal, misal filter berfasa linear.</a:t>
            </a:r>
          </a:p>
          <a:p>
            <a:pPr algn="just">
              <a:lnSpc>
                <a:spcPct val="120000"/>
              </a:lnSpc>
            </a:pPr>
            <a:r>
              <a:rPr lang="id-ID" dirty="0"/>
              <a:t>Parameter-parameter filter seperti frekuensi cut-off, dapat dikontrol dengan mudah.</a:t>
            </a:r>
          </a:p>
          <a:p>
            <a:pPr algn="just">
              <a:lnSpc>
                <a:spcPct val="120000"/>
              </a:lnSpc>
            </a:pPr>
            <a:r>
              <a:rPr lang="id-ID" dirty="0"/>
              <a:t>Mudah dikembangkan ke sistem adaptif.</a:t>
            </a:r>
          </a:p>
          <a:p>
            <a:pPr algn="just">
              <a:lnSpc>
                <a:spcPct val="120000"/>
              </a:lnSpc>
            </a:pPr>
            <a:r>
              <a:rPr lang="id-ID" dirty="0"/>
              <a:t>Teori matematika yang komplek sekalipun dapat diimplementasikan seperti: Aljabar linear untuk Coding/Decoding dalam error control, Transformasi Diskrit (DFT,DCTdsb), Teori filter kalman untuk pemrosesan sinyal acak.</a:t>
            </a:r>
          </a:p>
          <a:p>
            <a:pPr algn="just">
              <a:lnSpc>
                <a:spcPct val="120000"/>
              </a:lnSpc>
            </a:pPr>
            <a:r>
              <a:rPr lang="id-ID" dirty="0"/>
              <a:t>Simulasi software dapat secara eksak menunjukkan/mewakili performansi hasil.</a:t>
            </a:r>
          </a:p>
          <a:p>
            <a:pPr algn="just">
              <a:lnSpc>
                <a:spcPct val="120000"/>
              </a:lnSpc>
            </a:pPr>
            <a:r>
              <a:rPr lang="id-ID" dirty="0"/>
              <a:t>Dengan perkembangan teknologi VLSI (Very Large Scale Integration): Reliabilitas tinggi, Ukuran Kecil, Pemrosesan kompleks, Harga murah.</a:t>
            </a:r>
          </a:p>
        </p:txBody>
      </p:sp>
      <p:sp>
        <p:nvSpPr>
          <p:cNvPr id="5" name="Text Placeholder 4">
            <a:extLst>
              <a:ext uri="{FF2B5EF4-FFF2-40B4-BE49-F238E27FC236}">
                <a16:creationId xmlns:a16="http://schemas.microsoft.com/office/drawing/2014/main" id="{8D660EEE-26C3-4811-8E20-01B6A1362DF0}"/>
              </a:ext>
            </a:extLst>
          </p:cNvPr>
          <p:cNvSpPr>
            <a:spLocks noGrp="1"/>
          </p:cNvSpPr>
          <p:nvPr>
            <p:ph type="body" sz="quarter" idx="3"/>
          </p:nvPr>
        </p:nvSpPr>
        <p:spPr>
          <a:xfrm>
            <a:off x="2302668" y="4568434"/>
            <a:ext cx="7827961" cy="463544"/>
          </a:xfrm>
          <a:solidFill>
            <a:srgbClr val="2CC3B4"/>
          </a:solidFill>
        </p:spPr>
        <p:txBody>
          <a:bodyPr>
            <a:normAutofit fontScale="92500" lnSpcReduction="10000"/>
          </a:bodyPr>
          <a:lstStyle/>
          <a:p>
            <a:r>
              <a:rPr lang="id-ID" sz="3200" dirty="0">
                <a:solidFill>
                  <a:schemeClr val="bg1"/>
                </a:solidFill>
              </a:rPr>
              <a:t>Kerugian</a:t>
            </a:r>
          </a:p>
        </p:txBody>
      </p:sp>
      <p:sp>
        <p:nvSpPr>
          <p:cNvPr id="6" name="Content Placeholder 5">
            <a:extLst>
              <a:ext uri="{FF2B5EF4-FFF2-40B4-BE49-F238E27FC236}">
                <a16:creationId xmlns:a16="http://schemas.microsoft.com/office/drawing/2014/main" id="{05A55BF0-0E1B-4420-99ED-A91349582C2A}"/>
              </a:ext>
            </a:extLst>
          </p:cNvPr>
          <p:cNvSpPr>
            <a:spLocks noGrp="1"/>
          </p:cNvSpPr>
          <p:nvPr>
            <p:ph sz="quarter" idx="4"/>
          </p:nvPr>
        </p:nvSpPr>
        <p:spPr>
          <a:xfrm>
            <a:off x="2302668" y="5249067"/>
            <a:ext cx="9383713" cy="1293813"/>
          </a:xfrm>
        </p:spPr>
        <p:txBody>
          <a:bodyPr>
            <a:normAutofit fontScale="62500" lnSpcReduction="20000"/>
          </a:bodyPr>
          <a:lstStyle/>
          <a:p>
            <a:r>
              <a:rPr lang="id-ID" dirty="0"/>
              <a:t>DSP selalu menggunakan daya listrik, tidak ada rangkaian dijital pasif.</a:t>
            </a:r>
          </a:p>
          <a:p>
            <a:r>
              <a:rPr lang="id-ID" dirty="0"/>
              <a:t>Keterbatasan frekuensi tinggi yang diolah, karena keterbatasan frekuensi ADC.</a:t>
            </a:r>
          </a:p>
          <a:p>
            <a:r>
              <a:rPr lang="id-ID" dirty="0"/>
              <a:t>Sinyal alam adalah sinyal analog.</a:t>
            </a:r>
          </a:p>
        </p:txBody>
      </p:sp>
      <p:sp>
        <p:nvSpPr>
          <p:cNvPr id="7" name="Date Placeholder 6">
            <a:extLst>
              <a:ext uri="{FF2B5EF4-FFF2-40B4-BE49-F238E27FC236}">
                <a16:creationId xmlns:a16="http://schemas.microsoft.com/office/drawing/2014/main" id="{EAEEB978-ABC1-47D5-A55A-5C3D513A8F2E}"/>
              </a:ext>
            </a:extLst>
          </p:cNvPr>
          <p:cNvSpPr>
            <a:spLocks noGrp="1"/>
          </p:cNvSpPr>
          <p:nvPr>
            <p:ph type="dt" sz="half" idx="10"/>
          </p:nvPr>
        </p:nvSpPr>
        <p:spPr/>
        <p:txBody>
          <a:bodyPr/>
          <a:lstStyle/>
          <a:p>
            <a:pPr>
              <a:defRPr/>
            </a:pPr>
            <a:fld id="{641D185D-C4E0-4D3C-BD43-C12C47AC4C48}" type="datetime1">
              <a:rPr lang="id-ID" smtClean="0">
                <a:solidFill>
                  <a:prstClr val="black">
                    <a:tint val="75000"/>
                  </a:prstClr>
                </a:solidFill>
              </a:rPr>
              <a:t>06/02/2023</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EE54AB82-F5C8-47D0-A3CD-CDD86C336C1F}"/>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81D82282-4398-4800-9996-7070A3D7179A}"/>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193602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19F2-EC7F-291E-2CFF-AB0091968D64}"/>
              </a:ext>
            </a:extLst>
          </p:cNvPr>
          <p:cNvSpPr>
            <a:spLocks noGrp="1"/>
          </p:cNvSpPr>
          <p:nvPr>
            <p:ph type="title"/>
          </p:nvPr>
        </p:nvSpPr>
        <p:spPr>
          <a:xfrm>
            <a:off x="838200" y="1"/>
            <a:ext cx="10515600" cy="584462"/>
          </a:xfrm>
          <a:solidFill>
            <a:srgbClr val="FF9514"/>
          </a:solidFill>
          <a:ln>
            <a:solidFill>
              <a:srgbClr val="FF9514"/>
            </a:solidFill>
          </a:ln>
        </p:spPr>
        <p:txBody>
          <a:bodyPr>
            <a:normAutofit fontScale="90000"/>
          </a:bodyPr>
          <a:lstStyle/>
          <a:p>
            <a:r>
              <a:rPr lang="id-ID" b="1" spc="300" dirty="0">
                <a:solidFill>
                  <a:schemeClr val="bg1"/>
                </a:solidFill>
              </a:rPr>
              <a:t>DSP AND ITS APPLICATIONS</a:t>
            </a:r>
          </a:p>
        </p:txBody>
      </p:sp>
      <p:sp>
        <p:nvSpPr>
          <p:cNvPr id="3" name="Date Placeholder 2">
            <a:extLst>
              <a:ext uri="{FF2B5EF4-FFF2-40B4-BE49-F238E27FC236}">
                <a16:creationId xmlns:a16="http://schemas.microsoft.com/office/drawing/2014/main" id="{97C23E57-F0C2-EC83-80E4-8844D68A693B}"/>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2F6AF363-805C-3578-3B3C-5F981BFE05FD}"/>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5FB37596-7366-963B-5A56-4C6711043F66}"/>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14</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59A4F324-1F44-21AA-94AC-6EC9EF2DF00E}"/>
              </a:ext>
            </a:extLst>
          </p:cNvPr>
          <p:cNvSpPr>
            <a:spLocks noGrp="1"/>
          </p:cNvSpPr>
          <p:nvPr>
            <p:ph idx="1"/>
          </p:nvPr>
        </p:nvSpPr>
        <p:spPr>
          <a:xfrm>
            <a:off x="339365" y="876695"/>
            <a:ext cx="5387667" cy="5479656"/>
          </a:xfrm>
        </p:spPr>
        <p:txBody>
          <a:bodyPr>
            <a:noAutofit/>
          </a:bodyPr>
          <a:lstStyle/>
          <a:p>
            <a:pPr algn="just"/>
            <a:r>
              <a:rPr lang="id-ID" sz="1700" b="1" dirty="0">
                <a:latin typeface="Avenir Next LT Pro (Body)"/>
              </a:rPr>
              <a:t>Multimedia delivery</a:t>
            </a:r>
          </a:p>
          <a:p>
            <a:pPr algn="just"/>
            <a:r>
              <a:rPr lang="id-ID" sz="1700" b="1" dirty="0">
                <a:latin typeface="Avenir Next LT Pro (Body)"/>
              </a:rPr>
              <a:t>Perangkat komunikasi genggam</a:t>
            </a:r>
          </a:p>
          <a:p>
            <a:pPr algn="just"/>
            <a:r>
              <a:rPr lang="id-ID" sz="1700" dirty="0">
                <a:latin typeface="Avenir Next LT Pro (Body)"/>
              </a:rPr>
              <a:t>A</a:t>
            </a:r>
            <a:r>
              <a:rPr lang="en-US" sz="1700" dirty="0" err="1">
                <a:latin typeface="Avenir Next LT Pro (Body)"/>
              </a:rPr>
              <a:t>plikasi</a:t>
            </a:r>
            <a:r>
              <a:rPr lang="en-US" sz="1700" dirty="0">
                <a:latin typeface="Avenir Next LT Pro (Body)"/>
              </a:rPr>
              <a:t> </a:t>
            </a:r>
            <a:r>
              <a:rPr lang="en-US" sz="1700" dirty="0" err="1">
                <a:latin typeface="Avenir Next LT Pro (Body)"/>
              </a:rPr>
              <a:t>penting</a:t>
            </a:r>
            <a:r>
              <a:rPr lang="en-US" sz="1700" dirty="0">
                <a:latin typeface="Avenir Next LT Pro (Body)"/>
              </a:rPr>
              <a:t> DSP </a:t>
            </a:r>
            <a:r>
              <a:rPr lang="en-US" sz="1700" dirty="0" err="1">
                <a:latin typeface="Avenir Next LT Pro (Body)"/>
              </a:rPr>
              <a:t>mungkin</a:t>
            </a:r>
            <a:r>
              <a:rPr lang="en-US" sz="1700" dirty="0">
                <a:latin typeface="Avenir Next LT Pro (Body)"/>
              </a:rPr>
              <a:t> </a:t>
            </a:r>
            <a:r>
              <a:rPr lang="en-US" sz="1700" dirty="0" err="1">
                <a:latin typeface="Avenir Next LT Pro (Body)"/>
              </a:rPr>
              <a:t>tidak</a:t>
            </a:r>
            <a:r>
              <a:rPr lang="en-US" sz="1700" dirty="0">
                <a:latin typeface="Avenir Next LT Pro (Body)"/>
              </a:rPr>
              <a:t> </a:t>
            </a:r>
            <a:r>
              <a:rPr lang="en-US" sz="1700" dirty="0" err="1">
                <a:latin typeface="Avenir Next LT Pro (Body)"/>
              </a:rPr>
              <a:t>langsung</a:t>
            </a:r>
            <a:r>
              <a:rPr lang="en-US" sz="1700" dirty="0">
                <a:latin typeface="Avenir Next LT Pro (Body)"/>
              </a:rPr>
              <a:t> </a:t>
            </a:r>
            <a:r>
              <a:rPr lang="en-US" sz="1700" dirty="0" err="1">
                <a:latin typeface="Avenir Next LT Pro (Body)"/>
              </a:rPr>
              <a:t>terlihat</a:t>
            </a:r>
            <a:r>
              <a:rPr lang="en-US" sz="1700" dirty="0">
                <a:latin typeface="Avenir Next LT Pro (Body)"/>
              </a:rPr>
              <a:t>:</a:t>
            </a:r>
            <a:endParaRPr lang="id-ID" sz="1700" dirty="0">
              <a:latin typeface="Avenir Next LT Pro (Body)"/>
            </a:endParaRPr>
          </a:p>
          <a:p>
            <a:pPr lvl="1" algn="just">
              <a:buSzPct val="60000"/>
              <a:buFont typeface="Wingdings" panose="05000000000000000000" pitchFamily="2" charset="2"/>
              <a:buChar char="Ø"/>
            </a:pPr>
            <a:r>
              <a:rPr lang="id-ID" sz="1700" b="1" dirty="0">
                <a:latin typeface="Avenir Next LT Pro (Body)"/>
              </a:rPr>
              <a:t>Speech recognition</a:t>
            </a:r>
            <a:r>
              <a:rPr lang="id-ID" sz="1700" dirty="0">
                <a:latin typeface="Avenir Next LT Pro (Body)"/>
              </a:rPr>
              <a:t> </a:t>
            </a:r>
            <a:r>
              <a:rPr lang="id-ID" sz="1700" dirty="0">
                <a:latin typeface="Avenir Next LT Pro (Body)"/>
                <a:cs typeface="Calibri" panose="020F0502020204030204" pitchFamily="34" charset="0"/>
              </a:rPr>
              <a:t>→ menyediakan antarmuka yang lebih alami ke sistem komputer dan sistem pengambilan informasi (seperti telephone voice - response systems)</a:t>
            </a:r>
            <a:endParaRPr lang="id-ID" sz="1700" dirty="0">
              <a:latin typeface="Avenir Next LT Pro (Body)"/>
            </a:endParaRPr>
          </a:p>
          <a:p>
            <a:pPr lvl="1" algn="just">
              <a:buSzPct val="60000"/>
              <a:buFont typeface="Wingdings" panose="05000000000000000000" pitchFamily="2" charset="2"/>
              <a:buChar char="Ø"/>
            </a:pPr>
            <a:r>
              <a:rPr lang="id-ID" sz="1700" b="1" dirty="0">
                <a:latin typeface="Avenir Next LT Pro (Body)"/>
              </a:rPr>
              <a:t>Image recognition </a:t>
            </a:r>
            <a:r>
              <a:rPr lang="id-ID" sz="1700" dirty="0">
                <a:latin typeface="Avenir Next LT Pro (Body)"/>
                <a:cs typeface="Calibri" panose="020F0502020204030204" pitchFamily="34" charset="0"/>
              </a:rPr>
              <a:t>→</a:t>
            </a:r>
            <a:r>
              <a:rPr lang="id-ID" sz="1700" dirty="0">
                <a:latin typeface="Avenir Next LT Pro (Body)"/>
              </a:rPr>
              <a:t> melibatkan pengenalan pola dalam gambar, seperti pengenalan karakter dalam teks yang dipindai atau mengenali wajah untuk sistem keamanan, dan pengenalan tulisan tangan.</a:t>
            </a:r>
          </a:p>
          <a:p>
            <a:pPr lvl="1" algn="just">
              <a:buSzPct val="60000"/>
              <a:buFont typeface="Wingdings" panose="05000000000000000000" pitchFamily="2" charset="2"/>
              <a:buChar char="Ø"/>
            </a:pPr>
            <a:r>
              <a:rPr lang="id-ID" sz="1700" b="1" dirty="0">
                <a:latin typeface="Avenir Next LT Pro (Body)"/>
              </a:rPr>
              <a:t>Image enhancement </a:t>
            </a:r>
            <a:r>
              <a:rPr lang="id-ID" sz="1700" dirty="0">
                <a:latin typeface="Avenir Next LT Pro (Body)"/>
                <a:cs typeface="Calibri" panose="020F0502020204030204" pitchFamily="34" charset="0"/>
              </a:rPr>
              <a:t>→</a:t>
            </a:r>
            <a:r>
              <a:rPr lang="id-ID" sz="1700" dirty="0">
                <a:latin typeface="Avenir Next LT Pro (Body)"/>
              </a:rPr>
              <a:t> peningkatan kualitas gambar digital, misalnya, ketika terdegradasi oleh noise pada saluran komunikasi atau setelah mengalami penurunan seiring waktu pada media perekaman lama.</a:t>
            </a:r>
          </a:p>
          <a:p>
            <a:pPr algn="just"/>
            <a:endParaRPr lang="id-ID" sz="1700" dirty="0">
              <a:latin typeface="Avenir Next LT Pro (Body)"/>
            </a:endParaRPr>
          </a:p>
        </p:txBody>
      </p:sp>
      <p:sp>
        <p:nvSpPr>
          <p:cNvPr id="7" name="Content Placeholder 5">
            <a:extLst>
              <a:ext uri="{FF2B5EF4-FFF2-40B4-BE49-F238E27FC236}">
                <a16:creationId xmlns:a16="http://schemas.microsoft.com/office/drawing/2014/main" id="{F0B23B47-B365-01AA-5448-BDE63D6E5DC3}"/>
              </a:ext>
            </a:extLst>
          </p:cNvPr>
          <p:cNvSpPr txBox="1">
            <a:spLocks/>
          </p:cNvSpPr>
          <p:nvPr/>
        </p:nvSpPr>
        <p:spPr>
          <a:xfrm>
            <a:off x="6184232" y="1427747"/>
            <a:ext cx="4888832" cy="4928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d-ID" dirty="0"/>
          </a:p>
        </p:txBody>
      </p:sp>
      <p:sp>
        <p:nvSpPr>
          <p:cNvPr id="8" name="Content Placeholder 5">
            <a:extLst>
              <a:ext uri="{FF2B5EF4-FFF2-40B4-BE49-F238E27FC236}">
                <a16:creationId xmlns:a16="http://schemas.microsoft.com/office/drawing/2014/main" id="{CBF0F3CD-A330-2710-2857-676EE07013D7}"/>
              </a:ext>
            </a:extLst>
          </p:cNvPr>
          <p:cNvSpPr txBox="1">
            <a:spLocks/>
          </p:cNvSpPr>
          <p:nvPr/>
        </p:nvSpPr>
        <p:spPr>
          <a:xfrm>
            <a:off x="5297864" y="697584"/>
            <a:ext cx="6693031" cy="6160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SzPct val="60000"/>
              <a:buFont typeface="Wingdings" panose="05000000000000000000" pitchFamily="2" charset="2"/>
              <a:buChar char="Ø"/>
            </a:pPr>
            <a:r>
              <a:rPr lang="id-ID" sz="1700" b="1" dirty="0"/>
              <a:t>Audio enhancement and noise reduction </a:t>
            </a:r>
            <a:r>
              <a:rPr lang="id-ID" sz="1700" dirty="0">
                <a:latin typeface="Avenir Next LT Pro (Body)"/>
                <a:cs typeface="Calibri" panose="020F0502020204030204" pitchFamily="34" charset="0"/>
              </a:rPr>
              <a:t>→ </a:t>
            </a:r>
            <a:r>
              <a:rPr lang="id-ID" sz="1700" dirty="0"/>
              <a:t>peningkatan kualitas audio, terutama di lingkungan yang “sulit secara akustik” seperti kendaraan. Di mobil dan pesawat, misalnya, ini adalah tujuan yang diinginkan untuk meningkatkan kenyamanan penumpang dan untuk meningkatkan keselamatan.</a:t>
            </a:r>
            <a:endParaRPr lang="id-ID" sz="1700" dirty="0">
              <a:latin typeface="Avenir Next LT Pro (Body)"/>
            </a:endParaRPr>
          </a:p>
          <a:p>
            <a:pPr lvl="1" algn="just">
              <a:buSzPct val="60000"/>
              <a:buFont typeface="Wingdings" panose="05000000000000000000" pitchFamily="2" charset="2"/>
              <a:buChar char="Ø"/>
            </a:pPr>
            <a:r>
              <a:rPr lang="id-ID" sz="1700" b="1" dirty="0"/>
              <a:t>Digital music </a:t>
            </a:r>
            <a:r>
              <a:rPr lang="id-ID" sz="1700" dirty="0">
                <a:latin typeface="Avenir Next LT Pro (Body)"/>
                <a:cs typeface="Calibri" panose="020F0502020204030204" pitchFamily="34" charset="0"/>
              </a:rPr>
              <a:t>→</a:t>
            </a:r>
            <a:r>
              <a:rPr lang="id-ID" sz="1700" dirty="0"/>
              <a:t> di industri hiburan menggunakan efek khusus dan peningkatan — misalnya, menambahkan "kehadiran" suara tiga dimensi dan mensimulasikan gema dari lingkungan sekitar.</a:t>
            </a:r>
          </a:p>
          <a:p>
            <a:pPr lvl="1" algn="just">
              <a:buSzPct val="60000"/>
              <a:buFont typeface="Wingdings" panose="05000000000000000000" pitchFamily="2" charset="2"/>
              <a:buChar char="Ø"/>
            </a:pPr>
            <a:r>
              <a:rPr lang="id-ID" sz="1700" b="1" dirty="0"/>
              <a:t>Communications and data transmission </a:t>
            </a:r>
            <a:r>
              <a:rPr lang="id-ID" sz="1700" dirty="0">
                <a:latin typeface="Avenir Next LT Pro (Body)"/>
                <a:cs typeface="Calibri" panose="020F0502020204030204" pitchFamily="34" charset="0"/>
              </a:rPr>
              <a:t>→ </a:t>
            </a:r>
            <a:r>
              <a:rPr lang="id-ID" sz="1700" dirty="0"/>
              <a:t>sangat bergantung pada pemrosesan sinyal.Kontrol kesalahan, sinkronisasi data, dan maksimalisasi throughput data adalah contoh utama.</a:t>
            </a:r>
          </a:p>
          <a:p>
            <a:pPr lvl="1" algn="just">
              <a:buSzPct val="60000"/>
              <a:buFont typeface="Wingdings" panose="05000000000000000000" pitchFamily="2" charset="2"/>
              <a:buChar char="Ø"/>
            </a:pPr>
            <a:r>
              <a:rPr lang="id-ID" sz="1700" b="1" dirty="0"/>
              <a:t>Biomedical applications </a:t>
            </a:r>
            <a:r>
              <a:rPr lang="id-ID" sz="1700" dirty="0">
                <a:latin typeface="Avenir Next LT Pro (Body)"/>
                <a:cs typeface="Calibri" panose="020F0502020204030204" pitchFamily="34" charset="0"/>
              </a:rPr>
              <a:t>→ </a:t>
            </a:r>
            <a:r>
              <a:rPr lang="sv-SE" sz="1700" dirty="0"/>
              <a:t>seperti pemantauan pasien sangat diperlukan dalam praktik medis modern. Pemrosesan dan penyimpanan citra medis terus menarik banyak perhatian penelitian.</a:t>
            </a:r>
            <a:endParaRPr lang="id-ID" sz="1700" dirty="0"/>
          </a:p>
          <a:p>
            <a:pPr lvl="1" algn="just">
              <a:buSzPct val="60000"/>
              <a:buFont typeface="Wingdings" panose="05000000000000000000" pitchFamily="2" charset="2"/>
              <a:buChar char="Ø"/>
            </a:pPr>
            <a:r>
              <a:rPr lang="en-US" sz="1700" b="1" dirty="0"/>
              <a:t>Radar, sonar, and military applications</a:t>
            </a:r>
            <a:r>
              <a:rPr lang="id-ID" sz="1700" b="1" dirty="0"/>
              <a:t> </a:t>
            </a:r>
            <a:r>
              <a:rPr lang="id-ID" sz="1700" dirty="0">
                <a:latin typeface="Avenir Next LT Pro (Body)"/>
                <a:cs typeface="Calibri" panose="020F0502020204030204" pitchFamily="34" charset="0"/>
              </a:rPr>
              <a:t>→ </a:t>
            </a:r>
            <a:r>
              <a:rPr lang="id-ID" sz="1700" dirty="0"/>
              <a:t>melibatkan deteksi target, lokasi objek, dan perhitungan lintasan. Aplikasi sipil dari Global Positioning System (GPS) adalah contoh algoritma pemrosesan sinyal kompleks yang telah dioptimalkan untuk beroperasi pada perangkat genggam.</a:t>
            </a:r>
          </a:p>
          <a:p>
            <a:pPr algn="just"/>
            <a:endParaRPr lang="id-ID" sz="1700" dirty="0"/>
          </a:p>
        </p:txBody>
      </p:sp>
    </p:spTree>
    <p:extLst>
      <p:ext uri="{BB962C8B-B14F-4D97-AF65-F5344CB8AC3E}">
        <p14:creationId xmlns:p14="http://schemas.microsoft.com/office/powerpoint/2010/main" val="419601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6F3F07-2A91-134D-8D5C-6148FE3BBB3D}"/>
              </a:ext>
            </a:extLst>
          </p:cNvPr>
          <p:cNvPicPr>
            <a:picLocks noChangeAspect="1"/>
          </p:cNvPicPr>
          <p:nvPr/>
        </p:nvPicPr>
        <p:blipFill>
          <a:blip r:embed="rId2"/>
          <a:stretch>
            <a:fillRect/>
          </a:stretch>
        </p:blipFill>
        <p:spPr>
          <a:xfrm>
            <a:off x="381001" y="1340775"/>
            <a:ext cx="5373412" cy="2620930"/>
          </a:xfrm>
          <a:prstGeom prst="rect">
            <a:avLst/>
          </a:prstGeom>
        </p:spPr>
      </p:pic>
      <p:sp>
        <p:nvSpPr>
          <p:cNvPr id="2" name="Title 1">
            <a:extLst>
              <a:ext uri="{FF2B5EF4-FFF2-40B4-BE49-F238E27FC236}">
                <a16:creationId xmlns:a16="http://schemas.microsoft.com/office/drawing/2014/main" id="{9A12F912-C669-F008-34BE-90E4285C9486}"/>
              </a:ext>
            </a:extLst>
          </p:cNvPr>
          <p:cNvSpPr>
            <a:spLocks noGrp="1"/>
          </p:cNvSpPr>
          <p:nvPr>
            <p:ph type="title"/>
          </p:nvPr>
        </p:nvSpPr>
        <p:spPr>
          <a:xfrm>
            <a:off x="838200" y="136526"/>
            <a:ext cx="10515600" cy="655212"/>
          </a:xfrm>
          <a:solidFill>
            <a:srgbClr val="FF9514"/>
          </a:solidFill>
        </p:spPr>
        <p:txBody>
          <a:bodyPr>
            <a:normAutofit fontScale="90000"/>
          </a:bodyPr>
          <a:lstStyle/>
          <a:p>
            <a:r>
              <a:rPr lang="id-ID" b="1" spc="300" dirty="0">
                <a:solidFill>
                  <a:schemeClr val="bg1"/>
                </a:solidFill>
              </a:rPr>
              <a:t>DUA KATEGORI PENTING DSP</a:t>
            </a:r>
          </a:p>
        </p:txBody>
      </p:sp>
      <p:sp>
        <p:nvSpPr>
          <p:cNvPr id="3" name="Date Placeholder 2">
            <a:extLst>
              <a:ext uri="{FF2B5EF4-FFF2-40B4-BE49-F238E27FC236}">
                <a16:creationId xmlns:a16="http://schemas.microsoft.com/office/drawing/2014/main" id="{CB01670A-B510-4357-DE37-9D0BBA0E39DB}"/>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B917A32D-15C6-7D74-5156-B9FE2E6F1593}"/>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72F1638C-10A9-76A8-FB23-739B7D1D83D6}"/>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15</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1D9294F3-24A3-A90D-8C89-045B40360C97}"/>
              </a:ext>
            </a:extLst>
          </p:cNvPr>
          <p:cNvSpPr>
            <a:spLocks noGrp="1"/>
          </p:cNvSpPr>
          <p:nvPr>
            <p:ph idx="1"/>
          </p:nvPr>
        </p:nvSpPr>
        <p:spPr>
          <a:xfrm>
            <a:off x="5876692" y="978568"/>
            <a:ext cx="5934307" cy="5742907"/>
          </a:xfrm>
        </p:spPr>
        <p:txBody>
          <a:bodyPr>
            <a:normAutofit/>
          </a:bodyPr>
          <a:lstStyle/>
          <a:p>
            <a:pPr algn="just">
              <a:lnSpc>
                <a:spcPct val="120000"/>
              </a:lnSpc>
            </a:pPr>
            <a:r>
              <a:rPr lang="id-ID" sz="1600" b="1" dirty="0"/>
              <a:t>Signal analysis </a:t>
            </a:r>
            <a:r>
              <a:rPr lang="id-ID" sz="1600" dirty="0">
                <a:latin typeface="Calibri" panose="020F0502020204030204" pitchFamily="34" charset="0"/>
                <a:cs typeface="Calibri" panose="020F0502020204030204" pitchFamily="34" charset="0"/>
              </a:rPr>
              <a:t>→ t</a:t>
            </a:r>
            <a:r>
              <a:rPr lang="id-ID" sz="1600" dirty="0"/>
              <a:t>ugas ini berkaitan dengan pengukuran sifat sinyal. Ini umumnya merupakan operasi domain frekuensi. Beberapa aplikasinya adalah </a:t>
            </a:r>
          </a:p>
          <a:p>
            <a:pPr lvl="1" algn="just">
              <a:lnSpc>
                <a:spcPct val="120000"/>
              </a:lnSpc>
              <a:buFont typeface="Wingdings" panose="05000000000000000000" pitchFamily="2" charset="2"/>
              <a:buChar char="ü"/>
            </a:pPr>
            <a:r>
              <a:rPr lang="id-ID" sz="1600" dirty="0"/>
              <a:t>Spectrum (frequency/phase) analysis</a:t>
            </a:r>
          </a:p>
          <a:p>
            <a:pPr lvl="1" algn="just">
              <a:lnSpc>
                <a:spcPct val="120000"/>
              </a:lnSpc>
              <a:buFont typeface="Wingdings" panose="05000000000000000000" pitchFamily="2" charset="2"/>
              <a:buChar char="ü"/>
            </a:pPr>
            <a:r>
              <a:rPr lang="id-ID" sz="1600" dirty="0"/>
              <a:t>Speech recognition</a:t>
            </a:r>
          </a:p>
          <a:p>
            <a:pPr lvl="1" algn="just">
              <a:lnSpc>
                <a:spcPct val="120000"/>
              </a:lnSpc>
              <a:buFont typeface="Wingdings" panose="05000000000000000000" pitchFamily="2" charset="2"/>
              <a:buChar char="ü"/>
            </a:pPr>
            <a:r>
              <a:rPr lang="id-ID" sz="1600" dirty="0"/>
              <a:t>Speaker verification</a:t>
            </a:r>
          </a:p>
          <a:p>
            <a:pPr lvl="1" algn="just">
              <a:lnSpc>
                <a:spcPct val="120000"/>
              </a:lnSpc>
              <a:buFont typeface="Wingdings" panose="05000000000000000000" pitchFamily="2" charset="2"/>
              <a:buChar char="ü"/>
            </a:pPr>
            <a:r>
              <a:rPr lang="id-ID" sz="1600" dirty="0"/>
              <a:t>Target detection</a:t>
            </a:r>
          </a:p>
          <a:p>
            <a:pPr algn="just">
              <a:lnSpc>
                <a:spcPct val="120000"/>
              </a:lnSpc>
            </a:pPr>
            <a:r>
              <a:rPr lang="id-ID" sz="1600" b="1" dirty="0"/>
              <a:t>Signal Filtering </a:t>
            </a:r>
            <a:r>
              <a:rPr lang="id-ID" sz="1600" b="1" dirty="0">
                <a:latin typeface="Calibri" panose="020F0502020204030204" pitchFamily="34" charset="0"/>
                <a:cs typeface="Calibri" panose="020F0502020204030204" pitchFamily="34" charset="0"/>
              </a:rPr>
              <a:t>→ </a:t>
            </a:r>
            <a:r>
              <a:rPr lang="id-ID" sz="1600" dirty="0">
                <a:latin typeface="Calibri" panose="020F0502020204030204" pitchFamily="34" charset="0"/>
                <a:cs typeface="Calibri" panose="020F0502020204030204" pitchFamily="34" charset="0"/>
              </a:rPr>
              <a:t>tugas ini ditandai dengan situasi "sinyal masuk-sinyal keluar". Sistem yang melakukan tugas ini umumnya disebut filter. Biasanya (tetapi tidak selalu) operasi domain waktu. Beberapa aplikasinya adalah</a:t>
            </a:r>
          </a:p>
          <a:p>
            <a:pPr lvl="1" algn="just">
              <a:lnSpc>
                <a:spcPct val="120000"/>
              </a:lnSpc>
              <a:buFont typeface="Wingdings" panose="05000000000000000000" pitchFamily="2" charset="2"/>
              <a:buChar char="ü"/>
            </a:pPr>
            <a:r>
              <a:rPr lang="id-ID" sz="1600" dirty="0">
                <a:latin typeface="Calibri" panose="020F0502020204030204" pitchFamily="34" charset="0"/>
                <a:cs typeface="Calibri" panose="020F0502020204030204" pitchFamily="34" charset="0"/>
              </a:rPr>
              <a:t>Removal of unwanted background noise</a:t>
            </a:r>
          </a:p>
          <a:p>
            <a:pPr lvl="1" algn="just">
              <a:lnSpc>
                <a:spcPct val="120000"/>
              </a:lnSpc>
              <a:buFont typeface="Wingdings" panose="05000000000000000000" pitchFamily="2" charset="2"/>
              <a:buChar char="ü"/>
            </a:pPr>
            <a:r>
              <a:rPr lang="id-ID" sz="1600" dirty="0">
                <a:latin typeface="Calibri" panose="020F0502020204030204" pitchFamily="34" charset="0"/>
                <a:cs typeface="Calibri" panose="020F0502020204030204" pitchFamily="34" charset="0"/>
              </a:rPr>
              <a:t>Removal of interference</a:t>
            </a:r>
          </a:p>
          <a:p>
            <a:pPr lvl="1" algn="just">
              <a:lnSpc>
                <a:spcPct val="120000"/>
              </a:lnSpc>
              <a:buFont typeface="Wingdings" panose="05000000000000000000" pitchFamily="2" charset="2"/>
              <a:buChar char="ü"/>
            </a:pPr>
            <a:r>
              <a:rPr lang="id-ID" sz="1600" dirty="0">
                <a:latin typeface="Calibri" panose="020F0502020204030204" pitchFamily="34" charset="0"/>
                <a:cs typeface="Calibri" panose="020F0502020204030204" pitchFamily="34" charset="0"/>
              </a:rPr>
              <a:t>Separation of frequency bands</a:t>
            </a:r>
          </a:p>
          <a:p>
            <a:pPr lvl="1" algn="just">
              <a:lnSpc>
                <a:spcPct val="120000"/>
              </a:lnSpc>
              <a:buFont typeface="Wingdings" panose="05000000000000000000" pitchFamily="2" charset="2"/>
              <a:buChar char="ü"/>
            </a:pPr>
            <a:r>
              <a:rPr lang="id-ID" sz="1600" dirty="0"/>
              <a:t>Shaping of the signal spectrum</a:t>
            </a:r>
          </a:p>
        </p:txBody>
      </p:sp>
    </p:spTree>
    <p:extLst>
      <p:ext uri="{BB962C8B-B14F-4D97-AF65-F5344CB8AC3E}">
        <p14:creationId xmlns:p14="http://schemas.microsoft.com/office/powerpoint/2010/main" val="2530094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8BDA-B016-6E0F-52C1-29CE61D6B8A8}"/>
              </a:ext>
            </a:extLst>
          </p:cNvPr>
          <p:cNvSpPr>
            <a:spLocks noGrp="1"/>
          </p:cNvSpPr>
          <p:nvPr>
            <p:ph type="title"/>
          </p:nvPr>
        </p:nvSpPr>
        <p:spPr>
          <a:solidFill>
            <a:srgbClr val="FF9514"/>
          </a:solidFill>
        </p:spPr>
        <p:txBody>
          <a:bodyPr>
            <a:normAutofit fontScale="90000"/>
          </a:bodyPr>
          <a:lstStyle/>
          <a:p>
            <a:r>
              <a:rPr lang="id-ID" b="1" dirty="0">
                <a:solidFill>
                  <a:schemeClr val="bg1"/>
                </a:solidFill>
              </a:rPr>
              <a:t>Klasifikasi Sinyal </a:t>
            </a:r>
            <a:br>
              <a:rPr lang="id-ID" b="1" dirty="0">
                <a:solidFill>
                  <a:schemeClr val="bg1"/>
                </a:solidFill>
              </a:rPr>
            </a:br>
            <a:r>
              <a:rPr lang="id-ID" b="1" dirty="0">
                <a:solidFill>
                  <a:schemeClr val="bg1"/>
                </a:solidFill>
              </a:rPr>
              <a:t>Continuous-Time versus Discrete-Time Signals</a:t>
            </a:r>
          </a:p>
        </p:txBody>
      </p:sp>
      <p:sp>
        <p:nvSpPr>
          <p:cNvPr id="3" name="Date Placeholder 2">
            <a:extLst>
              <a:ext uri="{FF2B5EF4-FFF2-40B4-BE49-F238E27FC236}">
                <a16:creationId xmlns:a16="http://schemas.microsoft.com/office/drawing/2014/main" id="{F11C5002-7167-FAD2-DAEC-1CFF4D64CA31}"/>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472C3E7A-38C1-3A3F-4080-2893B6F8E456}"/>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E1F42E55-5669-C365-82EC-08635D024BF4}"/>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16</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6ABADFA0-2FA3-2506-37A5-5E8A02E286F4}"/>
              </a:ext>
            </a:extLst>
          </p:cNvPr>
          <p:cNvSpPr>
            <a:spLocks noGrp="1"/>
          </p:cNvSpPr>
          <p:nvPr>
            <p:ph idx="1"/>
          </p:nvPr>
        </p:nvSpPr>
        <p:spPr/>
        <p:txBody>
          <a:bodyPr>
            <a:normAutofit/>
          </a:bodyPr>
          <a:lstStyle/>
          <a:p>
            <a:pPr algn="just">
              <a:lnSpc>
                <a:spcPct val="100000"/>
              </a:lnSpc>
            </a:pPr>
            <a:r>
              <a:rPr lang="id-ID" sz="2400" b="1" dirty="0">
                <a:latin typeface="Avenir Next LT Pro (Body)"/>
              </a:rPr>
              <a:t>Continuous-Time Signals: </a:t>
            </a:r>
            <a:r>
              <a:rPr lang="id-ID" sz="2400" dirty="0">
                <a:latin typeface="Avenir Next LT Pro (Body)"/>
              </a:rPr>
              <a:t>signal is defined for every value of time in a given interval </a:t>
            </a:r>
            <a:r>
              <a:rPr lang="id-ID" sz="2400" i="1" dirty="0">
                <a:latin typeface="Avenir Next LT Pro (Body)"/>
              </a:rPr>
              <a:t>(a,b)</a:t>
            </a:r>
            <a:r>
              <a:rPr lang="id-ID" sz="2400" dirty="0">
                <a:latin typeface="Avenir Next LT Pro (Body)"/>
              </a:rPr>
              <a:t> where </a:t>
            </a:r>
            <a:r>
              <a:rPr lang="id-ID" sz="2400" i="1" dirty="0">
                <a:latin typeface="Avenir Next LT Pro (Body)"/>
              </a:rPr>
              <a:t>a </a:t>
            </a:r>
            <a:r>
              <a:rPr lang="id-ID" sz="2400" i="1" dirty="0">
                <a:latin typeface="Avenir Next LT Pro (Body)"/>
                <a:cs typeface="Calibri" panose="020F0502020204030204" pitchFamily="34" charset="0"/>
              </a:rPr>
              <a:t>≥ -∞</a:t>
            </a:r>
            <a:r>
              <a:rPr lang="id-ID" sz="2400" dirty="0">
                <a:latin typeface="Avenir Next LT Pro (Body)"/>
                <a:cs typeface="Calibri" panose="020F0502020204030204" pitchFamily="34" charset="0"/>
              </a:rPr>
              <a:t> and </a:t>
            </a:r>
            <a:r>
              <a:rPr lang="id-ID" sz="2400" i="1" dirty="0">
                <a:latin typeface="Avenir Next LT Pro (Body)"/>
                <a:cs typeface="Calibri" panose="020F0502020204030204" pitchFamily="34" charset="0"/>
              </a:rPr>
              <a:t>b ≤ ∞</a:t>
            </a:r>
            <a:r>
              <a:rPr lang="id-ID" sz="2400" dirty="0">
                <a:latin typeface="Avenir Next LT Pro (Body)"/>
                <a:cs typeface="Calibri" panose="020F0502020204030204" pitchFamily="34" charset="0"/>
              </a:rPr>
              <a:t>.</a:t>
            </a:r>
          </a:p>
          <a:p>
            <a:pPr algn="just">
              <a:lnSpc>
                <a:spcPct val="100000"/>
              </a:lnSpc>
            </a:pPr>
            <a:r>
              <a:rPr lang="id-ID" sz="2400" b="1" dirty="0">
                <a:latin typeface="Avenir Next LT Pro (Body)"/>
                <a:cs typeface="Calibri" panose="020F0502020204030204" pitchFamily="34" charset="0"/>
              </a:rPr>
              <a:t>Examples: </a:t>
            </a:r>
            <a:r>
              <a:rPr lang="id-ID" sz="2400" dirty="0">
                <a:latin typeface="Avenir Next LT Pro (Body)"/>
                <a:cs typeface="Calibri" panose="020F0502020204030204" pitchFamily="34" charset="0"/>
              </a:rPr>
              <a:t>tegangan sebagai fungsi waktu, tinggi sebagai fungsi tekanan, jumlah emisi positron sebagai fungsi waktu.</a:t>
            </a:r>
          </a:p>
          <a:p>
            <a:pPr marL="457200" lvl="1" indent="0" algn="just">
              <a:lnSpc>
                <a:spcPct val="100000"/>
              </a:lnSpc>
              <a:buNone/>
            </a:pPr>
            <a:endParaRPr lang="id-ID" b="1" dirty="0">
              <a:latin typeface="Avenir Next LT Pro (Body)"/>
            </a:endParaRPr>
          </a:p>
        </p:txBody>
      </p:sp>
      <p:pic>
        <p:nvPicPr>
          <p:cNvPr id="8" name="Picture 7">
            <a:extLst>
              <a:ext uri="{FF2B5EF4-FFF2-40B4-BE49-F238E27FC236}">
                <a16:creationId xmlns:a16="http://schemas.microsoft.com/office/drawing/2014/main" id="{FC6FBA1F-32D4-0B28-ADFA-308E27E5986B}"/>
              </a:ext>
            </a:extLst>
          </p:cNvPr>
          <p:cNvPicPr>
            <a:picLocks noChangeAspect="1"/>
          </p:cNvPicPr>
          <p:nvPr/>
        </p:nvPicPr>
        <p:blipFill>
          <a:blip r:embed="rId2"/>
          <a:stretch>
            <a:fillRect/>
          </a:stretch>
        </p:blipFill>
        <p:spPr>
          <a:xfrm>
            <a:off x="1646734" y="3851357"/>
            <a:ext cx="8592672" cy="1919481"/>
          </a:xfrm>
          <a:prstGeom prst="rect">
            <a:avLst/>
          </a:prstGeom>
        </p:spPr>
      </p:pic>
    </p:spTree>
    <p:extLst>
      <p:ext uri="{BB962C8B-B14F-4D97-AF65-F5344CB8AC3E}">
        <p14:creationId xmlns:p14="http://schemas.microsoft.com/office/powerpoint/2010/main" val="17967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8BDA-B016-6E0F-52C1-29CE61D6B8A8}"/>
              </a:ext>
            </a:extLst>
          </p:cNvPr>
          <p:cNvSpPr>
            <a:spLocks noGrp="1"/>
          </p:cNvSpPr>
          <p:nvPr>
            <p:ph type="title"/>
          </p:nvPr>
        </p:nvSpPr>
        <p:spPr>
          <a:solidFill>
            <a:srgbClr val="FF9514"/>
          </a:solidFill>
        </p:spPr>
        <p:txBody>
          <a:bodyPr>
            <a:normAutofit fontScale="90000"/>
          </a:bodyPr>
          <a:lstStyle/>
          <a:p>
            <a:r>
              <a:rPr lang="id-ID" b="1" dirty="0">
                <a:solidFill>
                  <a:schemeClr val="bg1"/>
                </a:solidFill>
              </a:rPr>
              <a:t>Klasifikasi Sinyal </a:t>
            </a:r>
            <a:br>
              <a:rPr lang="id-ID" b="1" dirty="0">
                <a:solidFill>
                  <a:schemeClr val="bg1"/>
                </a:solidFill>
              </a:rPr>
            </a:br>
            <a:r>
              <a:rPr lang="id-ID" b="1" dirty="0">
                <a:solidFill>
                  <a:schemeClr val="bg1"/>
                </a:solidFill>
              </a:rPr>
              <a:t>Continuous-Time versus Discrete-Time Signals</a:t>
            </a:r>
          </a:p>
        </p:txBody>
      </p:sp>
      <p:sp>
        <p:nvSpPr>
          <p:cNvPr id="3" name="Date Placeholder 2">
            <a:extLst>
              <a:ext uri="{FF2B5EF4-FFF2-40B4-BE49-F238E27FC236}">
                <a16:creationId xmlns:a16="http://schemas.microsoft.com/office/drawing/2014/main" id="{F11C5002-7167-FAD2-DAEC-1CFF4D64CA31}"/>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472C3E7A-38C1-3A3F-4080-2893B6F8E456}"/>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E1F42E55-5669-C365-82EC-08635D024BF4}"/>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17</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6ABADFA0-2FA3-2506-37A5-5E8A02E286F4}"/>
              </a:ext>
            </a:extLst>
          </p:cNvPr>
          <p:cNvSpPr>
            <a:spLocks noGrp="1"/>
          </p:cNvSpPr>
          <p:nvPr>
            <p:ph idx="1"/>
          </p:nvPr>
        </p:nvSpPr>
        <p:spPr/>
        <p:txBody>
          <a:bodyPr>
            <a:normAutofit/>
          </a:bodyPr>
          <a:lstStyle/>
          <a:p>
            <a:pPr algn="just">
              <a:lnSpc>
                <a:spcPct val="100000"/>
              </a:lnSpc>
            </a:pPr>
            <a:r>
              <a:rPr lang="id-ID" sz="2400" b="1" dirty="0">
                <a:latin typeface="Avenir Next LT Pro (Body)"/>
              </a:rPr>
              <a:t>Discrete-Time Signals: </a:t>
            </a:r>
            <a:r>
              <a:rPr lang="id-ID" sz="2400" dirty="0">
                <a:latin typeface="Avenir Next LT Pro (Body)"/>
              </a:rPr>
              <a:t>Sinyal Waktu Diskrit: sinyal didefinisikan hanya untuk nilai waktu tertentu; biasanya diambil sebagai titik-titik yang berjarak sama dalam suatu interval.</a:t>
            </a:r>
          </a:p>
          <a:p>
            <a:pPr algn="just">
              <a:lnSpc>
                <a:spcPct val="100000"/>
              </a:lnSpc>
            </a:pPr>
            <a:r>
              <a:rPr lang="id-ID" sz="2400" b="1" dirty="0">
                <a:latin typeface="Avenir Next LT Pro (Body)"/>
                <a:cs typeface="Calibri" panose="020F0502020204030204" pitchFamily="34" charset="0"/>
              </a:rPr>
              <a:t>Examples: </a:t>
            </a:r>
            <a:r>
              <a:rPr lang="id-ID" sz="2400" dirty="0">
                <a:latin typeface="Avenir Next LT Pro (Body)"/>
                <a:cs typeface="Calibri" panose="020F0502020204030204" pitchFamily="34" charset="0"/>
              </a:rPr>
              <a:t>jumlah saham yang diperdagangkan per hari, pendapatan rata-rata per provinsi.</a:t>
            </a:r>
          </a:p>
          <a:p>
            <a:pPr marL="457200" lvl="1" indent="0" algn="just">
              <a:lnSpc>
                <a:spcPct val="100000"/>
              </a:lnSpc>
              <a:buNone/>
            </a:pPr>
            <a:endParaRPr lang="id-ID" b="1" dirty="0">
              <a:latin typeface="Avenir Next LT Pro (Body)"/>
            </a:endParaRPr>
          </a:p>
        </p:txBody>
      </p:sp>
      <p:pic>
        <p:nvPicPr>
          <p:cNvPr id="9" name="Picture 8">
            <a:extLst>
              <a:ext uri="{FF2B5EF4-FFF2-40B4-BE49-F238E27FC236}">
                <a16:creationId xmlns:a16="http://schemas.microsoft.com/office/drawing/2014/main" id="{6FEBF085-BEDE-70B9-B448-A595636F7AC3}"/>
              </a:ext>
            </a:extLst>
          </p:cNvPr>
          <p:cNvPicPr>
            <a:picLocks noChangeAspect="1"/>
          </p:cNvPicPr>
          <p:nvPr/>
        </p:nvPicPr>
        <p:blipFill>
          <a:blip r:embed="rId2"/>
          <a:stretch>
            <a:fillRect/>
          </a:stretch>
        </p:blipFill>
        <p:spPr>
          <a:xfrm>
            <a:off x="2051796" y="4443246"/>
            <a:ext cx="8611692" cy="1548000"/>
          </a:xfrm>
          <a:prstGeom prst="rect">
            <a:avLst/>
          </a:prstGeom>
        </p:spPr>
      </p:pic>
    </p:spTree>
    <p:extLst>
      <p:ext uri="{BB962C8B-B14F-4D97-AF65-F5344CB8AC3E}">
        <p14:creationId xmlns:p14="http://schemas.microsoft.com/office/powerpoint/2010/main" val="739681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8BDA-B016-6E0F-52C1-29CE61D6B8A8}"/>
              </a:ext>
            </a:extLst>
          </p:cNvPr>
          <p:cNvSpPr>
            <a:spLocks noGrp="1"/>
          </p:cNvSpPr>
          <p:nvPr>
            <p:ph type="title"/>
          </p:nvPr>
        </p:nvSpPr>
        <p:spPr>
          <a:xfrm>
            <a:off x="838199" y="365125"/>
            <a:ext cx="10840453" cy="1325563"/>
          </a:xfrm>
          <a:solidFill>
            <a:srgbClr val="FF9514"/>
          </a:solidFill>
        </p:spPr>
        <p:txBody>
          <a:bodyPr>
            <a:normAutofit fontScale="90000"/>
          </a:bodyPr>
          <a:lstStyle/>
          <a:p>
            <a:r>
              <a:rPr lang="id-ID" b="1" dirty="0">
                <a:solidFill>
                  <a:schemeClr val="bg1"/>
                </a:solidFill>
              </a:rPr>
              <a:t>Klasifikasi Sinyal </a:t>
            </a:r>
            <a:br>
              <a:rPr lang="id-ID" b="1" dirty="0">
                <a:solidFill>
                  <a:schemeClr val="bg1"/>
                </a:solidFill>
              </a:rPr>
            </a:br>
            <a:r>
              <a:rPr lang="id-ID" b="1" dirty="0">
                <a:solidFill>
                  <a:schemeClr val="bg1"/>
                </a:solidFill>
              </a:rPr>
              <a:t>Continuous-Amplitude versus Discrete-Amplitude</a:t>
            </a:r>
          </a:p>
        </p:txBody>
      </p:sp>
      <p:sp>
        <p:nvSpPr>
          <p:cNvPr id="3" name="Date Placeholder 2">
            <a:extLst>
              <a:ext uri="{FF2B5EF4-FFF2-40B4-BE49-F238E27FC236}">
                <a16:creationId xmlns:a16="http://schemas.microsoft.com/office/drawing/2014/main" id="{F11C5002-7167-FAD2-DAEC-1CFF4D64CA31}"/>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472C3E7A-38C1-3A3F-4080-2893B6F8E456}"/>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E1F42E55-5669-C365-82EC-08635D024BF4}"/>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18</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6ABADFA0-2FA3-2506-37A5-5E8A02E286F4}"/>
              </a:ext>
            </a:extLst>
          </p:cNvPr>
          <p:cNvSpPr>
            <a:spLocks noGrp="1"/>
          </p:cNvSpPr>
          <p:nvPr>
            <p:ph idx="1"/>
          </p:nvPr>
        </p:nvSpPr>
        <p:spPr/>
        <p:txBody>
          <a:bodyPr>
            <a:normAutofit/>
          </a:bodyPr>
          <a:lstStyle/>
          <a:p>
            <a:pPr algn="just">
              <a:lnSpc>
                <a:spcPct val="100000"/>
              </a:lnSpc>
            </a:pPr>
            <a:r>
              <a:rPr lang="id-ID" sz="2400" b="1" dirty="0">
                <a:latin typeface="Avenir Next LT Pro (Body)"/>
              </a:rPr>
              <a:t>Continuous-Amplitude Signals: </a:t>
            </a:r>
            <a:r>
              <a:rPr lang="id-ID" sz="2400" dirty="0">
                <a:latin typeface="Avenir Next LT Pro (Body)"/>
              </a:rPr>
              <a:t>amplitudo sinyal mengambil spektrum nilai dalam satu atau lebih interval.</a:t>
            </a:r>
          </a:p>
          <a:p>
            <a:pPr algn="just">
              <a:lnSpc>
                <a:spcPct val="100000"/>
              </a:lnSpc>
            </a:pPr>
            <a:r>
              <a:rPr lang="id-ID" sz="2400" b="1" dirty="0">
                <a:latin typeface="Avenir Next LT Pro (Body)"/>
                <a:cs typeface="Calibri" panose="020F0502020204030204" pitchFamily="34" charset="0"/>
              </a:rPr>
              <a:t>Examples: </a:t>
            </a:r>
            <a:r>
              <a:rPr lang="id-ID" sz="2400" dirty="0">
                <a:latin typeface="Avenir Next LT Pro (Body)"/>
                <a:cs typeface="Calibri" panose="020F0502020204030204" pitchFamily="34" charset="0"/>
              </a:rPr>
              <a:t>warna, suhu, tingkat nyeri.</a:t>
            </a:r>
          </a:p>
          <a:p>
            <a:pPr marL="457200" lvl="1" indent="0" algn="just">
              <a:lnSpc>
                <a:spcPct val="100000"/>
              </a:lnSpc>
              <a:buNone/>
            </a:pPr>
            <a:endParaRPr lang="id-ID" b="1" dirty="0">
              <a:latin typeface="Avenir Next LT Pro (Body)"/>
            </a:endParaRPr>
          </a:p>
        </p:txBody>
      </p:sp>
      <p:pic>
        <p:nvPicPr>
          <p:cNvPr id="8" name="Picture 7">
            <a:extLst>
              <a:ext uri="{FF2B5EF4-FFF2-40B4-BE49-F238E27FC236}">
                <a16:creationId xmlns:a16="http://schemas.microsoft.com/office/drawing/2014/main" id="{7411FE09-6069-A99A-7428-B77620C6D3A0}"/>
              </a:ext>
            </a:extLst>
          </p:cNvPr>
          <p:cNvPicPr>
            <a:picLocks noChangeAspect="1"/>
          </p:cNvPicPr>
          <p:nvPr/>
        </p:nvPicPr>
        <p:blipFill>
          <a:blip r:embed="rId2"/>
          <a:stretch>
            <a:fillRect/>
          </a:stretch>
        </p:blipFill>
        <p:spPr>
          <a:xfrm>
            <a:off x="2524625" y="3616377"/>
            <a:ext cx="8222409" cy="1944000"/>
          </a:xfrm>
          <a:prstGeom prst="rect">
            <a:avLst/>
          </a:prstGeom>
        </p:spPr>
      </p:pic>
    </p:spTree>
    <p:extLst>
      <p:ext uri="{BB962C8B-B14F-4D97-AF65-F5344CB8AC3E}">
        <p14:creationId xmlns:p14="http://schemas.microsoft.com/office/powerpoint/2010/main" val="133638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8BDA-B016-6E0F-52C1-29CE61D6B8A8}"/>
              </a:ext>
            </a:extLst>
          </p:cNvPr>
          <p:cNvSpPr>
            <a:spLocks noGrp="1"/>
          </p:cNvSpPr>
          <p:nvPr>
            <p:ph type="title"/>
          </p:nvPr>
        </p:nvSpPr>
        <p:spPr>
          <a:xfrm>
            <a:off x="838199" y="365125"/>
            <a:ext cx="10840453" cy="1325563"/>
          </a:xfrm>
          <a:solidFill>
            <a:srgbClr val="FF9514"/>
          </a:solidFill>
        </p:spPr>
        <p:txBody>
          <a:bodyPr>
            <a:normAutofit fontScale="90000"/>
          </a:bodyPr>
          <a:lstStyle/>
          <a:p>
            <a:r>
              <a:rPr lang="id-ID" b="1" dirty="0">
                <a:solidFill>
                  <a:schemeClr val="bg1"/>
                </a:solidFill>
              </a:rPr>
              <a:t>Klasifikasi Sinyal </a:t>
            </a:r>
            <a:br>
              <a:rPr lang="id-ID" b="1" dirty="0">
                <a:solidFill>
                  <a:schemeClr val="bg1"/>
                </a:solidFill>
              </a:rPr>
            </a:br>
            <a:r>
              <a:rPr lang="id-ID" b="1" dirty="0">
                <a:solidFill>
                  <a:schemeClr val="bg1"/>
                </a:solidFill>
              </a:rPr>
              <a:t>Continuous-Amplitude versus Discrete-Amplitude</a:t>
            </a:r>
          </a:p>
        </p:txBody>
      </p:sp>
      <p:sp>
        <p:nvSpPr>
          <p:cNvPr id="3" name="Date Placeholder 2">
            <a:extLst>
              <a:ext uri="{FF2B5EF4-FFF2-40B4-BE49-F238E27FC236}">
                <a16:creationId xmlns:a16="http://schemas.microsoft.com/office/drawing/2014/main" id="{F11C5002-7167-FAD2-DAEC-1CFF4D64CA31}"/>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472C3E7A-38C1-3A3F-4080-2893B6F8E456}"/>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E1F42E55-5669-C365-82EC-08635D024BF4}"/>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19</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6ABADFA0-2FA3-2506-37A5-5E8A02E286F4}"/>
              </a:ext>
            </a:extLst>
          </p:cNvPr>
          <p:cNvSpPr>
            <a:spLocks noGrp="1"/>
          </p:cNvSpPr>
          <p:nvPr>
            <p:ph idx="1"/>
          </p:nvPr>
        </p:nvSpPr>
        <p:spPr/>
        <p:txBody>
          <a:bodyPr>
            <a:normAutofit/>
          </a:bodyPr>
          <a:lstStyle/>
          <a:p>
            <a:pPr algn="just">
              <a:lnSpc>
                <a:spcPct val="100000"/>
              </a:lnSpc>
            </a:pPr>
            <a:r>
              <a:rPr lang="id-ID" sz="2400" b="1">
                <a:latin typeface="Avenir Next LT Pro (Body)"/>
              </a:rPr>
              <a:t>Discrete-Amplitude Signals: </a:t>
            </a:r>
            <a:r>
              <a:rPr lang="id-ID" sz="2400">
                <a:latin typeface="Avenir Next LT Pro (Body)"/>
              </a:rPr>
              <a:t>amplitudo sinyal mengambil nilai dari himpunan terbatas.</a:t>
            </a:r>
          </a:p>
          <a:p>
            <a:pPr algn="just">
              <a:lnSpc>
                <a:spcPct val="100000"/>
              </a:lnSpc>
            </a:pPr>
            <a:r>
              <a:rPr lang="id-ID" sz="2400" b="1">
                <a:latin typeface="Avenir Next LT Pro (Body)"/>
                <a:cs typeface="Calibri" panose="020F0502020204030204" pitchFamily="34" charset="0"/>
              </a:rPr>
              <a:t>Examples: </a:t>
            </a:r>
            <a:r>
              <a:rPr lang="id-ID" sz="2400">
                <a:latin typeface="Avenir Next LT Pro (Body)"/>
                <a:cs typeface="Calibri" panose="020F0502020204030204" pitchFamily="34" charset="0"/>
              </a:rPr>
              <a:t>citra digital, populasi suatu negara.</a:t>
            </a:r>
          </a:p>
          <a:p>
            <a:pPr marL="457200" lvl="1" indent="0" algn="just">
              <a:lnSpc>
                <a:spcPct val="100000"/>
              </a:lnSpc>
              <a:buNone/>
            </a:pPr>
            <a:endParaRPr lang="id-ID" b="1" dirty="0">
              <a:latin typeface="Avenir Next LT Pro (Body)"/>
            </a:endParaRPr>
          </a:p>
        </p:txBody>
      </p:sp>
      <p:pic>
        <p:nvPicPr>
          <p:cNvPr id="9" name="Picture 8">
            <a:extLst>
              <a:ext uri="{FF2B5EF4-FFF2-40B4-BE49-F238E27FC236}">
                <a16:creationId xmlns:a16="http://schemas.microsoft.com/office/drawing/2014/main" id="{63F8F049-F84E-7D51-A488-9FFA7C85AB5A}"/>
              </a:ext>
            </a:extLst>
          </p:cNvPr>
          <p:cNvPicPr>
            <a:picLocks noChangeAspect="1"/>
          </p:cNvPicPr>
          <p:nvPr/>
        </p:nvPicPr>
        <p:blipFill>
          <a:blip r:embed="rId2"/>
          <a:stretch>
            <a:fillRect/>
          </a:stretch>
        </p:blipFill>
        <p:spPr>
          <a:xfrm>
            <a:off x="1678417" y="3659394"/>
            <a:ext cx="9450887" cy="2151691"/>
          </a:xfrm>
          <a:prstGeom prst="rect">
            <a:avLst/>
          </a:prstGeom>
        </p:spPr>
      </p:pic>
    </p:spTree>
    <p:extLst>
      <p:ext uri="{BB962C8B-B14F-4D97-AF65-F5344CB8AC3E}">
        <p14:creationId xmlns:p14="http://schemas.microsoft.com/office/powerpoint/2010/main" val="342248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lstStyle/>
          <a:p>
            <a:r>
              <a:rPr lang="en-US" dirty="0">
                <a:solidFill>
                  <a:srgbClr val="FFFFFF"/>
                </a:solidFill>
              </a:rPr>
              <a:t>Agenda</a:t>
            </a:r>
            <a:r>
              <a:rPr lang="id-ID" dirty="0">
                <a:solidFill>
                  <a:srgbClr val="FFFFFF"/>
                </a:solidFill>
              </a:rPr>
              <a:t> Hari Ini</a:t>
            </a:r>
            <a:endParaRPr lang="en-US" dirty="0"/>
          </a:p>
        </p:txBody>
      </p:sp>
      <p:graphicFrame>
        <p:nvGraphicFramePr>
          <p:cNvPr id="7" name="Content Placeholder 6">
            <a:extLst>
              <a:ext uri="{FF2B5EF4-FFF2-40B4-BE49-F238E27FC236}">
                <a16:creationId xmlns:a16="http://schemas.microsoft.com/office/drawing/2014/main" id="{C5DF106F-88D6-45C4-A143-153DF5C6AFA8}"/>
              </a:ext>
            </a:extLst>
          </p:cNvPr>
          <p:cNvGraphicFramePr>
            <a:graphicFrameLocks noGrp="1"/>
          </p:cNvGraphicFramePr>
          <p:nvPr>
            <p:ph idx="1"/>
            <p:extLst>
              <p:ext uri="{D42A27DB-BD31-4B8C-83A1-F6EECF244321}">
                <p14:modId xmlns:p14="http://schemas.microsoft.com/office/powerpoint/2010/main" val="2805317577"/>
              </p:ext>
            </p:extLst>
          </p:nvPr>
        </p:nvGraphicFramePr>
        <p:xfrm>
          <a:off x="5788152" y="1527048"/>
          <a:ext cx="5111496" cy="393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8C8B647-084C-492D-A242-148BEA5B68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EA0B01-3F75-4DC4-83FE-6D6ED1AA3102}"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06/02/2023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A2B84E-2163-44C1-99D0-6F162AEA82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Pengolahan</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Sinyal</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Digital</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B070C0-2289-FC6D-B4AE-096A9CE42010}"/>
              </a:ext>
            </a:extLst>
          </p:cNvPr>
          <p:cNvPicPr>
            <a:picLocks noChangeAspect="1"/>
          </p:cNvPicPr>
          <p:nvPr/>
        </p:nvPicPr>
        <p:blipFill>
          <a:blip r:embed="rId2"/>
          <a:stretch>
            <a:fillRect/>
          </a:stretch>
        </p:blipFill>
        <p:spPr>
          <a:xfrm>
            <a:off x="3872742" y="3320715"/>
            <a:ext cx="7701638" cy="3244182"/>
          </a:xfrm>
          <a:prstGeom prst="rect">
            <a:avLst/>
          </a:prstGeom>
        </p:spPr>
      </p:pic>
      <p:sp>
        <p:nvSpPr>
          <p:cNvPr id="2" name="Title 1">
            <a:extLst>
              <a:ext uri="{FF2B5EF4-FFF2-40B4-BE49-F238E27FC236}">
                <a16:creationId xmlns:a16="http://schemas.microsoft.com/office/drawing/2014/main" id="{71CC29BC-EBE2-44B4-9BCE-51F2DEF99AC3}"/>
              </a:ext>
            </a:extLst>
          </p:cNvPr>
          <p:cNvSpPr>
            <a:spLocks noGrp="1"/>
          </p:cNvSpPr>
          <p:nvPr>
            <p:ph type="title"/>
          </p:nvPr>
        </p:nvSpPr>
        <p:spPr>
          <a:xfrm>
            <a:off x="352927" y="365125"/>
            <a:ext cx="10515600" cy="519643"/>
          </a:xfrm>
          <a:solidFill>
            <a:srgbClr val="FF9514"/>
          </a:solidFill>
        </p:spPr>
        <p:txBody>
          <a:bodyPr>
            <a:normAutofit fontScale="90000"/>
          </a:bodyPr>
          <a:lstStyle/>
          <a:p>
            <a:r>
              <a:rPr lang="id-ID" dirty="0">
                <a:solidFill>
                  <a:schemeClr val="bg1"/>
                </a:solidFill>
              </a:rPr>
              <a:t>Analog and Digital Signals</a:t>
            </a:r>
          </a:p>
        </p:txBody>
      </p:sp>
      <p:sp>
        <p:nvSpPr>
          <p:cNvPr id="3" name="Date Placeholder 2">
            <a:extLst>
              <a:ext uri="{FF2B5EF4-FFF2-40B4-BE49-F238E27FC236}">
                <a16:creationId xmlns:a16="http://schemas.microsoft.com/office/drawing/2014/main" id="{1915FBCA-638A-8E80-401E-597070A8F0B3}"/>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2B964A8F-7B89-E23F-7701-718B492E72ED}"/>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0DDC1403-B768-1553-909B-9BBE062AA2D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20</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C0DB2C8A-AC6E-F2FC-00B1-7237DA350062}"/>
              </a:ext>
            </a:extLst>
          </p:cNvPr>
          <p:cNvSpPr>
            <a:spLocks noGrp="1"/>
          </p:cNvSpPr>
          <p:nvPr>
            <p:ph idx="1"/>
          </p:nvPr>
        </p:nvSpPr>
        <p:spPr>
          <a:xfrm>
            <a:off x="352927" y="1307570"/>
            <a:ext cx="5610726" cy="4051301"/>
          </a:xfrm>
        </p:spPr>
        <p:txBody>
          <a:bodyPr>
            <a:normAutofit/>
          </a:bodyPr>
          <a:lstStyle/>
          <a:p>
            <a:pPr algn="just">
              <a:lnSpc>
                <a:spcPct val="100000"/>
              </a:lnSpc>
            </a:pPr>
            <a:r>
              <a:rPr lang="id-ID" sz="1800" b="1" dirty="0"/>
              <a:t>Sinyal analog </a:t>
            </a:r>
            <a:r>
              <a:rPr lang="id-ID" sz="1800" dirty="0"/>
              <a:t>pada dasarnya signifikan karena kita harus berinteraksi dengan dunia nyata yang sifatnya analog.</a:t>
            </a:r>
          </a:p>
          <a:p>
            <a:pPr algn="just">
              <a:lnSpc>
                <a:spcPct val="100000"/>
              </a:lnSpc>
            </a:pPr>
            <a:r>
              <a:rPr lang="id-ID" sz="1800" b="1" dirty="0"/>
              <a:t>Sinyal digital </a:t>
            </a:r>
            <a:r>
              <a:rPr lang="id-ID" sz="1800" dirty="0"/>
              <a:t>penting karena memfasilitasi penggunaan sistem pemrosesan sinyal digital (DSP), yang memiliki keunggulan praktis dan kinerja untuk beberapa aplikasi.</a:t>
            </a:r>
          </a:p>
          <a:p>
            <a:pPr algn="just">
              <a:lnSpc>
                <a:spcPct val="100000"/>
              </a:lnSpc>
            </a:pPr>
            <a:endParaRPr lang="id-ID" sz="1800" dirty="0"/>
          </a:p>
        </p:txBody>
      </p:sp>
      <p:sp>
        <p:nvSpPr>
          <p:cNvPr id="7" name="Content Placeholder 5">
            <a:extLst>
              <a:ext uri="{FF2B5EF4-FFF2-40B4-BE49-F238E27FC236}">
                <a16:creationId xmlns:a16="http://schemas.microsoft.com/office/drawing/2014/main" id="{5436EF8C-611F-20BA-5E8A-6C10ACE9531C}"/>
              </a:ext>
            </a:extLst>
          </p:cNvPr>
          <p:cNvSpPr txBox="1">
            <a:spLocks/>
          </p:cNvSpPr>
          <p:nvPr/>
        </p:nvSpPr>
        <p:spPr>
          <a:xfrm>
            <a:off x="6228349" y="1307570"/>
            <a:ext cx="5346030" cy="4242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id-ID" sz="1800" b="1" dirty="0"/>
              <a:t>Sinyal analog </a:t>
            </a:r>
            <a:r>
              <a:rPr lang="id-ID" sz="1800" dirty="0"/>
              <a:t>= continuous-time + continuous amplitude</a:t>
            </a:r>
          </a:p>
          <a:p>
            <a:pPr algn="just">
              <a:lnSpc>
                <a:spcPct val="100000"/>
              </a:lnSpc>
            </a:pPr>
            <a:r>
              <a:rPr lang="id-ID" sz="1800" b="1" dirty="0"/>
              <a:t>Sinyal digital </a:t>
            </a:r>
            <a:r>
              <a:rPr lang="id-ID" sz="1800" dirty="0"/>
              <a:t>= discrete-time + discrete amplitude</a:t>
            </a:r>
          </a:p>
          <a:p>
            <a:pPr algn="just">
              <a:lnSpc>
                <a:spcPct val="100000"/>
              </a:lnSpc>
            </a:pPr>
            <a:endParaRPr lang="id-ID" sz="1800" dirty="0"/>
          </a:p>
        </p:txBody>
      </p:sp>
    </p:spTree>
    <p:extLst>
      <p:ext uri="{BB962C8B-B14F-4D97-AF65-F5344CB8AC3E}">
        <p14:creationId xmlns:p14="http://schemas.microsoft.com/office/powerpoint/2010/main" val="105082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349B-C882-B097-69EB-9BFDB2AA8B5E}"/>
              </a:ext>
            </a:extLst>
          </p:cNvPr>
          <p:cNvSpPr>
            <a:spLocks noGrp="1"/>
          </p:cNvSpPr>
          <p:nvPr>
            <p:ph type="title"/>
          </p:nvPr>
        </p:nvSpPr>
        <p:spPr>
          <a:solidFill>
            <a:srgbClr val="FF9514"/>
          </a:solidFill>
        </p:spPr>
        <p:txBody>
          <a:bodyPr/>
          <a:lstStyle/>
          <a:p>
            <a:r>
              <a:rPr lang="id-ID" dirty="0">
                <a:solidFill>
                  <a:schemeClr val="bg1"/>
                </a:solidFill>
              </a:rPr>
              <a:t>Analog and Digital System</a:t>
            </a:r>
          </a:p>
        </p:txBody>
      </p:sp>
      <p:sp>
        <p:nvSpPr>
          <p:cNvPr id="3" name="Date Placeholder 2">
            <a:extLst>
              <a:ext uri="{FF2B5EF4-FFF2-40B4-BE49-F238E27FC236}">
                <a16:creationId xmlns:a16="http://schemas.microsoft.com/office/drawing/2014/main" id="{779C728E-D502-3F57-6F3D-4C7EC48F7738}"/>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EF87A9E8-E776-FFCE-568C-D0AB29AAD544}"/>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912379A7-C27F-113B-7404-D1724F4048FA}"/>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21</a:t>
            </a:fld>
            <a:endParaRPr lang="en-US" dirty="0">
              <a:solidFill>
                <a:prstClr val="black">
                  <a:tint val="75000"/>
                </a:prstClr>
              </a:solidFill>
            </a:endParaRPr>
          </a:p>
        </p:txBody>
      </p:sp>
      <p:sp>
        <p:nvSpPr>
          <p:cNvPr id="10" name="Content Placeholder 9">
            <a:extLst>
              <a:ext uri="{FF2B5EF4-FFF2-40B4-BE49-F238E27FC236}">
                <a16:creationId xmlns:a16="http://schemas.microsoft.com/office/drawing/2014/main" id="{4496AE7D-4464-6AD0-21A6-844EBCFD5312}"/>
              </a:ext>
            </a:extLst>
          </p:cNvPr>
          <p:cNvSpPr>
            <a:spLocks noGrp="1"/>
          </p:cNvSpPr>
          <p:nvPr>
            <p:ph idx="1"/>
          </p:nvPr>
        </p:nvSpPr>
        <p:spPr/>
        <p:txBody>
          <a:bodyPr>
            <a:normAutofit/>
          </a:bodyPr>
          <a:lstStyle/>
          <a:p>
            <a:pPr algn="just">
              <a:lnSpc>
                <a:spcPct val="100000"/>
              </a:lnSpc>
            </a:pPr>
            <a:r>
              <a:rPr lang="id-ID" sz="2400" dirty="0"/>
              <a:t>Analog System = analog signal input + analog signal output</a:t>
            </a:r>
          </a:p>
          <a:p>
            <a:pPr lvl="1" algn="just">
              <a:lnSpc>
                <a:spcPct val="100000"/>
              </a:lnSpc>
            </a:pPr>
            <a:r>
              <a:rPr lang="id-ID" dirty="0"/>
              <a:t>Keuntungan: mudah dihubungkan ke dunia nyata, tidak memerlukan konverter A/D atau D/A, kecepatan tidak bergantung pada laju jam (clock rate)</a:t>
            </a:r>
          </a:p>
          <a:p>
            <a:pPr algn="just">
              <a:lnSpc>
                <a:spcPct val="100000"/>
              </a:lnSpc>
            </a:pPr>
            <a:r>
              <a:rPr lang="id-ID" sz="2400" dirty="0"/>
              <a:t>Digital System = digital signal input + digital signal output</a:t>
            </a:r>
          </a:p>
          <a:p>
            <a:pPr lvl="1" algn="just">
              <a:lnSpc>
                <a:spcPct val="100000"/>
              </a:lnSpc>
            </a:pPr>
            <a:r>
              <a:rPr lang="id-ID" dirty="0"/>
              <a:t>Keuntungan: konfigurasi ulang menggunakan perangkat lunak, kontrol lebih besar atas akurasi/resolusi, perilaku yang dapat diprediksi dan direproduksi</a:t>
            </a:r>
          </a:p>
        </p:txBody>
      </p:sp>
    </p:spTree>
    <p:extLst>
      <p:ext uri="{BB962C8B-B14F-4D97-AF65-F5344CB8AC3E}">
        <p14:creationId xmlns:p14="http://schemas.microsoft.com/office/powerpoint/2010/main" val="2286753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8E0919AE-B384-4D4A-9837-F629B1CF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9A5185C-595A-4E23-B574-D941A1C32152}"/>
              </a:ext>
            </a:extLst>
          </p:cNvPr>
          <p:cNvSpPr>
            <a:spLocks noGrp="1"/>
          </p:cNvSpPr>
          <p:nvPr>
            <p:ph type="title"/>
          </p:nvPr>
        </p:nvSpPr>
        <p:spPr>
          <a:xfrm>
            <a:off x="6151294" y="486184"/>
            <a:ext cx="5397237" cy="1325563"/>
          </a:xfrm>
        </p:spPr>
        <p:txBody>
          <a:bodyPr vert="horz" lIns="91440" tIns="45720" rIns="91440" bIns="45720" rtlCol="0" anchor="ctr">
            <a:normAutofit/>
          </a:bodyPr>
          <a:lstStyle/>
          <a:p>
            <a:r>
              <a:rPr lang="en-US" kern="1200" dirty="0">
                <a:solidFill>
                  <a:schemeClr val="tx1"/>
                </a:solidFill>
                <a:latin typeface="+mj-lt"/>
                <a:ea typeface="+mj-ea"/>
                <a:cs typeface="+mj-cs"/>
              </a:rPr>
              <a:t>TUGAS</a:t>
            </a:r>
            <a:r>
              <a:rPr lang="id-ID" kern="1200" dirty="0">
                <a:solidFill>
                  <a:schemeClr val="tx1"/>
                </a:solidFill>
                <a:latin typeface="+mj-lt"/>
                <a:ea typeface="+mj-ea"/>
                <a:cs typeface="+mj-cs"/>
              </a:rPr>
              <a:t> 1</a:t>
            </a:r>
            <a:endParaRPr lang="en-US" kern="1200" dirty="0">
              <a:solidFill>
                <a:schemeClr val="tx1"/>
              </a:solidFill>
              <a:latin typeface="+mj-lt"/>
              <a:ea typeface="+mj-ea"/>
              <a:cs typeface="+mj-cs"/>
            </a:endParaRPr>
          </a:p>
        </p:txBody>
      </p:sp>
      <p:sp>
        <p:nvSpPr>
          <p:cNvPr id="23" name="Oval 2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8049" y="1533388"/>
            <a:ext cx="754056" cy="7336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Placeholder 11">
            <a:extLst>
              <a:ext uri="{FF2B5EF4-FFF2-40B4-BE49-F238E27FC236}">
                <a16:creationId xmlns:a16="http://schemas.microsoft.com/office/drawing/2014/main" id="{ABA4F5E1-F2AA-416A-B6C4-6331AD737FB5}"/>
              </a:ext>
            </a:extLst>
          </p:cNvPr>
          <p:cNvPicPr>
            <a:picLocks noGrp="1" noChangeAspect="1"/>
          </p:cNvPicPr>
          <p:nvPr>
            <p:ph type="pic" sz="quarter" idx="14"/>
          </p:nvPr>
        </p:nvPicPr>
        <p:blipFill rotWithShape="1">
          <a:blip r:embed="rId2"/>
          <a:srcRect l="15373" r="15373"/>
          <a:stretch/>
        </p:blipFill>
        <p:spPr>
          <a:xfrm>
            <a:off x="1513897" y="579155"/>
            <a:ext cx="2741179" cy="2642068"/>
          </a:xfrm>
          <a:custGeom>
            <a:avLst/>
            <a:gdLst/>
            <a:ahLst/>
            <a:cxnLst/>
            <a:rect l="l" t="t" r="r" b="b"/>
            <a:pathLst>
              <a:path w="4252881" h="4252881">
                <a:moveTo>
                  <a:pt x="95137" y="0"/>
                </a:moveTo>
                <a:lnTo>
                  <a:pt x="4157744" y="0"/>
                </a:lnTo>
                <a:cubicBezTo>
                  <a:pt x="4210287" y="0"/>
                  <a:pt x="4252881" y="42594"/>
                  <a:pt x="4252881" y="95137"/>
                </a:cubicBezTo>
                <a:lnTo>
                  <a:pt x="4252881" y="4157744"/>
                </a:lnTo>
                <a:cubicBezTo>
                  <a:pt x="4252881" y="4210287"/>
                  <a:pt x="4210287" y="4252881"/>
                  <a:pt x="4157744" y="4252881"/>
                </a:cubicBezTo>
                <a:lnTo>
                  <a:pt x="95137" y="4252881"/>
                </a:lnTo>
                <a:cubicBezTo>
                  <a:pt x="42594" y="4252881"/>
                  <a:pt x="0" y="4210287"/>
                  <a:pt x="0" y="4157744"/>
                </a:cubicBezTo>
                <a:lnTo>
                  <a:pt x="0" y="95137"/>
                </a:lnTo>
                <a:cubicBezTo>
                  <a:pt x="0" y="42594"/>
                  <a:pt x="42594" y="0"/>
                  <a:pt x="95137" y="0"/>
                </a:cubicBezTo>
                <a:close/>
              </a:path>
            </a:pathLst>
          </a:custGeom>
        </p:spPr>
      </p:pic>
      <p:pic>
        <p:nvPicPr>
          <p:cNvPr id="10" name="Picture Placeholder 9">
            <a:extLst>
              <a:ext uri="{FF2B5EF4-FFF2-40B4-BE49-F238E27FC236}">
                <a16:creationId xmlns:a16="http://schemas.microsoft.com/office/drawing/2014/main" id="{B267AA8A-3C76-41F2-94CC-287BADA9DC75}"/>
              </a:ext>
            </a:extLst>
          </p:cNvPr>
          <p:cNvPicPr>
            <a:picLocks noGrp="1" noChangeAspect="1"/>
          </p:cNvPicPr>
          <p:nvPr>
            <p:ph type="pic" sz="quarter" idx="13"/>
          </p:nvPr>
        </p:nvPicPr>
        <p:blipFill rotWithShape="1">
          <a:blip r:embed="rId3"/>
          <a:srcRect l="10976" r="10976"/>
          <a:stretch/>
        </p:blipFill>
        <p:spPr>
          <a:xfrm>
            <a:off x="2345796" y="3433768"/>
            <a:ext cx="3089260" cy="2642068"/>
          </a:xfrm>
          <a:custGeom>
            <a:avLst/>
            <a:gdLst/>
            <a:ahLst/>
            <a:cxnLst/>
            <a:rect l="l" t="t" r="r" b="b"/>
            <a:pathLst>
              <a:path w="4252881" h="4252881">
                <a:moveTo>
                  <a:pt x="95137" y="0"/>
                </a:moveTo>
                <a:lnTo>
                  <a:pt x="4157744" y="0"/>
                </a:lnTo>
                <a:cubicBezTo>
                  <a:pt x="4210287" y="0"/>
                  <a:pt x="4252881" y="42594"/>
                  <a:pt x="4252881" y="95137"/>
                </a:cubicBezTo>
                <a:lnTo>
                  <a:pt x="4252881" y="4157744"/>
                </a:lnTo>
                <a:cubicBezTo>
                  <a:pt x="4252881" y="4210287"/>
                  <a:pt x="4210287" y="4252881"/>
                  <a:pt x="4157744" y="4252881"/>
                </a:cubicBezTo>
                <a:lnTo>
                  <a:pt x="95137" y="4252881"/>
                </a:lnTo>
                <a:cubicBezTo>
                  <a:pt x="42594" y="4252881"/>
                  <a:pt x="0" y="4210287"/>
                  <a:pt x="0" y="4157744"/>
                </a:cubicBezTo>
                <a:lnTo>
                  <a:pt x="0" y="95137"/>
                </a:lnTo>
                <a:cubicBezTo>
                  <a:pt x="0" y="42594"/>
                  <a:pt x="42594" y="0"/>
                  <a:pt x="95137" y="0"/>
                </a:cubicBezTo>
                <a:close/>
              </a:path>
            </a:pathLst>
          </a:custGeom>
        </p:spPr>
      </p:pic>
      <p:sp>
        <p:nvSpPr>
          <p:cNvPr id="25" name="Rectangle 24">
            <a:extLst>
              <a:ext uri="{FF2B5EF4-FFF2-40B4-BE49-F238E27FC236}">
                <a16:creationId xmlns:a16="http://schemas.microsoft.com/office/drawing/2014/main" id="{107D50C9-F568-423A-A839-B49874A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86024" y="4442435"/>
            <a:ext cx="624734" cy="62473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31EFEB59-A7B7-48E6-BAA5-15B135053D14}"/>
              </a:ext>
            </a:extLst>
          </p:cNvPr>
          <p:cNvSpPr>
            <a:spLocks noGrp="1"/>
          </p:cNvSpPr>
          <p:nvPr>
            <p:ph idx="1"/>
          </p:nvPr>
        </p:nvSpPr>
        <p:spPr>
          <a:xfrm>
            <a:off x="6151294" y="1946684"/>
            <a:ext cx="5397237" cy="4351338"/>
          </a:xfrm>
        </p:spPr>
        <p:txBody>
          <a:bodyPr vert="horz" lIns="91440" tIns="45720" rIns="91440" bIns="45720" rtlCol="0">
            <a:normAutofit/>
          </a:bodyPr>
          <a:lstStyle/>
          <a:p>
            <a:pPr algn="just"/>
            <a:r>
              <a:rPr lang="en-US" dirty="0" err="1"/>
              <a:t>Carilah</a:t>
            </a:r>
            <a:r>
              <a:rPr lang="en-US" dirty="0"/>
              <a:t> </a:t>
            </a:r>
            <a:r>
              <a:rPr lang="id-ID" dirty="0"/>
              <a:t>salah satu </a:t>
            </a:r>
            <a:r>
              <a:rPr lang="en-US" dirty="0" err="1"/>
              <a:t>aplikasi</a:t>
            </a:r>
            <a:r>
              <a:rPr lang="en-US" dirty="0"/>
              <a:t> </a:t>
            </a:r>
            <a:r>
              <a:rPr lang="en-US" dirty="0" err="1"/>
              <a:t>dari</a:t>
            </a:r>
            <a:r>
              <a:rPr lang="en-US" dirty="0"/>
              <a:t> </a:t>
            </a:r>
            <a:r>
              <a:rPr lang="en-US" dirty="0" err="1"/>
              <a:t>pengolahan</a:t>
            </a:r>
            <a:r>
              <a:rPr lang="en-US" dirty="0"/>
              <a:t> </a:t>
            </a:r>
            <a:r>
              <a:rPr lang="en-US" dirty="0" err="1"/>
              <a:t>sinyal</a:t>
            </a:r>
            <a:r>
              <a:rPr lang="en-US" dirty="0"/>
              <a:t> digital ! </a:t>
            </a:r>
            <a:r>
              <a:rPr lang="en-US" dirty="0" err="1"/>
              <a:t>Jelaskan</a:t>
            </a:r>
            <a:r>
              <a:rPr lang="en-US" dirty="0"/>
              <a:t> </a:t>
            </a:r>
            <a:r>
              <a:rPr lang="en-US" dirty="0" err="1"/>
              <a:t>cara</a:t>
            </a:r>
            <a:r>
              <a:rPr lang="en-US" dirty="0"/>
              <a:t> </a:t>
            </a:r>
            <a:r>
              <a:rPr lang="en-US" dirty="0" err="1"/>
              <a:t>kerja</a:t>
            </a:r>
            <a:r>
              <a:rPr lang="en-US" dirty="0"/>
              <a:t> </a:t>
            </a:r>
            <a:r>
              <a:rPr lang="en-US" dirty="0" err="1"/>
              <a:t>dari</a:t>
            </a:r>
            <a:r>
              <a:rPr lang="en-US" dirty="0"/>
              <a:t> </a:t>
            </a:r>
            <a:r>
              <a:rPr lang="en-US" dirty="0" err="1"/>
              <a:t>aplikasi</a:t>
            </a:r>
            <a:r>
              <a:rPr lang="en-US" dirty="0"/>
              <a:t> </a:t>
            </a:r>
            <a:r>
              <a:rPr lang="en-US" dirty="0" err="1"/>
              <a:t>tersebut</a:t>
            </a:r>
            <a:r>
              <a:rPr lang="en-US" dirty="0"/>
              <a:t> dan </a:t>
            </a:r>
            <a:r>
              <a:rPr lang="en-US" dirty="0" err="1"/>
              <a:t>sisi</a:t>
            </a:r>
            <a:r>
              <a:rPr lang="en-US" dirty="0"/>
              <a:t> </a:t>
            </a:r>
            <a:r>
              <a:rPr lang="en-US" dirty="0" err="1"/>
              <a:t>penerapan</a:t>
            </a:r>
            <a:r>
              <a:rPr lang="en-US" dirty="0"/>
              <a:t> </a:t>
            </a:r>
            <a:r>
              <a:rPr lang="en-US" dirty="0" err="1"/>
              <a:t>dari</a:t>
            </a:r>
            <a:r>
              <a:rPr lang="en-US" dirty="0"/>
              <a:t> </a:t>
            </a:r>
            <a:r>
              <a:rPr lang="en-US" dirty="0" err="1"/>
              <a:t>pengolahan</a:t>
            </a:r>
            <a:r>
              <a:rPr lang="en-US" dirty="0"/>
              <a:t> </a:t>
            </a:r>
            <a:r>
              <a:rPr lang="en-US" dirty="0" err="1"/>
              <a:t>sinyal</a:t>
            </a:r>
            <a:r>
              <a:rPr lang="en-US" dirty="0"/>
              <a:t> digital !</a:t>
            </a:r>
            <a:endParaRPr lang="id-ID" dirty="0"/>
          </a:p>
          <a:p>
            <a:pPr algn="just"/>
            <a:r>
              <a:rPr lang="id-ID" dirty="0"/>
              <a:t>Tugas (boleh ditulistangan/diketik) dikumpulkan paling lambat </a:t>
            </a:r>
            <a:r>
              <a:rPr lang="id-ID" b="1" dirty="0">
                <a:solidFill>
                  <a:srgbClr val="FF0000"/>
                </a:solidFill>
              </a:rPr>
              <a:t>12 Februari 2022 Pukul 23.59 </a:t>
            </a:r>
            <a:r>
              <a:rPr lang="id-ID" dirty="0"/>
              <a:t>melalui form yang sudah saya sediakan di elena. </a:t>
            </a:r>
          </a:p>
          <a:p>
            <a:endParaRPr lang="en-US" b="1" dirty="0">
              <a:solidFill>
                <a:srgbClr val="FF0000"/>
              </a:solidFill>
            </a:endParaRPr>
          </a:p>
        </p:txBody>
      </p:sp>
      <p:sp>
        <p:nvSpPr>
          <p:cNvPr id="5" name="Date Placeholder 4">
            <a:extLst>
              <a:ext uri="{FF2B5EF4-FFF2-40B4-BE49-F238E27FC236}">
                <a16:creationId xmlns:a16="http://schemas.microsoft.com/office/drawing/2014/main" id="{B516ED38-A27A-467D-8E97-8B3D1CF116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CD16E3E2-EDA7-477D-8B03-1AB011A619CB}" type="datetime1">
              <a:rPr lang="en-US">
                <a:solidFill>
                  <a:prstClr val="black">
                    <a:tint val="75000"/>
                  </a:prstClr>
                </a:solidFill>
              </a:rPr>
              <a:pPr>
                <a:spcAft>
                  <a:spcPts val="600"/>
                </a:spcAft>
                <a:defRPr/>
              </a:pPr>
              <a:t>2/6/2023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13B0C2E-EC34-496C-A635-D3634B67B1C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cap="none" spc="0" baseline="0">
                <a:solidFill>
                  <a:prstClr val="black">
                    <a:tint val="75000"/>
                  </a:prstClr>
                </a:solidFill>
                <a:latin typeface="+mn-lt"/>
                <a:ea typeface="+mn-ea"/>
                <a:cs typeface="+mn-cs"/>
              </a:rPr>
              <a:t>Pengolahan Sinyal Digital</a:t>
            </a:r>
          </a:p>
        </p:txBody>
      </p:sp>
      <p:sp>
        <p:nvSpPr>
          <p:cNvPr id="7" name="Slide Number Placeholder 6">
            <a:extLst>
              <a:ext uri="{FF2B5EF4-FFF2-40B4-BE49-F238E27FC236}">
                <a16:creationId xmlns:a16="http://schemas.microsoft.com/office/drawing/2014/main" id="{CD61E849-C9C5-44D4-BC0F-1625BCA1DE5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22</a:t>
            </a:fld>
            <a:endParaRPr lang="en-US">
              <a:solidFill>
                <a:prstClr val="black">
                  <a:tint val="75000"/>
                </a:prstClr>
              </a:solidFill>
            </a:endParaRPr>
          </a:p>
        </p:txBody>
      </p:sp>
    </p:spTree>
    <p:extLst>
      <p:ext uri="{BB962C8B-B14F-4D97-AF65-F5344CB8AC3E}">
        <p14:creationId xmlns:p14="http://schemas.microsoft.com/office/powerpoint/2010/main" val="1665671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4A30-3E7F-4AD2-8EDF-38676F01E5F7}"/>
              </a:ext>
            </a:extLst>
          </p:cNvPr>
          <p:cNvSpPr>
            <a:spLocks noGrp="1"/>
          </p:cNvSpPr>
          <p:nvPr>
            <p:ph type="title"/>
          </p:nvPr>
        </p:nvSpPr>
        <p:spPr/>
        <p:txBody>
          <a:bodyPr/>
          <a:lstStyle/>
          <a:p>
            <a:r>
              <a:rPr lang="id-ID" dirty="0"/>
              <a:t>Tugas 2 (Matlab) </a:t>
            </a:r>
            <a:r>
              <a:rPr lang="id-ID" dirty="0">
                <a:latin typeface="Calibri" panose="020F0502020204030204" pitchFamily="34" charset="0"/>
                <a:cs typeface="Calibri" panose="020F0502020204030204" pitchFamily="34" charset="0"/>
              </a:rPr>
              <a:t>→ Forum Diskusi ELENA</a:t>
            </a:r>
            <a:endParaRPr lang="id-ID" dirty="0"/>
          </a:p>
        </p:txBody>
      </p:sp>
      <p:sp>
        <p:nvSpPr>
          <p:cNvPr id="3" name="Date Placeholder 2">
            <a:extLst>
              <a:ext uri="{FF2B5EF4-FFF2-40B4-BE49-F238E27FC236}">
                <a16:creationId xmlns:a16="http://schemas.microsoft.com/office/drawing/2014/main" id="{8105BBF7-9E39-4C9C-B894-936DDEC4B2E8}"/>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BB2C7E8C-42E9-4E1C-A166-F686CA1A99DF}"/>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F889BB02-A92F-4E19-ABEC-8928ACD893F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23</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7927816E-4920-42D8-9EBF-FF1EA0F0CF36}"/>
              </a:ext>
            </a:extLst>
          </p:cNvPr>
          <p:cNvSpPr>
            <a:spLocks noGrp="1"/>
          </p:cNvSpPr>
          <p:nvPr>
            <p:ph idx="1"/>
          </p:nvPr>
        </p:nvSpPr>
        <p:spPr>
          <a:xfrm>
            <a:off x="838200" y="1828800"/>
            <a:ext cx="10515600" cy="3942038"/>
          </a:xfrm>
        </p:spPr>
        <p:txBody>
          <a:bodyPr/>
          <a:lstStyle/>
          <a:p>
            <a:pPr marL="514350" indent="-514350" algn="just">
              <a:buFont typeface="+mj-lt"/>
              <a:buAutoNum type="arabicPeriod"/>
            </a:pPr>
            <a:r>
              <a:rPr lang="id-ID" dirty="0"/>
              <a:t>Jelaskan apa yang kamu ketahui mengenai Software MATLAB ? Berikan penjelasan detail !</a:t>
            </a:r>
          </a:p>
          <a:p>
            <a:pPr marL="514350" indent="-514350" algn="just">
              <a:buFont typeface="+mj-lt"/>
              <a:buAutoNum type="arabicPeriod"/>
            </a:pPr>
            <a:r>
              <a:rPr lang="id-ID" dirty="0"/>
              <a:t>Jelaskan apa yang kamu ketahui mengenai Graphical User Interface (GUI) pada MATLAB !</a:t>
            </a:r>
          </a:p>
          <a:p>
            <a:pPr marL="514350" indent="-514350" algn="just">
              <a:buFont typeface="+mj-lt"/>
              <a:buAutoNum type="arabicPeriod"/>
            </a:pPr>
            <a:r>
              <a:rPr lang="id-ID" dirty="0"/>
              <a:t>Sebutkan fungsi MATLAB dan kaitannya dengan DSP !</a:t>
            </a:r>
          </a:p>
          <a:p>
            <a:pPr marL="514350" indent="-514350" algn="just">
              <a:buFont typeface="+mj-lt"/>
              <a:buAutoNum type="arabicPeriod"/>
            </a:pPr>
            <a:r>
              <a:rPr lang="id-ID" dirty="0"/>
              <a:t>Download dan Install Software MATLAB pada laptop masing-masing, boleh versi berapapun. Screenshoot bukti sudah instal dan post di forum diskusi untuk melaporkan.</a:t>
            </a:r>
          </a:p>
        </p:txBody>
      </p:sp>
    </p:spTree>
    <p:extLst>
      <p:ext uri="{BB962C8B-B14F-4D97-AF65-F5344CB8AC3E}">
        <p14:creationId xmlns:p14="http://schemas.microsoft.com/office/powerpoint/2010/main" val="226800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dirty="0"/>
              <a:t>Thank you</a:t>
            </a:r>
          </a:p>
        </p:txBody>
      </p:sp>
      <p:sp>
        <p:nvSpPr>
          <p:cNvPr id="4" name="Date Placeholder 3">
            <a:extLst>
              <a:ext uri="{FF2B5EF4-FFF2-40B4-BE49-F238E27FC236}">
                <a16:creationId xmlns:a16="http://schemas.microsoft.com/office/drawing/2014/main" id="{6F95E0EB-F1F4-436B-A218-93E100A66902}"/>
              </a:ext>
            </a:extLst>
          </p:cNvPr>
          <p:cNvSpPr>
            <a:spLocks noGrp="1"/>
          </p:cNvSpPr>
          <p:nvPr>
            <p:ph type="dt" sz="half" idx="10"/>
          </p:nvPr>
        </p:nvSpPr>
        <p:spPr/>
        <p:txBody>
          <a:bodyPr/>
          <a:lstStyle/>
          <a:p>
            <a:pPr lvl="0"/>
            <a:fld id="{2CAC33AD-B736-4ECE-AFB6-77861C429BE2}" type="datetime1">
              <a:rPr lang="id-ID" noProof="0" smtClean="0"/>
              <a:t>06/02/2023</a:t>
            </a:fld>
            <a:endParaRPr lang="en-US" noProof="0" dirty="0"/>
          </a:p>
        </p:txBody>
      </p:sp>
      <p:sp>
        <p:nvSpPr>
          <p:cNvPr id="5" name="Footer Placeholder 4">
            <a:extLst>
              <a:ext uri="{FF2B5EF4-FFF2-40B4-BE49-F238E27FC236}">
                <a16:creationId xmlns:a16="http://schemas.microsoft.com/office/drawing/2014/main" id="{C75D06EF-9416-46F7-8230-B49EE1269F53}"/>
              </a:ext>
            </a:extLst>
          </p:cNvPr>
          <p:cNvSpPr>
            <a:spLocks noGrp="1"/>
          </p:cNvSpPr>
          <p:nvPr>
            <p:ph type="ftr" sz="quarter" idx="11"/>
          </p:nvPr>
        </p:nvSpPr>
        <p:spPr/>
        <p:txBody>
          <a:bodyPr/>
          <a:lstStyle/>
          <a:p>
            <a:pPr lvl="0"/>
            <a:r>
              <a:rPr lang="en-US" noProof="0"/>
              <a:t>Pengolahan Sinyal Digital</a:t>
            </a:r>
            <a:endParaRPr lang="en-US" noProof="0" dirty="0"/>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24</a:t>
            </a:fld>
            <a:endParaRPr lang="en-US" noProof="0" dirty="0"/>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p:txBody>
          <a:bodyPr>
            <a:normAutofit fontScale="92500"/>
          </a:bodyPr>
          <a:lstStyle/>
          <a:p>
            <a:r>
              <a:rPr lang="id-ID" dirty="0"/>
              <a:t>Vera Noviana Sulistyawan, S.T., M.T.</a:t>
            </a:r>
            <a:endParaRPr lang="en-US" dirty="0"/>
          </a:p>
          <a:p>
            <a:pPr>
              <a:spcBef>
                <a:spcPts val="3000"/>
              </a:spcBef>
            </a:pPr>
            <a:r>
              <a:rPr lang="id-ID" sz="1800" dirty="0">
                <a:hlinkClick r:id="rId2"/>
              </a:rPr>
              <a:t>veranovianas@mail.unnes.ac.id</a:t>
            </a:r>
            <a:endParaRPr lang="id-ID" sz="1800" dirty="0"/>
          </a:p>
          <a:p>
            <a:pPr>
              <a:spcBef>
                <a:spcPts val="3000"/>
              </a:spcBef>
            </a:pPr>
            <a:r>
              <a:rPr lang="id-ID" sz="1800" dirty="0"/>
              <a:t>+62 813 3242 3308</a:t>
            </a:r>
            <a:endParaRPr lang="en-US" sz="1800" dirty="0"/>
          </a:p>
          <a:p>
            <a:endParaRPr lang="en-US" dirty="0"/>
          </a:p>
        </p:txBody>
      </p:sp>
    </p:spTree>
    <p:extLst>
      <p:ext uri="{BB962C8B-B14F-4D97-AF65-F5344CB8AC3E}">
        <p14:creationId xmlns:p14="http://schemas.microsoft.com/office/powerpoint/2010/main" val="9622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E1AF-936F-4E4E-A626-E21E574439D9}"/>
              </a:ext>
            </a:extLst>
          </p:cNvPr>
          <p:cNvSpPr>
            <a:spLocks noGrp="1"/>
          </p:cNvSpPr>
          <p:nvPr>
            <p:ph type="title"/>
          </p:nvPr>
        </p:nvSpPr>
        <p:spPr>
          <a:xfrm>
            <a:off x="387658" y="2228295"/>
            <a:ext cx="10127942" cy="571822"/>
          </a:xfrm>
        </p:spPr>
        <p:txBody>
          <a:bodyPr>
            <a:normAutofit fontScale="90000"/>
          </a:bodyPr>
          <a:lstStyle/>
          <a:p>
            <a:r>
              <a:rPr lang="id-ID" sz="3600" b="1" dirty="0">
                <a:solidFill>
                  <a:srgbClr val="EE7661"/>
                </a:solidFill>
              </a:rPr>
              <a:t>Bahan Kajian</a:t>
            </a:r>
          </a:p>
        </p:txBody>
      </p:sp>
      <p:sp>
        <p:nvSpPr>
          <p:cNvPr id="3" name="Date Placeholder 2">
            <a:extLst>
              <a:ext uri="{FF2B5EF4-FFF2-40B4-BE49-F238E27FC236}">
                <a16:creationId xmlns:a16="http://schemas.microsoft.com/office/drawing/2014/main" id="{4C6BF32D-EE26-48E5-B675-90B6251AE10A}"/>
              </a:ext>
            </a:extLst>
          </p:cNvPr>
          <p:cNvSpPr>
            <a:spLocks noGrp="1"/>
          </p:cNvSpPr>
          <p:nvPr>
            <p:ph type="dt" sz="half" idx="10"/>
          </p:nvPr>
        </p:nvSpPr>
        <p:spPr/>
        <p:txBody>
          <a:bodyPr/>
          <a:lstStyle/>
          <a:p>
            <a:pPr>
              <a:defRPr/>
            </a:pPr>
            <a:fld id="{E9A0446A-D254-47AC-B76F-64C668275B3B}"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E53EBF3E-31D2-4CF2-8A52-F0132A7B3FF3}"/>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C17BB9BE-C05D-4035-8DB8-27F416EA6307}"/>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7" name="Content Placeholder 6">
            <a:extLst>
              <a:ext uri="{FF2B5EF4-FFF2-40B4-BE49-F238E27FC236}">
                <a16:creationId xmlns:a16="http://schemas.microsoft.com/office/drawing/2014/main" id="{7E5D8015-3F1F-4BFC-84DE-548CE19993DF}"/>
              </a:ext>
            </a:extLst>
          </p:cNvPr>
          <p:cNvGraphicFramePr>
            <a:graphicFrameLocks noGrp="1"/>
          </p:cNvGraphicFramePr>
          <p:nvPr>
            <p:ph idx="1"/>
            <p:extLst>
              <p:ext uri="{D42A27DB-BD31-4B8C-83A1-F6EECF244321}">
                <p14:modId xmlns:p14="http://schemas.microsoft.com/office/powerpoint/2010/main" val="727955310"/>
              </p:ext>
            </p:extLst>
          </p:nvPr>
        </p:nvGraphicFramePr>
        <p:xfrm>
          <a:off x="387658" y="2131366"/>
          <a:ext cx="11416684" cy="3921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50ABC0E7-F9AE-46D9-9DF0-BC516318EBA7}"/>
              </a:ext>
            </a:extLst>
          </p:cNvPr>
          <p:cNvSpPr txBox="1">
            <a:spLocks/>
          </p:cNvSpPr>
          <p:nvPr/>
        </p:nvSpPr>
        <p:spPr>
          <a:xfrm>
            <a:off x="541538" y="777159"/>
            <a:ext cx="9391835" cy="1260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d-ID" sz="1400" dirty="0"/>
              <a:t>Mata kuliah Pengolahan Sinyal Digital merupakan mata kuliah wajib yang dibelajarkan mengutamakan proyek berbasis kelompok (team based project) dan pembelajaran berbasis kasus/masalah (case method) sehingga mahasiswa mampu menguasai dan membahas tentang PSD, sinyal dan sistem diskrit, transformasi fourier, transformassi z dan filter digital</a:t>
            </a:r>
          </a:p>
        </p:txBody>
      </p:sp>
      <p:sp>
        <p:nvSpPr>
          <p:cNvPr id="10" name="Title 1">
            <a:extLst>
              <a:ext uri="{FF2B5EF4-FFF2-40B4-BE49-F238E27FC236}">
                <a16:creationId xmlns:a16="http://schemas.microsoft.com/office/drawing/2014/main" id="{60110794-C8F6-44D0-8A45-724CABC9D407}"/>
              </a:ext>
            </a:extLst>
          </p:cNvPr>
          <p:cNvSpPr txBox="1">
            <a:spLocks/>
          </p:cNvSpPr>
          <p:nvPr/>
        </p:nvSpPr>
        <p:spPr>
          <a:xfrm>
            <a:off x="1106" y="294104"/>
            <a:ext cx="6541737" cy="389477"/>
          </a:xfrm>
          <a:prstGeom prst="rect">
            <a:avLst/>
          </a:prstGeom>
          <a:solidFill>
            <a:srgbClr val="2CC3B4"/>
          </a:solidFill>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d-ID" b="1" dirty="0">
                <a:solidFill>
                  <a:schemeClr val="bg1"/>
                </a:solidFill>
              </a:rPr>
              <a:t>Deskripsi Mata Kuliah Pengolahan Sinyal Digital (3 SKS):</a:t>
            </a:r>
            <a:endParaRPr lang="id-ID" dirty="0">
              <a:solidFill>
                <a:schemeClr val="bg1"/>
              </a:solidFill>
            </a:endParaRPr>
          </a:p>
        </p:txBody>
      </p:sp>
    </p:spTree>
    <p:extLst>
      <p:ext uri="{BB962C8B-B14F-4D97-AF65-F5344CB8AC3E}">
        <p14:creationId xmlns:p14="http://schemas.microsoft.com/office/powerpoint/2010/main" val="171474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1E03-7537-462E-9815-1F3682511725}"/>
              </a:ext>
            </a:extLst>
          </p:cNvPr>
          <p:cNvSpPr>
            <a:spLocks noGrp="1"/>
          </p:cNvSpPr>
          <p:nvPr>
            <p:ph type="title"/>
          </p:nvPr>
        </p:nvSpPr>
        <p:spPr>
          <a:xfrm>
            <a:off x="2" y="599480"/>
            <a:ext cx="5140170" cy="478255"/>
          </a:xfrm>
          <a:solidFill>
            <a:srgbClr val="FF9514"/>
          </a:solidFill>
        </p:spPr>
        <p:txBody>
          <a:bodyPr>
            <a:noAutofit/>
          </a:bodyPr>
          <a:lstStyle/>
          <a:p>
            <a:pPr algn="ctr"/>
            <a:r>
              <a:rPr lang="id-ID" sz="2800" b="1" dirty="0">
                <a:solidFill>
                  <a:schemeClr val="bg1"/>
                </a:solidFill>
              </a:rPr>
              <a:t>Tujuan mempelajari PSD:</a:t>
            </a:r>
          </a:p>
        </p:txBody>
      </p:sp>
      <p:sp>
        <p:nvSpPr>
          <p:cNvPr id="3" name="Date Placeholder 2">
            <a:extLst>
              <a:ext uri="{FF2B5EF4-FFF2-40B4-BE49-F238E27FC236}">
                <a16:creationId xmlns:a16="http://schemas.microsoft.com/office/drawing/2014/main" id="{E4F25715-042B-46F9-83D2-07B44173B30E}"/>
              </a:ext>
            </a:extLst>
          </p:cNvPr>
          <p:cNvSpPr>
            <a:spLocks noGrp="1"/>
          </p:cNvSpPr>
          <p:nvPr>
            <p:ph type="dt" sz="half" idx="10"/>
          </p:nvPr>
        </p:nvSpPr>
        <p:spPr/>
        <p:txBody>
          <a:bodyPr/>
          <a:lstStyle/>
          <a:p>
            <a:pPr>
              <a:defRPr/>
            </a:pPr>
            <a:fld id="{BF6935B7-D293-4763-8BB0-E5D3B021F79B}"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BDBCE39D-AB2C-441A-B280-9E215FEB464C}"/>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0F689D75-955D-4AFA-8D13-37064266F91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308EF16C-8944-4399-828A-70F80FE73A42}"/>
              </a:ext>
            </a:extLst>
          </p:cNvPr>
          <p:cNvSpPr>
            <a:spLocks noGrp="1"/>
          </p:cNvSpPr>
          <p:nvPr>
            <p:ph idx="1"/>
          </p:nvPr>
        </p:nvSpPr>
        <p:spPr>
          <a:xfrm>
            <a:off x="172376" y="1431524"/>
            <a:ext cx="4967796" cy="3173930"/>
          </a:xfrm>
        </p:spPr>
        <p:txBody>
          <a:bodyPr>
            <a:noAutofit/>
          </a:bodyPr>
          <a:lstStyle/>
          <a:p>
            <a:pPr>
              <a:lnSpc>
                <a:spcPct val="100000"/>
              </a:lnSpc>
            </a:pPr>
            <a:r>
              <a:rPr lang="id-ID" sz="1500" dirty="0"/>
              <a:t>Mengetahui perkembangan teknologi pemrosesan sinyal dijital</a:t>
            </a:r>
          </a:p>
          <a:p>
            <a:pPr>
              <a:lnSpc>
                <a:spcPct val="100000"/>
              </a:lnSpc>
            </a:pPr>
            <a:r>
              <a:rPr lang="id-ID" sz="1500" dirty="0"/>
              <a:t>Mengetahui keuntungan dan kerugian pengolahan secara dijital</a:t>
            </a:r>
          </a:p>
          <a:p>
            <a:pPr>
              <a:lnSpc>
                <a:spcPct val="100000"/>
              </a:lnSpc>
            </a:pPr>
            <a:r>
              <a:rPr lang="id-ID" sz="1500" dirty="0"/>
              <a:t>Mengetahui bidang yang terkait dengan pengolahan sinyal dijital</a:t>
            </a:r>
          </a:p>
          <a:p>
            <a:pPr>
              <a:lnSpc>
                <a:spcPct val="100000"/>
              </a:lnSpc>
            </a:pPr>
            <a:r>
              <a:rPr lang="id-ID" sz="1500" dirty="0"/>
              <a:t>Mengetahui mengenai aplikasi-aplikasi pengolahan sinyal dijital</a:t>
            </a:r>
          </a:p>
        </p:txBody>
      </p:sp>
      <p:sp>
        <p:nvSpPr>
          <p:cNvPr id="7" name="Title 1">
            <a:extLst>
              <a:ext uri="{FF2B5EF4-FFF2-40B4-BE49-F238E27FC236}">
                <a16:creationId xmlns:a16="http://schemas.microsoft.com/office/drawing/2014/main" id="{523EF7B6-B1E8-486A-8B1E-D9BD82BAAF09}"/>
              </a:ext>
            </a:extLst>
          </p:cNvPr>
          <p:cNvSpPr txBox="1">
            <a:spLocks/>
          </p:cNvSpPr>
          <p:nvPr/>
        </p:nvSpPr>
        <p:spPr>
          <a:xfrm>
            <a:off x="9528699" y="599481"/>
            <a:ext cx="2663301" cy="478254"/>
          </a:xfrm>
          <a:prstGeom prst="rect">
            <a:avLst/>
          </a:prstGeom>
          <a:solidFill>
            <a:srgbClr val="FF9514"/>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800" b="1" dirty="0">
                <a:solidFill>
                  <a:schemeClr val="bg1"/>
                </a:solidFill>
              </a:rPr>
              <a:t>Definisi</a:t>
            </a:r>
          </a:p>
        </p:txBody>
      </p:sp>
      <p:sp>
        <p:nvSpPr>
          <p:cNvPr id="8" name="Content Placeholder 5">
            <a:extLst>
              <a:ext uri="{FF2B5EF4-FFF2-40B4-BE49-F238E27FC236}">
                <a16:creationId xmlns:a16="http://schemas.microsoft.com/office/drawing/2014/main" id="{644D91B1-5A32-4977-BC6F-05610CA57BCE}"/>
              </a:ext>
            </a:extLst>
          </p:cNvPr>
          <p:cNvSpPr txBox="1">
            <a:spLocks/>
          </p:cNvSpPr>
          <p:nvPr/>
        </p:nvSpPr>
        <p:spPr>
          <a:xfrm>
            <a:off x="6096000" y="1431524"/>
            <a:ext cx="5923625" cy="411063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id-ID" sz="1400" dirty="0"/>
              <a:t>Sinyal diartikan sebagai suatu fungsi dari sekumpulan variabel bebas. Sinyal membawa suatu informasi yang kemungkinan besar terdapat dalam suatu pengamatan. Misalnya sinyal audio (ucapan, musik), sinyal gambar atau video, sinyal sonar atau ultrasound, sinyal biologis seperti pulsa elektrik dari jantung, sinyal komunikasi, atau banyak jenis lainnya.</a:t>
            </a:r>
          </a:p>
          <a:p>
            <a:pPr algn="just">
              <a:lnSpc>
                <a:spcPct val="120000"/>
              </a:lnSpc>
            </a:pPr>
            <a:r>
              <a:rPr lang="id-ID" sz="1400" dirty="0"/>
              <a:t>Pengolahan diartikan sebagai suatu operasi dalam suatu bentuk tertentu pada suatu sinyal, yang untuk selanjutnya diekstrak kedalam suatu bentuk yang lebih bermanfaat. Dalam banyak kasus, pengolahan akan berlaku sebagai suatu transformasi yang bersifat non destruktif yang menghasilkan sinyal data.</a:t>
            </a:r>
          </a:p>
          <a:p>
            <a:pPr algn="just">
              <a:lnSpc>
                <a:spcPct val="120000"/>
              </a:lnSpc>
            </a:pPr>
            <a:r>
              <a:rPr lang="id-ID" sz="1400" dirty="0"/>
              <a:t>Dijital memberi arti bahwa pengolahan yang dilakukan menggunakan komputer dijital atau perangkat keras dijital khusus.</a:t>
            </a:r>
          </a:p>
        </p:txBody>
      </p:sp>
    </p:spTree>
    <p:extLst>
      <p:ext uri="{BB962C8B-B14F-4D97-AF65-F5344CB8AC3E}">
        <p14:creationId xmlns:p14="http://schemas.microsoft.com/office/powerpoint/2010/main" val="72474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8817C89-B003-9111-C886-118298C80019}"/>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28668238-32D6-133A-07DB-1862B12D0458}"/>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D3C1E20E-AB8C-2B9D-2796-58917CBFB033}"/>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C6111DD5-4971-B8FB-0B3F-E4778F3B1541}"/>
              </a:ext>
            </a:extLst>
          </p:cNvPr>
          <p:cNvSpPr>
            <a:spLocks noGrp="1"/>
          </p:cNvSpPr>
          <p:nvPr>
            <p:ph idx="1"/>
          </p:nvPr>
        </p:nvSpPr>
        <p:spPr>
          <a:xfrm>
            <a:off x="838200" y="772886"/>
            <a:ext cx="10515600" cy="5583464"/>
          </a:xfrm>
        </p:spPr>
        <p:txBody>
          <a:bodyPr>
            <a:normAutofit fontScale="62500" lnSpcReduction="20000"/>
          </a:bodyPr>
          <a:lstStyle/>
          <a:p>
            <a:pPr algn="just">
              <a:lnSpc>
                <a:spcPct val="120000"/>
              </a:lnSpc>
            </a:pPr>
            <a:r>
              <a:rPr lang="id-ID" b="1" dirty="0"/>
              <a:t>Ide dasar</a:t>
            </a:r>
            <a:r>
              <a:rPr lang="id-ID" dirty="0"/>
              <a:t>nya sangat sederhana: Daripada merancang sirkuit yang kompleks untuk memproses sinyal, sinyal pertama-tama diubah menjadi urutan angka dan diproses melalui perangkat lunak. Pada dasarnya, </a:t>
            </a:r>
            <a:r>
              <a:rPr lang="id-ID" b="1" dirty="0"/>
              <a:t>perangkat lunak lebih mudah dikembangkan dan lebih fleksibel dibandingkan dengan sirkuit berkabel keras</a:t>
            </a:r>
            <a:r>
              <a:rPr lang="id-ID" dirty="0"/>
              <a:t>, yang sulit diubah. Lebih jauh lagi, </a:t>
            </a:r>
            <a:r>
              <a:rPr lang="id-ID" b="1" dirty="0"/>
              <a:t>dengan menggunakan perangkat lunak, dapat membangun lebih banyak “kecerdasan” ke dalam pengoperasian desain</a:t>
            </a:r>
            <a:r>
              <a:rPr lang="id-ID" dirty="0"/>
              <a:t> kita dan dengan demikian mengembangkan lebih banyak perangkat yang dapat digunakan manusia.</a:t>
            </a:r>
          </a:p>
          <a:p>
            <a:pPr algn="just">
              <a:lnSpc>
                <a:spcPct val="120000"/>
              </a:lnSpc>
            </a:pPr>
            <a:r>
              <a:rPr lang="id-ID" dirty="0"/>
              <a:t>Konsep yang sangat penting untuk dikuasai sejak awal adalah algoritma: urutan logis dari langkah-langkah yang harus diikuti untuk menghasilkan hasil yang bermanfaat. Dalam pemrosesan sinyal, urutan data mewakili informasi yang tidak bersifat digital dan biasanya tidak tepat.</a:t>
            </a:r>
          </a:p>
          <a:p>
            <a:pPr algn="just">
              <a:lnSpc>
                <a:spcPct val="120000"/>
              </a:lnSpc>
            </a:pPr>
            <a:r>
              <a:rPr lang="id-ID" dirty="0"/>
              <a:t>Misalnya, algoritma untuk menghitung saldo rekening di rekening bank seseorang setelah transaksi berhubungan langsung dengan angka; algoritme untuk menentukan apakah sidik jari sampel cocok dengan sidik jari orang tertentu harus mengatasi sifat data input yang tidak sempurna dan ditentukan sebagian. Oleh karena itu, perancang algoritma pemrosesan harus memahami sifat dari urutan data atau sinyal sampel yang mendasarinya.</a:t>
            </a:r>
          </a:p>
        </p:txBody>
      </p:sp>
    </p:spTree>
    <p:extLst>
      <p:ext uri="{BB962C8B-B14F-4D97-AF65-F5344CB8AC3E}">
        <p14:creationId xmlns:p14="http://schemas.microsoft.com/office/powerpoint/2010/main" val="347502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435333F-9E06-98ED-F52C-7BBD56B6DBD0}"/>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9A9DCFA6-203E-062E-2113-9A388C6B5B90}"/>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6401A551-5F43-1466-2AB0-D612067BFF7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58B7FB91-E957-5BBE-882C-979D167E0718}"/>
              </a:ext>
            </a:extLst>
          </p:cNvPr>
          <p:cNvSpPr>
            <a:spLocks noGrp="1"/>
          </p:cNvSpPr>
          <p:nvPr>
            <p:ph idx="1"/>
          </p:nvPr>
        </p:nvSpPr>
        <p:spPr>
          <a:xfrm>
            <a:off x="838200" y="838200"/>
            <a:ext cx="10515600" cy="5072743"/>
          </a:xfrm>
        </p:spPr>
        <p:txBody>
          <a:bodyPr>
            <a:normAutofit fontScale="70000" lnSpcReduction="20000"/>
          </a:bodyPr>
          <a:lstStyle/>
          <a:p>
            <a:pPr algn="just">
              <a:lnSpc>
                <a:spcPct val="120000"/>
              </a:lnSpc>
            </a:pPr>
            <a:r>
              <a:rPr lang="id-ID" dirty="0"/>
              <a:t>Selain itu, banyak sistem pemrosesan sinyal yang disebut waktu nyata (</a:t>
            </a:r>
            <a:r>
              <a:rPr lang="id-ID" b="1" dirty="0"/>
              <a:t>real time</a:t>
            </a:r>
            <a:r>
              <a:rPr lang="id-ID" dirty="0"/>
              <a:t>): yaitu, hasil pemrosesan harus tersedia dalam batasan waktu tertentu agar dapat digunakan. Jika hasilnya tidak tersedia tepat waktu, mungkin tidak ada gunanya. Misalnya, dalam mengembangkan sistem yang merekam sinyal jantung dan mencari kelainan, kita mungkin memiliki kerangka waktu dalam urutan detik untuk bereaksi terhadap setiap perubahan dalam pola sinyal dan membunyikan peringatan.</a:t>
            </a:r>
          </a:p>
          <a:p>
            <a:pPr algn="just">
              <a:lnSpc>
                <a:spcPct val="120000"/>
              </a:lnSpc>
            </a:pPr>
            <a:r>
              <a:rPr lang="id-ID" b="1" dirty="0"/>
              <a:t>Urutan langkah dalam algoritme, dan parameter apa pun yang berlaku untuk setiap langkah, harus diputuskan oleh perancang</a:t>
            </a:r>
            <a:r>
              <a:rPr lang="id-ID" dirty="0"/>
              <a:t>. Ini dapat dilakukan melalui analisis teoretis, eksperimen menggunakan data sinyal tipikal atau, kombinasi keduanya. Selanjutnya, </a:t>
            </a:r>
            <a:r>
              <a:rPr lang="id-ID" b="1" dirty="0"/>
              <a:t>waktu pemrosesan algoritma harus sering diperhitungkan</a:t>
            </a:r>
            <a:r>
              <a:rPr lang="id-ID" dirty="0"/>
              <a:t>: Sistem pengenalan suara yang memerlukan beberapa menit (atau bahkan detik) untuk mengubah teks lisan sederhana menjadi kata-kata mungkin tidak menemukan banyak aplikasi praktis (meskipun mungkin berguna untuk studi teoritis).</a:t>
            </a:r>
          </a:p>
        </p:txBody>
      </p:sp>
    </p:spTree>
    <p:extLst>
      <p:ext uri="{BB962C8B-B14F-4D97-AF65-F5344CB8AC3E}">
        <p14:creationId xmlns:p14="http://schemas.microsoft.com/office/powerpoint/2010/main" val="1594784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B172F0A-538D-387E-3FDE-4548CF97E1A0}"/>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F644D50-1ECE-B6C9-C439-1297DD9A0EEC}"/>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18507702-D487-3C1F-71FA-3822D9AEE5C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83F050B3-4CA1-AFE0-D176-D1589FDB9985}"/>
              </a:ext>
            </a:extLst>
          </p:cNvPr>
          <p:cNvSpPr>
            <a:spLocks noGrp="1"/>
          </p:cNvSpPr>
          <p:nvPr>
            <p:ph idx="1"/>
          </p:nvPr>
        </p:nvSpPr>
        <p:spPr>
          <a:xfrm>
            <a:off x="838200" y="805543"/>
            <a:ext cx="10515600" cy="4965295"/>
          </a:xfrm>
        </p:spPr>
        <p:txBody>
          <a:bodyPr>
            <a:normAutofit fontScale="92500" lnSpcReduction="20000"/>
          </a:bodyPr>
          <a:lstStyle/>
          <a:p>
            <a:pPr algn="just">
              <a:lnSpc>
                <a:spcPct val="110000"/>
              </a:lnSpc>
            </a:pPr>
            <a:r>
              <a:rPr lang="en-US" dirty="0" err="1"/>
              <a:t>Teknologi</a:t>
            </a:r>
            <a:r>
              <a:rPr lang="en-US" dirty="0"/>
              <a:t> </a:t>
            </a:r>
            <a:r>
              <a:rPr lang="en-US" dirty="0" err="1"/>
              <a:t>pemrosesan</a:t>
            </a:r>
            <a:r>
              <a:rPr lang="en-US" dirty="0"/>
              <a:t> </a:t>
            </a:r>
            <a:r>
              <a:rPr lang="en-US" dirty="0" err="1"/>
              <a:t>sinyal</a:t>
            </a:r>
            <a:r>
              <a:rPr lang="en-US" dirty="0"/>
              <a:t> </a:t>
            </a:r>
            <a:r>
              <a:rPr lang="en-US" dirty="0" err="1"/>
              <a:t>bergantung</a:t>
            </a:r>
            <a:r>
              <a:rPr lang="en-US" dirty="0"/>
              <a:t> pada </a:t>
            </a:r>
            <a:r>
              <a:rPr lang="en-US" dirty="0" err="1"/>
              <a:t>beberapa</a:t>
            </a:r>
            <a:r>
              <a:rPr lang="en-US" dirty="0"/>
              <a:t> </a:t>
            </a:r>
            <a:r>
              <a:rPr lang="en-US" dirty="0" err="1"/>
              <a:t>bidang</a:t>
            </a:r>
            <a:r>
              <a:rPr lang="en-US" dirty="0"/>
              <a:t>, </a:t>
            </a:r>
            <a:r>
              <a:rPr lang="en-US" dirty="0" err="1"/>
              <a:t>tetapi</a:t>
            </a:r>
            <a:r>
              <a:rPr lang="en-US" dirty="0"/>
              <a:t> yang </a:t>
            </a:r>
            <a:r>
              <a:rPr lang="en-US" dirty="0" err="1"/>
              <a:t>utama</a:t>
            </a:r>
            <a:r>
              <a:rPr lang="en-US" dirty="0"/>
              <a:t> </a:t>
            </a:r>
            <a:r>
              <a:rPr lang="en-US" dirty="0" err="1"/>
              <a:t>adalah</a:t>
            </a:r>
            <a:endParaRPr lang="id-ID" dirty="0"/>
          </a:p>
          <a:p>
            <a:pPr lvl="1" algn="just">
              <a:lnSpc>
                <a:spcPct val="110000"/>
              </a:lnSpc>
            </a:pPr>
            <a:r>
              <a:rPr lang="en-US" b="1" dirty="0"/>
              <a:t>Analog electronics </a:t>
            </a:r>
            <a:r>
              <a:rPr lang="en-US" dirty="0">
                <a:latin typeface="Calibri" panose="020F0502020204030204" pitchFamily="34" charset="0"/>
                <a:cs typeface="Calibri" panose="020F0502020204030204" pitchFamily="34" charset="0"/>
              </a:rPr>
              <a:t>→</a:t>
            </a:r>
            <a:r>
              <a:rPr lang="id-ID" dirty="0">
                <a:latin typeface="Calibri" panose="020F0502020204030204" pitchFamily="34" charset="0"/>
                <a:cs typeface="Calibri" panose="020F0502020204030204" pitchFamily="34" charset="0"/>
              </a:rPr>
              <a:t> </a:t>
            </a:r>
            <a:r>
              <a:rPr lang="en-US" dirty="0" err="1"/>
              <a:t>untuk</a:t>
            </a:r>
            <a:r>
              <a:rPr lang="en-US" dirty="0"/>
              <a:t> </a:t>
            </a:r>
            <a:r>
              <a:rPr lang="en-US" dirty="0" err="1"/>
              <a:t>menangkap</a:t>
            </a:r>
            <a:r>
              <a:rPr lang="en-US" dirty="0"/>
              <a:t> </a:t>
            </a:r>
            <a:r>
              <a:rPr lang="en-US" dirty="0" err="1"/>
              <a:t>kuantitas</a:t>
            </a:r>
            <a:r>
              <a:rPr lang="en-US" dirty="0"/>
              <a:t> dunia </a:t>
            </a:r>
            <a:r>
              <a:rPr lang="en-US" dirty="0" err="1"/>
              <a:t>nyata</a:t>
            </a:r>
            <a:r>
              <a:rPr lang="en-US" dirty="0"/>
              <a:t> dan </a:t>
            </a:r>
            <a:r>
              <a:rPr lang="en-US" dirty="0" err="1"/>
              <a:t>untuk</a:t>
            </a:r>
            <a:r>
              <a:rPr lang="en-US" dirty="0"/>
              <a:t> </a:t>
            </a:r>
            <a:r>
              <a:rPr lang="en-US" dirty="0" err="1"/>
              <a:t>memprosesnya</a:t>
            </a:r>
            <a:r>
              <a:rPr lang="en-US" dirty="0"/>
              <a:t> </a:t>
            </a:r>
            <a:r>
              <a:rPr lang="en-US" dirty="0" err="1"/>
              <a:t>menjadi</a:t>
            </a:r>
            <a:r>
              <a:rPr lang="en-US" dirty="0"/>
              <a:t> </a:t>
            </a:r>
            <a:r>
              <a:rPr lang="en-US" dirty="0" err="1"/>
              <a:t>bentuk</a:t>
            </a:r>
            <a:r>
              <a:rPr lang="en-US" dirty="0"/>
              <a:t> yang </a:t>
            </a:r>
            <a:r>
              <a:rPr lang="en-US" dirty="0" err="1"/>
              <a:t>cocok</a:t>
            </a:r>
            <a:r>
              <a:rPr lang="en-US" dirty="0"/>
              <a:t> </a:t>
            </a:r>
            <a:r>
              <a:rPr lang="en-US" dirty="0" err="1"/>
              <a:t>untuk</a:t>
            </a:r>
            <a:r>
              <a:rPr lang="en-US" dirty="0"/>
              <a:t> </a:t>
            </a:r>
            <a:r>
              <a:rPr lang="en-US" dirty="0" err="1"/>
              <a:t>manipulasi</a:t>
            </a:r>
            <a:r>
              <a:rPr lang="en-US" dirty="0"/>
              <a:t> </a:t>
            </a:r>
            <a:r>
              <a:rPr lang="en-US" dirty="0" err="1"/>
              <a:t>komputer</a:t>
            </a:r>
            <a:r>
              <a:rPr lang="en-US" dirty="0"/>
              <a:t> digital </a:t>
            </a:r>
            <a:r>
              <a:rPr lang="en-US" dirty="0" err="1"/>
              <a:t>lebih</a:t>
            </a:r>
            <a:r>
              <a:rPr lang="en-US" dirty="0"/>
              <a:t> </a:t>
            </a:r>
            <a:r>
              <a:rPr lang="en-US" dirty="0" err="1"/>
              <a:t>lanjut</a:t>
            </a:r>
            <a:endParaRPr lang="en-US" dirty="0"/>
          </a:p>
          <a:p>
            <a:pPr lvl="1" algn="just">
              <a:lnSpc>
                <a:spcPct val="110000"/>
              </a:lnSpc>
            </a:pPr>
            <a:r>
              <a:rPr lang="en-US" b="1" dirty="0"/>
              <a:t>Digital representations</a:t>
            </a:r>
            <a:r>
              <a:rPr lang="id-ID" b="1" dirty="0"/>
              <a:t> dari dunia nyata</a:t>
            </a:r>
            <a:r>
              <a:rPr lang="en-US" b="1" dirty="0"/>
              <a:t> </a:t>
            </a:r>
            <a:r>
              <a:rPr lang="en-US" dirty="0">
                <a:latin typeface="Calibri" panose="020F0502020204030204" pitchFamily="34" charset="0"/>
                <a:cs typeface="Calibri" panose="020F0502020204030204" pitchFamily="34" charset="0"/>
              </a:rPr>
              <a:t>→</a:t>
            </a:r>
            <a:r>
              <a:rPr lang="id-ID" dirty="0">
                <a:latin typeface="Calibri" panose="020F0502020204030204" pitchFamily="34" charset="0"/>
                <a:cs typeface="Calibri" panose="020F0502020204030204" pitchFamily="34" charset="0"/>
              </a:rPr>
              <a:t> </a:t>
            </a:r>
            <a:r>
              <a:rPr lang="en-US" dirty="0"/>
              <a:t>yang </a:t>
            </a:r>
            <a:r>
              <a:rPr lang="en-US" dirty="0" err="1"/>
              <a:t>membutuhkan</a:t>
            </a:r>
            <a:r>
              <a:rPr lang="en-US" dirty="0"/>
              <a:t> </a:t>
            </a:r>
            <a:r>
              <a:rPr lang="en-US" dirty="0" err="1"/>
              <a:t>pengambilan</a:t>
            </a:r>
            <a:r>
              <a:rPr lang="en-US" dirty="0"/>
              <a:t> </a:t>
            </a:r>
            <a:r>
              <a:rPr lang="en-US" dirty="0" err="1"/>
              <a:t>sampel</a:t>
            </a:r>
            <a:r>
              <a:rPr lang="en-US" dirty="0"/>
              <a:t> </a:t>
            </a:r>
            <a:r>
              <a:rPr lang="en-US" dirty="0" err="1"/>
              <a:t>diskrit</a:t>
            </a:r>
            <a:r>
              <a:rPr lang="en-US" dirty="0"/>
              <a:t> </a:t>
            </a:r>
            <a:r>
              <a:rPr lang="en-US" dirty="0" err="1"/>
              <a:t>karena</a:t>
            </a:r>
            <a:r>
              <a:rPr lang="en-US" dirty="0"/>
              <a:t> </a:t>
            </a:r>
            <a:r>
              <a:rPr lang="en-US" dirty="0" err="1"/>
              <a:t>nilai-nilai</a:t>
            </a:r>
            <a:r>
              <a:rPr lang="en-US" dirty="0"/>
              <a:t> </a:t>
            </a:r>
            <a:r>
              <a:rPr lang="en-US" dirty="0" err="1"/>
              <a:t>sinyal</a:t>
            </a:r>
            <a:r>
              <a:rPr lang="en-US" dirty="0"/>
              <a:t> dunia </a:t>
            </a:r>
            <a:r>
              <a:rPr lang="en-US" dirty="0" err="1"/>
              <a:t>nyata</a:t>
            </a:r>
            <a:r>
              <a:rPr lang="en-US" dirty="0"/>
              <a:t> </a:t>
            </a:r>
            <a:r>
              <a:rPr lang="en-US" dirty="0" err="1"/>
              <a:t>diambil</a:t>
            </a:r>
            <a:r>
              <a:rPr lang="en-US" dirty="0"/>
              <a:t> </a:t>
            </a:r>
            <a:r>
              <a:rPr lang="en-US" dirty="0" err="1"/>
              <a:t>sampelnya</a:t>
            </a:r>
            <a:r>
              <a:rPr lang="en-US" dirty="0"/>
              <a:t> pada yang </a:t>
            </a:r>
            <a:r>
              <a:rPr lang="en-US" dirty="0" err="1"/>
              <a:t>telah</a:t>
            </a:r>
            <a:r>
              <a:rPr lang="en-US" dirty="0"/>
              <a:t> </a:t>
            </a:r>
            <a:r>
              <a:rPr lang="en-US" dirty="0" err="1"/>
              <a:t>ditentukan</a:t>
            </a:r>
            <a:r>
              <a:rPr lang="en-US" dirty="0"/>
              <a:t>,</a:t>
            </a:r>
            <a:r>
              <a:rPr lang="id-ID" dirty="0"/>
              <a:t> interval diskrit, dan selanjutnya hanya dapat mengambil nilai diskrit yang telah ditentukan sebelumnya</a:t>
            </a:r>
          </a:p>
          <a:p>
            <a:pPr lvl="1" algn="just">
              <a:lnSpc>
                <a:spcPct val="110000"/>
              </a:lnSpc>
            </a:pPr>
            <a:r>
              <a:rPr lang="en-US" b="1" dirty="0"/>
              <a:t>Mathematical analysis </a:t>
            </a:r>
            <a:r>
              <a:rPr lang="en-US" dirty="0">
                <a:latin typeface="Calibri" panose="020F0502020204030204" pitchFamily="34" charset="0"/>
                <a:cs typeface="Calibri" panose="020F0502020204030204" pitchFamily="34" charset="0"/>
              </a:rPr>
              <a:t>→</a:t>
            </a:r>
            <a:r>
              <a:rPr lang="id-ID" dirty="0">
                <a:latin typeface="Calibri" panose="020F0502020204030204" pitchFamily="34" charset="0"/>
                <a:cs typeface="Calibri" panose="020F0502020204030204" pitchFamily="34" charset="0"/>
              </a:rPr>
              <a:t> </a:t>
            </a:r>
            <a:r>
              <a:rPr lang="en-US" dirty="0" err="1"/>
              <a:t>untuk</a:t>
            </a:r>
            <a:r>
              <a:rPr lang="en-US" dirty="0"/>
              <a:t> </a:t>
            </a:r>
            <a:r>
              <a:rPr lang="en-US" dirty="0" err="1"/>
              <a:t>menemukan</a:t>
            </a:r>
            <a:r>
              <a:rPr lang="en-US" dirty="0"/>
              <a:t> </a:t>
            </a:r>
            <a:r>
              <a:rPr lang="en-US" dirty="0" err="1"/>
              <a:t>cara</a:t>
            </a:r>
            <a:r>
              <a:rPr lang="en-US" dirty="0"/>
              <a:t> </a:t>
            </a:r>
            <a:r>
              <a:rPr lang="en-US" dirty="0" err="1"/>
              <a:t>menganalisis</a:t>
            </a:r>
            <a:r>
              <a:rPr lang="en-US" dirty="0"/>
              <a:t> dan </a:t>
            </a:r>
            <a:r>
              <a:rPr lang="en-US" dirty="0" err="1"/>
              <a:t>memahami</a:t>
            </a:r>
            <a:r>
              <a:rPr lang="en-US" dirty="0"/>
              <a:t> </a:t>
            </a:r>
            <a:r>
              <a:rPr lang="en-US" dirty="0" err="1"/>
              <a:t>sinyal</a:t>
            </a:r>
            <a:r>
              <a:rPr lang="en-US" dirty="0"/>
              <a:t> yang </a:t>
            </a:r>
            <a:r>
              <a:rPr lang="en-US" dirty="0" err="1"/>
              <a:t>kompleks</a:t>
            </a:r>
            <a:r>
              <a:rPr lang="en-US" dirty="0"/>
              <a:t> dan </a:t>
            </a:r>
            <a:r>
              <a:rPr lang="en-US" dirty="0" err="1"/>
              <a:t>bervariasi</a:t>
            </a:r>
            <a:r>
              <a:rPr lang="en-US" dirty="0"/>
              <a:t>; </a:t>
            </a:r>
            <a:r>
              <a:rPr lang="en-US" dirty="0" err="1"/>
              <a:t>matematika</a:t>
            </a:r>
            <a:r>
              <a:rPr lang="en-US" dirty="0"/>
              <a:t> </a:t>
            </a:r>
            <a:r>
              <a:rPr lang="en-US" dirty="0" err="1"/>
              <a:t>membantu</a:t>
            </a:r>
            <a:r>
              <a:rPr lang="en-US" dirty="0"/>
              <a:t> </a:t>
            </a:r>
            <a:r>
              <a:rPr lang="en-US" dirty="0" err="1"/>
              <a:t>menentukan</a:t>
            </a:r>
            <a:r>
              <a:rPr lang="en-US" dirty="0"/>
              <a:t> </a:t>
            </a:r>
            <a:r>
              <a:rPr lang="en-US" dirty="0" err="1"/>
              <a:t>algoritma</a:t>
            </a:r>
            <a:r>
              <a:rPr lang="en-US" dirty="0"/>
              <a:t> </a:t>
            </a:r>
            <a:r>
              <a:rPr lang="en-US" dirty="0" err="1"/>
              <a:t>pemrosesan</a:t>
            </a:r>
            <a:r>
              <a:rPr lang="en-US" dirty="0"/>
              <a:t> yang </a:t>
            </a:r>
            <a:r>
              <a:rPr lang="en-US" dirty="0" err="1"/>
              <a:t>diperlukan</a:t>
            </a:r>
            <a:r>
              <a:rPr lang="en-US" dirty="0"/>
              <a:t>.</a:t>
            </a:r>
            <a:endParaRPr lang="id-ID" dirty="0"/>
          </a:p>
          <a:p>
            <a:pPr lvl="1" algn="just">
              <a:lnSpc>
                <a:spcPct val="110000"/>
              </a:lnSpc>
            </a:pPr>
            <a:r>
              <a:rPr lang="en-US" b="1" dirty="0"/>
              <a:t>Software algorithms </a:t>
            </a:r>
            <a:r>
              <a:rPr lang="en-US" dirty="0">
                <a:latin typeface="Calibri" panose="020F0502020204030204" pitchFamily="34" charset="0"/>
                <a:cs typeface="Calibri" panose="020F0502020204030204" pitchFamily="34" charset="0"/>
              </a:rPr>
              <a:t>→</a:t>
            </a:r>
            <a:r>
              <a:rPr lang="id-ID" dirty="0">
                <a:latin typeface="Calibri" panose="020F0502020204030204" pitchFamily="34" charset="0"/>
                <a:cs typeface="Calibri" panose="020F0502020204030204" pitchFamily="34" charset="0"/>
              </a:rPr>
              <a:t> </a:t>
            </a:r>
            <a:r>
              <a:rPr lang="en-US" dirty="0" err="1"/>
              <a:t>untuk</a:t>
            </a:r>
            <a:r>
              <a:rPr lang="en-US" dirty="0"/>
              <a:t> </a:t>
            </a:r>
            <a:r>
              <a:rPr lang="en-US" dirty="0" err="1"/>
              <a:t>mengimplementasikan</a:t>
            </a:r>
            <a:r>
              <a:rPr lang="en-US" dirty="0"/>
              <a:t> </a:t>
            </a:r>
            <a:r>
              <a:rPr lang="en-US" dirty="0" err="1"/>
              <a:t>persamaan</a:t>
            </a:r>
            <a:r>
              <a:rPr lang="en-US" dirty="0"/>
              <a:t> yang </a:t>
            </a:r>
            <a:r>
              <a:rPr lang="en-US" dirty="0" err="1"/>
              <a:t>dijelaskan</a:t>
            </a:r>
            <a:r>
              <a:rPr lang="en-US" dirty="0"/>
              <a:t> oleh </a:t>
            </a:r>
            <a:r>
              <a:rPr lang="en-US" dirty="0" err="1"/>
              <a:t>matematika</a:t>
            </a:r>
            <a:r>
              <a:rPr lang="en-US" dirty="0"/>
              <a:t> pada </a:t>
            </a:r>
            <a:r>
              <a:rPr lang="en-US" dirty="0" err="1"/>
              <a:t>sistem</a:t>
            </a:r>
            <a:r>
              <a:rPr lang="en-US" dirty="0"/>
              <a:t> </a:t>
            </a:r>
            <a:r>
              <a:rPr lang="en-US" dirty="0" err="1"/>
              <a:t>komputer</a:t>
            </a:r>
            <a:endParaRPr lang="id-ID" dirty="0"/>
          </a:p>
        </p:txBody>
      </p:sp>
    </p:spTree>
    <p:extLst>
      <p:ext uri="{BB962C8B-B14F-4D97-AF65-F5344CB8AC3E}">
        <p14:creationId xmlns:p14="http://schemas.microsoft.com/office/powerpoint/2010/main" val="385705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E11C-096C-4853-B0FC-3CC50D16DFCA}"/>
              </a:ext>
            </a:extLst>
          </p:cNvPr>
          <p:cNvSpPr>
            <a:spLocks noGrp="1"/>
          </p:cNvSpPr>
          <p:nvPr>
            <p:ph type="title"/>
          </p:nvPr>
        </p:nvSpPr>
        <p:spPr>
          <a:xfrm>
            <a:off x="838199" y="204187"/>
            <a:ext cx="10667999" cy="603682"/>
          </a:xfrm>
          <a:solidFill>
            <a:srgbClr val="FF9514"/>
          </a:solidFill>
          <a:ln>
            <a:solidFill>
              <a:schemeClr val="accent1"/>
            </a:solidFill>
          </a:ln>
        </p:spPr>
        <p:txBody>
          <a:bodyPr>
            <a:normAutofit fontScale="90000"/>
          </a:bodyPr>
          <a:lstStyle/>
          <a:p>
            <a:r>
              <a:rPr lang="id-ID" b="1" dirty="0">
                <a:solidFill>
                  <a:schemeClr val="bg1"/>
                </a:solidFill>
              </a:rPr>
              <a:t>Sejarah Perkembangan</a:t>
            </a:r>
          </a:p>
        </p:txBody>
      </p:sp>
      <p:sp>
        <p:nvSpPr>
          <p:cNvPr id="3" name="Date Placeholder 2">
            <a:extLst>
              <a:ext uri="{FF2B5EF4-FFF2-40B4-BE49-F238E27FC236}">
                <a16:creationId xmlns:a16="http://schemas.microsoft.com/office/drawing/2014/main" id="{A1653336-2121-416B-BD75-D7B4C33EF5F3}"/>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FE3D5DCC-0F43-4023-B2BB-79A92B266150}"/>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12E6EE67-E58C-46CE-89D8-098E19629E3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1EF459A4-8A81-4190-BE6C-018812112A92}"/>
              </a:ext>
            </a:extLst>
          </p:cNvPr>
          <p:cNvSpPr>
            <a:spLocks noGrp="1"/>
          </p:cNvSpPr>
          <p:nvPr>
            <p:ph idx="1"/>
          </p:nvPr>
        </p:nvSpPr>
        <p:spPr>
          <a:xfrm>
            <a:off x="838200" y="967666"/>
            <a:ext cx="5148311" cy="5228947"/>
          </a:xfrm>
        </p:spPr>
        <p:txBody>
          <a:bodyPr>
            <a:normAutofit fontScale="47500" lnSpcReduction="20000"/>
          </a:bodyPr>
          <a:lstStyle/>
          <a:p>
            <a:pPr algn="just">
              <a:lnSpc>
                <a:spcPct val="120000"/>
              </a:lnSpc>
            </a:pPr>
            <a:r>
              <a:rPr lang="id-ID" dirty="0"/>
              <a:t>Tahun1807: Foirier mengembangkan Transformasi Fourier untuk menyelesaikan permasalahan pada suatu persamaan yang sulit.</a:t>
            </a:r>
          </a:p>
          <a:p>
            <a:pPr algn="just">
              <a:lnSpc>
                <a:spcPct val="120000"/>
              </a:lnSpc>
            </a:pPr>
            <a:r>
              <a:rPr lang="id-ID" dirty="0"/>
              <a:t>Awal abad 18: Laplace memodifikasi Transformasi Fourier diatas untuk menyelesaikan persamaan-persamaan diferensial yang lebih luas.</a:t>
            </a:r>
          </a:p>
          <a:p>
            <a:pPr algn="just">
              <a:lnSpc>
                <a:spcPct val="120000"/>
              </a:lnSpc>
            </a:pPr>
            <a:r>
              <a:rPr lang="id-ID" dirty="0"/>
              <a:t>Masih diawal abad 18: Gauss menemukan suatu metode yang dapat secara cepat digunakan untuk menghitung Transformasi Fourier. Gauss kemudian mengembangkan dasar-dasar filter dijital untuk proses penelitian tentang planet dan komet.</a:t>
            </a:r>
          </a:p>
          <a:p>
            <a:pPr algn="just">
              <a:lnSpc>
                <a:spcPct val="120000"/>
              </a:lnSpc>
            </a:pPr>
            <a:r>
              <a:rPr lang="id-ID" dirty="0"/>
              <a:t>Tahun 1900an: Bunsen menggunakan analisis spektral untuk menemukan elemen-elemen baru.</a:t>
            </a:r>
          </a:p>
          <a:p>
            <a:pPr algn="just">
              <a:lnSpc>
                <a:spcPct val="120000"/>
              </a:lnSpc>
            </a:pPr>
            <a:r>
              <a:rPr lang="id-ID" dirty="0"/>
              <a:t>Awal 1900an: Einstein menunjukkan hubungan yang penting antara spektrum daya dan fungsi korelasi.</a:t>
            </a:r>
          </a:p>
          <a:p>
            <a:pPr algn="just">
              <a:lnSpc>
                <a:spcPct val="120000"/>
              </a:lnSpc>
            </a:pPr>
            <a:r>
              <a:rPr lang="id-ID" dirty="0"/>
              <a:t>Tahun 1940an: Teknologi radar dan sonar telah dikembangkan. Kemajuan-kemajuan dalam bidang pemrosesan sinyal digunakan pada sistem komunikasi.</a:t>
            </a:r>
          </a:p>
          <a:p>
            <a:pPr algn="just">
              <a:lnSpc>
                <a:spcPct val="120000"/>
              </a:lnSpc>
            </a:pPr>
            <a:r>
              <a:rPr lang="id-ID" dirty="0"/>
              <a:t>Tahun1960an: Kalman mengembangkan filter yang praktis untuk menunjukkan optimasi dari suatu filter/kontrol.</a:t>
            </a:r>
          </a:p>
        </p:txBody>
      </p:sp>
      <p:sp>
        <p:nvSpPr>
          <p:cNvPr id="7" name="Content Placeholder 5">
            <a:extLst>
              <a:ext uri="{FF2B5EF4-FFF2-40B4-BE49-F238E27FC236}">
                <a16:creationId xmlns:a16="http://schemas.microsoft.com/office/drawing/2014/main" id="{C3C96BCB-7EE6-4706-960D-E231DB767778}"/>
              </a:ext>
            </a:extLst>
          </p:cNvPr>
          <p:cNvSpPr txBox="1">
            <a:spLocks/>
          </p:cNvSpPr>
          <p:nvPr/>
        </p:nvSpPr>
        <p:spPr>
          <a:xfrm>
            <a:off x="6205490" y="967606"/>
            <a:ext cx="5300709" cy="5381407"/>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id-ID" dirty="0"/>
              <a:t>Tahun1960an: Filter dijital yang lebih kompleks berikut sistem-sistem kontrol dijital diimplementasikan di NASA dan tempat-tempat lain. Pada masa ini pula filter adaptif telah mulai dikembangkan.</a:t>
            </a:r>
          </a:p>
          <a:p>
            <a:pPr algn="just">
              <a:lnSpc>
                <a:spcPct val="120000"/>
              </a:lnSpc>
            </a:pPr>
            <a:r>
              <a:rPr lang="id-ID" dirty="0"/>
              <a:t>Tahun1964: Kecepatan Transformasi Fourier dikembangkan kembali. Algoritma-algoritma Markov yang penting telah dikembangkan.</a:t>
            </a:r>
          </a:p>
          <a:p>
            <a:pPr algn="just">
              <a:lnSpc>
                <a:spcPct val="120000"/>
              </a:lnSpc>
            </a:pPr>
            <a:r>
              <a:rPr lang="id-ID" dirty="0"/>
              <a:t>Tahun1970: Teori dan pengertian dari filter/kontrol dijital telah mapan.</a:t>
            </a:r>
          </a:p>
          <a:p>
            <a:pPr algn="just">
              <a:lnSpc>
                <a:spcPct val="120000"/>
              </a:lnSpc>
            </a:pPr>
            <a:r>
              <a:rPr lang="id-ID" dirty="0"/>
              <a:t>Awal tahun 1980an: Filter dijital sudah sangat populer dikenal.</a:t>
            </a:r>
          </a:p>
          <a:p>
            <a:pPr algn="just">
              <a:lnSpc>
                <a:spcPct val="120000"/>
              </a:lnSpc>
            </a:pPr>
            <a:r>
              <a:rPr lang="id-ID" dirty="0"/>
              <a:t>Tahun1980an: terjadi kemajuan yang pesat pada bidang pengkodean gambar dan sinyal bicara, pengenalan sinyal bicara, pencitraan bentuk radar, pencitraan dibidang medis, dsb.</a:t>
            </a:r>
          </a:p>
          <a:p>
            <a:pPr algn="just">
              <a:lnSpc>
                <a:spcPct val="120000"/>
              </a:lnSpc>
            </a:pPr>
            <a:r>
              <a:rPr lang="id-ID" dirty="0"/>
              <a:t>Akhir tahun 1980an: Jaringan syaraf, Wavelets, dan fractal mulai ditemukan. TV dijital mulai semakin dikembangkan.</a:t>
            </a:r>
          </a:p>
          <a:p>
            <a:pPr algn="just">
              <a:lnSpc>
                <a:spcPct val="120000"/>
              </a:lnSpc>
            </a:pPr>
            <a:r>
              <a:rPr lang="id-ID" dirty="0"/>
              <a:t>Tahun1990an: Terjadi “ledakan” didalam penggunaan teknik-teknik pengolahan sinyal dijital untuk menggantikan sirkit-sirkit elektronik konvensional (seperti: filter, kode-kode, modulator, dsb).</a:t>
            </a:r>
          </a:p>
        </p:txBody>
      </p:sp>
    </p:spTree>
    <p:extLst>
      <p:ext uri="{BB962C8B-B14F-4D97-AF65-F5344CB8AC3E}">
        <p14:creationId xmlns:p14="http://schemas.microsoft.com/office/powerpoint/2010/main" val="41911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B075-F353-4591-18FA-E41A9440A46B}"/>
              </a:ext>
            </a:extLst>
          </p:cNvPr>
          <p:cNvSpPr>
            <a:spLocks noGrp="1"/>
          </p:cNvSpPr>
          <p:nvPr>
            <p:ph type="title"/>
          </p:nvPr>
        </p:nvSpPr>
        <p:spPr>
          <a:xfrm>
            <a:off x="838200" y="365126"/>
            <a:ext cx="10515600" cy="960436"/>
          </a:xfrm>
          <a:solidFill>
            <a:srgbClr val="FF9514"/>
          </a:solidFill>
        </p:spPr>
        <p:txBody>
          <a:bodyPr/>
          <a:lstStyle/>
          <a:p>
            <a:r>
              <a:rPr lang="id-ID" b="1" dirty="0">
                <a:solidFill>
                  <a:schemeClr val="bg1"/>
                </a:solidFill>
              </a:rPr>
              <a:t>Analog Signal Processing</a:t>
            </a:r>
          </a:p>
        </p:txBody>
      </p:sp>
      <p:sp>
        <p:nvSpPr>
          <p:cNvPr id="3" name="Date Placeholder 2">
            <a:extLst>
              <a:ext uri="{FF2B5EF4-FFF2-40B4-BE49-F238E27FC236}">
                <a16:creationId xmlns:a16="http://schemas.microsoft.com/office/drawing/2014/main" id="{B9E92B52-31D4-151E-A7D4-4E32D2D77683}"/>
              </a:ext>
            </a:extLst>
          </p:cNvPr>
          <p:cNvSpPr>
            <a:spLocks noGrp="1"/>
          </p:cNvSpPr>
          <p:nvPr>
            <p:ph type="dt" sz="half" idx="10"/>
          </p:nvPr>
        </p:nvSpPr>
        <p:spPr/>
        <p:txBody>
          <a:bodyPr/>
          <a:lstStyle/>
          <a:p>
            <a:pPr>
              <a:defRPr/>
            </a:pPr>
            <a:fld id="{05FDC6FE-5F6E-4B0C-95DB-565A38435881}" type="datetime1">
              <a:rPr lang="id-ID" smtClean="0">
                <a:solidFill>
                  <a:prstClr val="black">
                    <a:tint val="75000"/>
                  </a:prstClr>
                </a:solidFill>
              </a:rPr>
              <a:t>06/02/2023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8948A0C1-94ED-690E-0242-C5B7E3F07B05}"/>
              </a:ext>
            </a:extLst>
          </p:cNvPr>
          <p:cNvSpPr>
            <a:spLocks noGrp="1"/>
          </p:cNvSpPr>
          <p:nvPr>
            <p:ph type="ftr" sz="quarter" idx="11"/>
          </p:nvPr>
        </p:nvSpPr>
        <p:spPr/>
        <p:txBody>
          <a:bodyPr/>
          <a:lstStyle/>
          <a:p>
            <a:pPr>
              <a:defRPr/>
            </a:pPr>
            <a:r>
              <a:rPr lang="en-US">
                <a:solidFill>
                  <a:prstClr val="black">
                    <a:tint val="75000"/>
                  </a:prstClr>
                </a:solidFill>
              </a:rPr>
              <a:t>Pengolahan Sinyal Digital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74B902EC-4853-A181-48C9-E5F239387AF4}"/>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a:t>
            </a:fld>
            <a:endParaRPr lang="en-US" dirty="0">
              <a:solidFill>
                <a:prstClr val="black">
                  <a:tint val="75000"/>
                </a:prstClr>
              </a:solidFill>
            </a:endParaRPr>
          </a:p>
        </p:txBody>
      </p:sp>
      <p:pic>
        <p:nvPicPr>
          <p:cNvPr id="8" name="Content Placeholder 7">
            <a:extLst>
              <a:ext uri="{FF2B5EF4-FFF2-40B4-BE49-F238E27FC236}">
                <a16:creationId xmlns:a16="http://schemas.microsoft.com/office/drawing/2014/main" id="{A8609FD4-5730-4192-2BB4-59CDE86FAC40}"/>
              </a:ext>
            </a:extLst>
          </p:cNvPr>
          <p:cNvPicPr>
            <a:picLocks noGrp="1" noChangeAspect="1"/>
          </p:cNvPicPr>
          <p:nvPr>
            <p:ph idx="1"/>
          </p:nvPr>
        </p:nvPicPr>
        <p:blipFill>
          <a:blip r:embed="rId2"/>
          <a:stretch>
            <a:fillRect/>
          </a:stretch>
        </p:blipFill>
        <p:spPr>
          <a:xfrm>
            <a:off x="3233853" y="4479921"/>
            <a:ext cx="5230285" cy="1464480"/>
          </a:xfrm>
        </p:spPr>
      </p:pic>
      <p:sp>
        <p:nvSpPr>
          <p:cNvPr id="9" name="Title 1">
            <a:extLst>
              <a:ext uri="{FF2B5EF4-FFF2-40B4-BE49-F238E27FC236}">
                <a16:creationId xmlns:a16="http://schemas.microsoft.com/office/drawing/2014/main" id="{9546815B-0EC7-F2C7-216B-4647CD11ED20}"/>
              </a:ext>
            </a:extLst>
          </p:cNvPr>
          <p:cNvSpPr txBox="1">
            <a:spLocks/>
          </p:cNvSpPr>
          <p:nvPr/>
        </p:nvSpPr>
        <p:spPr>
          <a:xfrm>
            <a:off x="838200" y="1325562"/>
            <a:ext cx="10515600" cy="2932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just">
              <a:lnSpc>
                <a:spcPct val="120000"/>
              </a:lnSpc>
              <a:buFont typeface="Arial" panose="020B0604020202020204" pitchFamily="34" charset="0"/>
              <a:buChar char="•"/>
            </a:pPr>
            <a:r>
              <a:rPr lang="id-ID" sz="1800" dirty="0">
                <a:latin typeface="Avenir Next LT Pro (Body)"/>
              </a:rPr>
              <a:t>Sebagian besar sinyal yang ditemui dalam sains dan engineering bersifat analog</a:t>
            </a:r>
          </a:p>
          <a:p>
            <a:pPr marL="571500" indent="-571500" algn="just">
              <a:lnSpc>
                <a:spcPct val="120000"/>
              </a:lnSpc>
              <a:buFont typeface="Arial" panose="020B0604020202020204" pitchFamily="34" charset="0"/>
              <a:buChar char="•"/>
            </a:pPr>
            <a:r>
              <a:rPr lang="id-ID" sz="1800" dirty="0">
                <a:latin typeface="Avenir Next LT Pro (Body)"/>
              </a:rPr>
              <a:t>Artinya, sinyal adalah fungsi dari variabel kontinu, seperti waktu atau ruang, dan biasanya mengambil nilai dalam rentang kontinu.</a:t>
            </a:r>
          </a:p>
          <a:p>
            <a:pPr marL="571500" indent="-571500" algn="just">
              <a:lnSpc>
                <a:spcPct val="120000"/>
              </a:lnSpc>
              <a:buFont typeface="Arial" panose="020B0604020202020204" pitchFamily="34" charset="0"/>
              <a:buChar char="•"/>
            </a:pPr>
            <a:r>
              <a:rPr lang="id-ID" sz="1800" dirty="0">
                <a:latin typeface="Avenir Next LT Pro (Body)"/>
              </a:rPr>
              <a:t>Sinyal tersebut dapat diproses secara langsung oleh sistem analog yang sesuai (seperti filter atau penganalisis frekuensi) atau pengganda frekuensi untuk tujuan mengubah karakteristiknya atau mengekstrak beberapa informasi yang diinginkan.</a:t>
            </a:r>
          </a:p>
          <a:p>
            <a:pPr marL="571500" indent="-571500" algn="just">
              <a:lnSpc>
                <a:spcPct val="120000"/>
              </a:lnSpc>
              <a:buFont typeface="Arial" panose="020B0604020202020204" pitchFamily="34" charset="0"/>
              <a:buChar char="•"/>
            </a:pPr>
            <a:r>
              <a:rPr lang="id-ID" sz="1800" dirty="0">
                <a:latin typeface="Avenir Next LT Pro (Body)"/>
              </a:rPr>
              <a:t>Dalam kasus seperti itu kita katakan bahwa sinyal tersebut telah diproses secara langsung dalam bentuk analognya.</a:t>
            </a:r>
          </a:p>
        </p:txBody>
      </p:sp>
    </p:spTree>
    <p:extLst>
      <p:ext uri="{BB962C8B-B14F-4D97-AF65-F5344CB8AC3E}">
        <p14:creationId xmlns:p14="http://schemas.microsoft.com/office/powerpoint/2010/main" val="3687601532"/>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Shapes presentation</Template>
  <TotalTime>1768</TotalTime>
  <Words>2376</Words>
  <Application>Microsoft Office PowerPoint</Application>
  <PresentationFormat>Widescreen</PresentationFormat>
  <Paragraphs>221</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Avenir Next LT Pro</vt:lpstr>
      <vt:lpstr>Avenir Next LT Pro (Body)</vt:lpstr>
      <vt:lpstr>Calibri</vt:lpstr>
      <vt:lpstr>Tw Cen MT</vt:lpstr>
      <vt:lpstr>Wingdings</vt:lpstr>
      <vt:lpstr>ShapesVTI</vt:lpstr>
      <vt:lpstr>Pertemuan 1 Pendahuluan</vt:lpstr>
      <vt:lpstr>Agenda Hari Ini</vt:lpstr>
      <vt:lpstr>Bahan Kajian</vt:lpstr>
      <vt:lpstr>Tujuan mempelajari PSD:</vt:lpstr>
      <vt:lpstr>PowerPoint Presentation</vt:lpstr>
      <vt:lpstr>PowerPoint Presentation</vt:lpstr>
      <vt:lpstr>PowerPoint Presentation</vt:lpstr>
      <vt:lpstr>Sejarah Perkembangan</vt:lpstr>
      <vt:lpstr>Analog Signal Processing</vt:lpstr>
      <vt:lpstr>Skenario DSP:</vt:lpstr>
      <vt:lpstr>How are signals processed ?</vt:lpstr>
      <vt:lpstr>PowerPoint Presentation</vt:lpstr>
      <vt:lpstr>PowerPoint Presentation</vt:lpstr>
      <vt:lpstr>DSP AND ITS APPLICATIONS</vt:lpstr>
      <vt:lpstr>DUA KATEGORI PENTING DSP</vt:lpstr>
      <vt:lpstr>Klasifikasi Sinyal  Continuous-Time versus Discrete-Time Signals</vt:lpstr>
      <vt:lpstr>Klasifikasi Sinyal  Continuous-Time versus Discrete-Time Signals</vt:lpstr>
      <vt:lpstr>Klasifikasi Sinyal  Continuous-Amplitude versus Discrete-Amplitude</vt:lpstr>
      <vt:lpstr>Klasifikasi Sinyal  Continuous-Amplitude versus Discrete-Amplitude</vt:lpstr>
      <vt:lpstr>Analog and Digital Signals</vt:lpstr>
      <vt:lpstr>Analog and Digital System</vt:lpstr>
      <vt:lpstr>TUGAS 1</vt:lpstr>
      <vt:lpstr>Tugas 2 (Matlab) → Forum Diskusi ELENA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Shapes</dc:title>
  <dc:creator>Reviewer</dc:creator>
  <cp:lastModifiedBy>Reviewer</cp:lastModifiedBy>
  <cp:revision>209</cp:revision>
  <dcterms:created xsi:type="dcterms:W3CDTF">2021-03-07T04:48:48Z</dcterms:created>
  <dcterms:modified xsi:type="dcterms:W3CDTF">2023-02-06T07:13:44Z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