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4"/>
  </p:sldMasterIdLst>
  <p:notesMasterIdLst>
    <p:notesMasterId r:id="rId34"/>
  </p:notesMasterIdLst>
  <p:sldIdLst>
    <p:sldId id="3825" r:id="rId5"/>
    <p:sldId id="3851" r:id="rId6"/>
    <p:sldId id="3840" r:id="rId7"/>
    <p:sldId id="3866" r:id="rId8"/>
    <p:sldId id="3852" r:id="rId9"/>
    <p:sldId id="3853" r:id="rId10"/>
    <p:sldId id="3854" r:id="rId11"/>
    <p:sldId id="3863" r:id="rId12"/>
    <p:sldId id="3855" r:id="rId13"/>
    <p:sldId id="3856" r:id="rId14"/>
    <p:sldId id="3857" r:id="rId15"/>
    <p:sldId id="3858" r:id="rId16"/>
    <p:sldId id="3859" r:id="rId17"/>
    <p:sldId id="3860" r:id="rId18"/>
    <p:sldId id="3862" r:id="rId19"/>
    <p:sldId id="3861" r:id="rId20"/>
    <p:sldId id="3845" r:id="rId21"/>
    <p:sldId id="3847" r:id="rId22"/>
    <p:sldId id="3850" r:id="rId23"/>
    <p:sldId id="3848" r:id="rId24"/>
    <p:sldId id="3846" r:id="rId25"/>
    <p:sldId id="3865" r:id="rId26"/>
    <p:sldId id="3834" r:id="rId27"/>
    <p:sldId id="3868" r:id="rId28"/>
    <p:sldId id="3870" r:id="rId29"/>
    <p:sldId id="3869" r:id="rId30"/>
    <p:sldId id="3867" r:id="rId31"/>
    <p:sldId id="3871" r:id="rId32"/>
    <p:sldId id="3872"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0" userDrawn="1">
          <p15:clr>
            <a:srgbClr val="A4A3A4"/>
          </p15:clr>
        </p15:guide>
        <p15:guide id="2" orient="horz" pos="3408" userDrawn="1">
          <p15:clr>
            <a:srgbClr val="A4A3A4"/>
          </p15:clr>
        </p15:guide>
        <p15:guide id="3" pos="6936" userDrawn="1">
          <p15:clr>
            <a:srgbClr val="A4A3A4"/>
          </p15:clr>
        </p15:guide>
        <p15:guide id="4" pos="74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33718"/>
    <a:srgbClr val="2CC3B4"/>
    <a:srgbClr val="873AF2"/>
    <a:srgbClr val="E6E6E6"/>
    <a:srgbClr val="4E91F0"/>
    <a:srgbClr val="C39CF8"/>
    <a:srgbClr val="EE7661"/>
    <a:srgbClr val="FF9514"/>
    <a:srgbClr val="C097F8"/>
    <a:srgbClr val="2BC1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960" autoAdjust="0"/>
  </p:normalViewPr>
  <p:slideViewPr>
    <p:cSldViewPr snapToGrid="0">
      <p:cViewPr varScale="1">
        <p:scale>
          <a:sx n="81" d="100"/>
          <a:sy n="81" d="100"/>
        </p:scale>
        <p:origin x="754" y="62"/>
      </p:cViewPr>
      <p:guideLst>
        <p:guide orient="horz" pos="1200"/>
        <p:guide orient="horz" pos="3408"/>
        <p:guide pos="6936"/>
        <p:guide pos="74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7DC6D3-45CE-4E82-B076-1352EF6EB5BD}"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id-ID"/>
        </a:p>
      </dgm:t>
    </dgm:pt>
    <dgm:pt modelId="{6E040E28-F859-4356-BECF-BD2DF5270D5D}">
      <dgm:prSet/>
      <dgm:spPr/>
      <dgm:t>
        <a:bodyPr/>
        <a:lstStyle/>
        <a:p>
          <a:r>
            <a:rPr lang="id-ID"/>
            <a:t>Discrete-time signals</a:t>
          </a:r>
        </a:p>
      </dgm:t>
    </dgm:pt>
    <dgm:pt modelId="{21898440-06AF-48B8-8111-443503CA2356}" type="parTrans" cxnId="{F21BCBCB-63FA-41B4-A1D4-FC019EE49A2C}">
      <dgm:prSet/>
      <dgm:spPr/>
      <dgm:t>
        <a:bodyPr/>
        <a:lstStyle/>
        <a:p>
          <a:endParaRPr lang="id-ID"/>
        </a:p>
      </dgm:t>
    </dgm:pt>
    <dgm:pt modelId="{C2AE1622-B121-423B-B16C-8AFCFDB2B079}" type="sibTrans" cxnId="{F21BCBCB-63FA-41B4-A1D4-FC019EE49A2C}">
      <dgm:prSet/>
      <dgm:spPr/>
      <dgm:t>
        <a:bodyPr/>
        <a:lstStyle/>
        <a:p>
          <a:endParaRPr lang="id-ID"/>
        </a:p>
      </dgm:t>
    </dgm:pt>
    <dgm:pt modelId="{ABE3A7E1-D19C-4165-87F3-F4CBF9DD9494}">
      <dgm:prSet/>
      <dgm:spPr/>
      <dgm:t>
        <a:bodyPr/>
        <a:lstStyle/>
        <a:p>
          <a:r>
            <a:rPr lang="id-ID"/>
            <a:t>Discrete system</a:t>
          </a:r>
        </a:p>
      </dgm:t>
    </dgm:pt>
    <dgm:pt modelId="{A7E36901-9948-448B-A900-762A263A3E04}" type="parTrans" cxnId="{3BD26426-D1C9-4060-B718-716DB6C6B2D9}">
      <dgm:prSet/>
      <dgm:spPr/>
      <dgm:t>
        <a:bodyPr/>
        <a:lstStyle/>
        <a:p>
          <a:endParaRPr lang="id-ID"/>
        </a:p>
      </dgm:t>
    </dgm:pt>
    <dgm:pt modelId="{D0B27442-5691-431A-9105-E3F335C05A30}" type="sibTrans" cxnId="{3BD26426-D1C9-4060-B718-716DB6C6B2D9}">
      <dgm:prSet/>
      <dgm:spPr/>
      <dgm:t>
        <a:bodyPr/>
        <a:lstStyle/>
        <a:p>
          <a:endParaRPr lang="id-ID"/>
        </a:p>
      </dgm:t>
    </dgm:pt>
    <dgm:pt modelId="{767C2825-822C-416C-B9E7-EB4D756A01B5}">
      <dgm:prSet/>
      <dgm:spPr/>
      <dgm:t>
        <a:bodyPr/>
        <a:lstStyle/>
        <a:p>
          <a:r>
            <a:rPr lang="id-ID"/>
            <a:t>Convolution</a:t>
          </a:r>
        </a:p>
      </dgm:t>
    </dgm:pt>
    <dgm:pt modelId="{4446C06F-3C2C-4665-9FD2-7726357BF169}" type="parTrans" cxnId="{3AEEAC3E-0CE1-48F5-8D43-86E29963390E}">
      <dgm:prSet/>
      <dgm:spPr/>
      <dgm:t>
        <a:bodyPr/>
        <a:lstStyle/>
        <a:p>
          <a:endParaRPr lang="id-ID"/>
        </a:p>
      </dgm:t>
    </dgm:pt>
    <dgm:pt modelId="{FA6888DC-3271-4A80-B30C-3E8516F7741B}" type="sibTrans" cxnId="{3AEEAC3E-0CE1-48F5-8D43-86E29963390E}">
      <dgm:prSet/>
      <dgm:spPr/>
      <dgm:t>
        <a:bodyPr/>
        <a:lstStyle/>
        <a:p>
          <a:endParaRPr lang="id-ID"/>
        </a:p>
      </dgm:t>
    </dgm:pt>
    <dgm:pt modelId="{19FB0FEF-F778-4BD6-9448-A5B85677962C}">
      <dgm:prSet/>
      <dgm:spPr/>
      <dgm:t>
        <a:bodyPr/>
        <a:lstStyle/>
        <a:p>
          <a:r>
            <a:rPr lang="id-ID"/>
            <a:t>Difference equation</a:t>
          </a:r>
        </a:p>
      </dgm:t>
    </dgm:pt>
    <dgm:pt modelId="{15554E71-5ABC-42C4-ACC7-8721E5B243C9}" type="parTrans" cxnId="{58785229-858C-42EE-AFC2-AA244D28EBBD}">
      <dgm:prSet/>
      <dgm:spPr/>
      <dgm:t>
        <a:bodyPr/>
        <a:lstStyle/>
        <a:p>
          <a:endParaRPr lang="id-ID"/>
        </a:p>
      </dgm:t>
    </dgm:pt>
    <dgm:pt modelId="{DD61977F-1CE3-4247-AD68-FEA5CD53B050}" type="sibTrans" cxnId="{58785229-858C-42EE-AFC2-AA244D28EBBD}">
      <dgm:prSet/>
      <dgm:spPr/>
      <dgm:t>
        <a:bodyPr/>
        <a:lstStyle/>
        <a:p>
          <a:endParaRPr lang="id-ID"/>
        </a:p>
      </dgm:t>
    </dgm:pt>
    <dgm:pt modelId="{9CF54769-ACE1-4E72-BF31-6BEF6FC8F416}" type="pres">
      <dgm:prSet presAssocID="{CD7DC6D3-45CE-4E82-B076-1352EF6EB5BD}" presName="linearFlow" presStyleCnt="0">
        <dgm:presLayoutVars>
          <dgm:dir/>
          <dgm:resizeHandles val="exact"/>
        </dgm:presLayoutVars>
      </dgm:prSet>
      <dgm:spPr/>
    </dgm:pt>
    <dgm:pt modelId="{371725D6-CAB1-47DC-A871-9809EB8D0C9D}" type="pres">
      <dgm:prSet presAssocID="{6E040E28-F859-4356-BECF-BD2DF5270D5D}" presName="composite" presStyleCnt="0"/>
      <dgm:spPr/>
    </dgm:pt>
    <dgm:pt modelId="{AEFB8AD8-9E72-4290-BBEE-AB51A5956EA7}" type="pres">
      <dgm:prSet presAssocID="{6E040E28-F859-4356-BECF-BD2DF5270D5D}" presName="imgShp" presStyleLbl="fgImgPlace1" presStyleIdx="0" presStyleCnt="4"/>
      <dgm:spPr/>
    </dgm:pt>
    <dgm:pt modelId="{0F18E118-B1A4-4523-B028-0D6A37A789B2}" type="pres">
      <dgm:prSet presAssocID="{6E040E28-F859-4356-BECF-BD2DF5270D5D}" presName="txShp" presStyleLbl="node1" presStyleIdx="0" presStyleCnt="4">
        <dgm:presLayoutVars>
          <dgm:bulletEnabled val="1"/>
        </dgm:presLayoutVars>
      </dgm:prSet>
      <dgm:spPr/>
    </dgm:pt>
    <dgm:pt modelId="{9F29AE5B-E06C-45B2-AA30-4AA95A6FDEDB}" type="pres">
      <dgm:prSet presAssocID="{C2AE1622-B121-423B-B16C-8AFCFDB2B079}" presName="spacing" presStyleCnt="0"/>
      <dgm:spPr/>
    </dgm:pt>
    <dgm:pt modelId="{96ED1C0F-F295-40B7-A0A9-010D5ADD7ECF}" type="pres">
      <dgm:prSet presAssocID="{ABE3A7E1-D19C-4165-87F3-F4CBF9DD9494}" presName="composite" presStyleCnt="0"/>
      <dgm:spPr/>
    </dgm:pt>
    <dgm:pt modelId="{C8504AB3-BFD6-41A4-8D1F-DBC47F5B4ECB}" type="pres">
      <dgm:prSet presAssocID="{ABE3A7E1-D19C-4165-87F3-F4CBF9DD9494}" presName="imgShp" presStyleLbl="fgImgPlace1" presStyleIdx="1" presStyleCnt="4"/>
      <dgm:spPr/>
    </dgm:pt>
    <dgm:pt modelId="{D745EBEA-0841-4745-B97D-6F83D5405A71}" type="pres">
      <dgm:prSet presAssocID="{ABE3A7E1-D19C-4165-87F3-F4CBF9DD9494}" presName="txShp" presStyleLbl="node1" presStyleIdx="1" presStyleCnt="4">
        <dgm:presLayoutVars>
          <dgm:bulletEnabled val="1"/>
        </dgm:presLayoutVars>
      </dgm:prSet>
      <dgm:spPr/>
    </dgm:pt>
    <dgm:pt modelId="{055903AD-49D7-4823-ADB8-30CC6F1D16B1}" type="pres">
      <dgm:prSet presAssocID="{D0B27442-5691-431A-9105-E3F335C05A30}" presName="spacing" presStyleCnt="0"/>
      <dgm:spPr/>
    </dgm:pt>
    <dgm:pt modelId="{D08A1EF6-D2CE-4777-9F74-867CAFB63A05}" type="pres">
      <dgm:prSet presAssocID="{767C2825-822C-416C-B9E7-EB4D756A01B5}" presName="composite" presStyleCnt="0"/>
      <dgm:spPr/>
    </dgm:pt>
    <dgm:pt modelId="{84681F58-4CB7-4477-A8F9-56FFECBA65F9}" type="pres">
      <dgm:prSet presAssocID="{767C2825-822C-416C-B9E7-EB4D756A01B5}" presName="imgShp" presStyleLbl="fgImgPlace1" presStyleIdx="2" presStyleCnt="4"/>
      <dgm:spPr/>
    </dgm:pt>
    <dgm:pt modelId="{0E6ACCE6-A61E-4994-A932-89C67A3D97DF}" type="pres">
      <dgm:prSet presAssocID="{767C2825-822C-416C-B9E7-EB4D756A01B5}" presName="txShp" presStyleLbl="node1" presStyleIdx="2" presStyleCnt="4">
        <dgm:presLayoutVars>
          <dgm:bulletEnabled val="1"/>
        </dgm:presLayoutVars>
      </dgm:prSet>
      <dgm:spPr/>
    </dgm:pt>
    <dgm:pt modelId="{B8F9F286-4418-4384-8DA0-6BD977C629B1}" type="pres">
      <dgm:prSet presAssocID="{FA6888DC-3271-4A80-B30C-3E8516F7741B}" presName="spacing" presStyleCnt="0"/>
      <dgm:spPr/>
    </dgm:pt>
    <dgm:pt modelId="{1D3A4E2D-0EE6-4E01-871B-C9C48BED5D46}" type="pres">
      <dgm:prSet presAssocID="{19FB0FEF-F778-4BD6-9448-A5B85677962C}" presName="composite" presStyleCnt="0"/>
      <dgm:spPr/>
    </dgm:pt>
    <dgm:pt modelId="{26A3E5D6-D402-47CB-8266-B05E173CF48B}" type="pres">
      <dgm:prSet presAssocID="{19FB0FEF-F778-4BD6-9448-A5B85677962C}" presName="imgShp" presStyleLbl="fgImgPlace1" presStyleIdx="3" presStyleCnt="4"/>
      <dgm:spPr/>
    </dgm:pt>
    <dgm:pt modelId="{89FBF249-27B0-4676-8A0B-EFEE55884C4E}" type="pres">
      <dgm:prSet presAssocID="{19FB0FEF-F778-4BD6-9448-A5B85677962C}" presName="txShp" presStyleLbl="node1" presStyleIdx="3" presStyleCnt="4">
        <dgm:presLayoutVars>
          <dgm:bulletEnabled val="1"/>
        </dgm:presLayoutVars>
      </dgm:prSet>
      <dgm:spPr/>
    </dgm:pt>
  </dgm:ptLst>
  <dgm:cxnLst>
    <dgm:cxn modelId="{10290B26-A6A1-4AFB-8890-EAB3C935C99E}" type="presOf" srcId="{ABE3A7E1-D19C-4165-87F3-F4CBF9DD9494}" destId="{D745EBEA-0841-4745-B97D-6F83D5405A71}" srcOrd="0" destOrd="0" presId="urn:microsoft.com/office/officeart/2005/8/layout/vList3"/>
    <dgm:cxn modelId="{3BD26426-D1C9-4060-B718-716DB6C6B2D9}" srcId="{CD7DC6D3-45CE-4E82-B076-1352EF6EB5BD}" destId="{ABE3A7E1-D19C-4165-87F3-F4CBF9DD9494}" srcOrd="1" destOrd="0" parTransId="{A7E36901-9948-448B-A900-762A263A3E04}" sibTransId="{D0B27442-5691-431A-9105-E3F335C05A30}"/>
    <dgm:cxn modelId="{58785229-858C-42EE-AFC2-AA244D28EBBD}" srcId="{CD7DC6D3-45CE-4E82-B076-1352EF6EB5BD}" destId="{19FB0FEF-F778-4BD6-9448-A5B85677962C}" srcOrd="3" destOrd="0" parTransId="{15554E71-5ABC-42C4-ACC7-8721E5B243C9}" sibTransId="{DD61977F-1CE3-4247-AD68-FEA5CD53B050}"/>
    <dgm:cxn modelId="{3AEEAC3E-0CE1-48F5-8D43-86E29963390E}" srcId="{CD7DC6D3-45CE-4E82-B076-1352EF6EB5BD}" destId="{767C2825-822C-416C-B9E7-EB4D756A01B5}" srcOrd="2" destOrd="0" parTransId="{4446C06F-3C2C-4665-9FD2-7726357BF169}" sibTransId="{FA6888DC-3271-4A80-B30C-3E8516F7741B}"/>
    <dgm:cxn modelId="{E0F91247-C146-46D0-8B23-CE5C44F10484}" type="presOf" srcId="{767C2825-822C-416C-B9E7-EB4D756A01B5}" destId="{0E6ACCE6-A61E-4994-A932-89C67A3D97DF}" srcOrd="0" destOrd="0" presId="urn:microsoft.com/office/officeart/2005/8/layout/vList3"/>
    <dgm:cxn modelId="{8C1BD48D-E7EE-4CBE-BF47-21B7D3D8ADC5}" type="presOf" srcId="{6E040E28-F859-4356-BECF-BD2DF5270D5D}" destId="{0F18E118-B1A4-4523-B028-0D6A37A789B2}" srcOrd="0" destOrd="0" presId="urn:microsoft.com/office/officeart/2005/8/layout/vList3"/>
    <dgm:cxn modelId="{5A2522C0-85D6-4AEE-A1C2-9474EF799814}" type="presOf" srcId="{CD7DC6D3-45CE-4E82-B076-1352EF6EB5BD}" destId="{9CF54769-ACE1-4E72-BF31-6BEF6FC8F416}" srcOrd="0" destOrd="0" presId="urn:microsoft.com/office/officeart/2005/8/layout/vList3"/>
    <dgm:cxn modelId="{F21BCBCB-63FA-41B4-A1D4-FC019EE49A2C}" srcId="{CD7DC6D3-45CE-4E82-B076-1352EF6EB5BD}" destId="{6E040E28-F859-4356-BECF-BD2DF5270D5D}" srcOrd="0" destOrd="0" parTransId="{21898440-06AF-48B8-8111-443503CA2356}" sibTransId="{C2AE1622-B121-423B-B16C-8AFCFDB2B079}"/>
    <dgm:cxn modelId="{8EFFF4E3-3DDB-4B70-B1C9-51073F4E4103}" type="presOf" srcId="{19FB0FEF-F778-4BD6-9448-A5B85677962C}" destId="{89FBF249-27B0-4676-8A0B-EFEE55884C4E}" srcOrd="0" destOrd="0" presId="urn:microsoft.com/office/officeart/2005/8/layout/vList3"/>
    <dgm:cxn modelId="{B7AD5BBE-5C8D-4185-A9E2-5EDDE45C4977}" type="presParOf" srcId="{9CF54769-ACE1-4E72-BF31-6BEF6FC8F416}" destId="{371725D6-CAB1-47DC-A871-9809EB8D0C9D}" srcOrd="0" destOrd="0" presId="urn:microsoft.com/office/officeart/2005/8/layout/vList3"/>
    <dgm:cxn modelId="{CD8EEA3E-4074-4F7E-8F67-2B3698645744}" type="presParOf" srcId="{371725D6-CAB1-47DC-A871-9809EB8D0C9D}" destId="{AEFB8AD8-9E72-4290-BBEE-AB51A5956EA7}" srcOrd="0" destOrd="0" presId="urn:microsoft.com/office/officeart/2005/8/layout/vList3"/>
    <dgm:cxn modelId="{DFEF4572-4E9A-483E-8B81-19F2776BAB63}" type="presParOf" srcId="{371725D6-CAB1-47DC-A871-9809EB8D0C9D}" destId="{0F18E118-B1A4-4523-B028-0D6A37A789B2}" srcOrd="1" destOrd="0" presId="urn:microsoft.com/office/officeart/2005/8/layout/vList3"/>
    <dgm:cxn modelId="{AAEA86A3-B9F1-4521-9BFC-91C2DECD3B02}" type="presParOf" srcId="{9CF54769-ACE1-4E72-BF31-6BEF6FC8F416}" destId="{9F29AE5B-E06C-45B2-AA30-4AA95A6FDEDB}" srcOrd="1" destOrd="0" presId="urn:microsoft.com/office/officeart/2005/8/layout/vList3"/>
    <dgm:cxn modelId="{DB45633B-846F-4436-91D4-0B3F394F09BC}" type="presParOf" srcId="{9CF54769-ACE1-4E72-BF31-6BEF6FC8F416}" destId="{96ED1C0F-F295-40B7-A0A9-010D5ADD7ECF}" srcOrd="2" destOrd="0" presId="urn:microsoft.com/office/officeart/2005/8/layout/vList3"/>
    <dgm:cxn modelId="{038D2638-A6E9-4999-8BCE-467176B754B2}" type="presParOf" srcId="{96ED1C0F-F295-40B7-A0A9-010D5ADD7ECF}" destId="{C8504AB3-BFD6-41A4-8D1F-DBC47F5B4ECB}" srcOrd="0" destOrd="0" presId="urn:microsoft.com/office/officeart/2005/8/layout/vList3"/>
    <dgm:cxn modelId="{BD3A26B9-50DD-426F-A201-25CFB2534B96}" type="presParOf" srcId="{96ED1C0F-F295-40B7-A0A9-010D5ADD7ECF}" destId="{D745EBEA-0841-4745-B97D-6F83D5405A71}" srcOrd="1" destOrd="0" presId="urn:microsoft.com/office/officeart/2005/8/layout/vList3"/>
    <dgm:cxn modelId="{39D5912E-D445-4021-A0D2-D2A6F0CCA4DD}" type="presParOf" srcId="{9CF54769-ACE1-4E72-BF31-6BEF6FC8F416}" destId="{055903AD-49D7-4823-ADB8-30CC6F1D16B1}" srcOrd="3" destOrd="0" presId="urn:microsoft.com/office/officeart/2005/8/layout/vList3"/>
    <dgm:cxn modelId="{4E5C960D-7686-4E2A-8D78-1C0FE57BC905}" type="presParOf" srcId="{9CF54769-ACE1-4E72-BF31-6BEF6FC8F416}" destId="{D08A1EF6-D2CE-4777-9F74-867CAFB63A05}" srcOrd="4" destOrd="0" presId="urn:microsoft.com/office/officeart/2005/8/layout/vList3"/>
    <dgm:cxn modelId="{8D4E0D57-30A0-4331-A6A9-D15E7DC67131}" type="presParOf" srcId="{D08A1EF6-D2CE-4777-9F74-867CAFB63A05}" destId="{84681F58-4CB7-4477-A8F9-56FFECBA65F9}" srcOrd="0" destOrd="0" presId="urn:microsoft.com/office/officeart/2005/8/layout/vList3"/>
    <dgm:cxn modelId="{BD14E6BD-44C3-497A-994C-69577F062404}" type="presParOf" srcId="{D08A1EF6-D2CE-4777-9F74-867CAFB63A05}" destId="{0E6ACCE6-A61E-4994-A932-89C67A3D97DF}" srcOrd="1" destOrd="0" presId="urn:microsoft.com/office/officeart/2005/8/layout/vList3"/>
    <dgm:cxn modelId="{A2D0FF33-78FA-45C4-B435-25D80DC44F45}" type="presParOf" srcId="{9CF54769-ACE1-4E72-BF31-6BEF6FC8F416}" destId="{B8F9F286-4418-4384-8DA0-6BD977C629B1}" srcOrd="5" destOrd="0" presId="urn:microsoft.com/office/officeart/2005/8/layout/vList3"/>
    <dgm:cxn modelId="{95A00443-AE3F-4A29-88C9-D42C84F1FB65}" type="presParOf" srcId="{9CF54769-ACE1-4E72-BF31-6BEF6FC8F416}" destId="{1D3A4E2D-0EE6-4E01-871B-C9C48BED5D46}" srcOrd="6" destOrd="0" presId="urn:microsoft.com/office/officeart/2005/8/layout/vList3"/>
    <dgm:cxn modelId="{719BB7BD-77EE-4E3F-8548-5E9FB7133642}" type="presParOf" srcId="{1D3A4E2D-0EE6-4E01-871B-C9C48BED5D46}" destId="{26A3E5D6-D402-47CB-8266-B05E173CF48B}" srcOrd="0" destOrd="0" presId="urn:microsoft.com/office/officeart/2005/8/layout/vList3"/>
    <dgm:cxn modelId="{825EEC65-63BA-41D7-99AA-E7FB9D06631C}" type="presParOf" srcId="{1D3A4E2D-0EE6-4E01-871B-C9C48BED5D46}" destId="{89FBF249-27B0-4676-8A0B-EFEE55884C4E}"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CC6BF5-39C6-4125-B381-FDA9D42321CF}"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7EC0860C-41E4-4D4B-8ADA-9DDBEF3D2219}">
      <dgm:prSet/>
      <dgm:spPr/>
      <dgm:t>
        <a:bodyPr/>
        <a:lstStyle/>
        <a:p>
          <a:r>
            <a:rPr lang="id-ID"/>
            <a:t>Bagi 1 kelas menjadi 7 kelompok.</a:t>
          </a:r>
          <a:endParaRPr lang="en-US"/>
        </a:p>
      </dgm:t>
    </dgm:pt>
    <dgm:pt modelId="{6EB401ED-3A06-4770-B538-6AD8803D7207}" type="parTrans" cxnId="{0F39618C-7013-4F17-8C72-1B97B3978E33}">
      <dgm:prSet/>
      <dgm:spPr/>
      <dgm:t>
        <a:bodyPr/>
        <a:lstStyle/>
        <a:p>
          <a:endParaRPr lang="en-US"/>
        </a:p>
      </dgm:t>
    </dgm:pt>
    <dgm:pt modelId="{3A6129AF-6914-416F-B8D3-6053E1A276D5}" type="sibTrans" cxnId="{0F39618C-7013-4F17-8C72-1B97B3978E33}">
      <dgm:prSet/>
      <dgm:spPr/>
      <dgm:t>
        <a:bodyPr/>
        <a:lstStyle/>
        <a:p>
          <a:endParaRPr lang="en-US"/>
        </a:p>
      </dgm:t>
    </dgm:pt>
    <dgm:pt modelId="{815E6632-633A-4379-9258-CC6011D05ED2}">
      <dgm:prSet/>
      <dgm:spPr/>
      <dgm:t>
        <a:bodyPr/>
        <a:lstStyle/>
        <a:p>
          <a:r>
            <a:rPr lang="id-ID"/>
            <a:t>Masing-masing kelompok mendapatkan satu topik.</a:t>
          </a:r>
          <a:endParaRPr lang="en-US"/>
        </a:p>
      </dgm:t>
    </dgm:pt>
    <dgm:pt modelId="{18E0C7C5-E6E8-4F43-B1F2-D05A91B4EADE}" type="parTrans" cxnId="{983434C7-DC0E-4F54-BED0-ED88C28166A3}">
      <dgm:prSet/>
      <dgm:spPr/>
      <dgm:t>
        <a:bodyPr/>
        <a:lstStyle/>
        <a:p>
          <a:endParaRPr lang="en-US"/>
        </a:p>
      </dgm:t>
    </dgm:pt>
    <dgm:pt modelId="{518B4C1B-55A8-423B-8AD1-8938CA4C747F}" type="sibTrans" cxnId="{983434C7-DC0E-4F54-BED0-ED88C28166A3}">
      <dgm:prSet/>
      <dgm:spPr/>
      <dgm:t>
        <a:bodyPr/>
        <a:lstStyle/>
        <a:p>
          <a:endParaRPr lang="en-US"/>
        </a:p>
      </dgm:t>
    </dgm:pt>
    <dgm:pt modelId="{A401F3D3-C3B1-4613-9678-90808035AE44}">
      <dgm:prSet/>
      <dgm:spPr/>
      <dgm:t>
        <a:bodyPr/>
        <a:lstStyle/>
        <a:p>
          <a:r>
            <a:rPr lang="id-ID"/>
            <a:t>Diskusikan topik (20 menit).</a:t>
          </a:r>
          <a:endParaRPr lang="en-US"/>
        </a:p>
      </dgm:t>
    </dgm:pt>
    <dgm:pt modelId="{B06CB216-B850-453A-9B07-6693FB3200DC}" type="parTrans" cxnId="{A23781EC-6BFB-4E4A-A034-27032447289D}">
      <dgm:prSet/>
      <dgm:spPr/>
      <dgm:t>
        <a:bodyPr/>
        <a:lstStyle/>
        <a:p>
          <a:endParaRPr lang="en-US"/>
        </a:p>
      </dgm:t>
    </dgm:pt>
    <dgm:pt modelId="{B13B2254-B406-4FDA-A9DC-CF7D69988FA1}" type="sibTrans" cxnId="{A23781EC-6BFB-4E4A-A034-27032447289D}">
      <dgm:prSet/>
      <dgm:spPr/>
      <dgm:t>
        <a:bodyPr/>
        <a:lstStyle/>
        <a:p>
          <a:endParaRPr lang="en-US"/>
        </a:p>
      </dgm:t>
    </dgm:pt>
    <dgm:pt modelId="{DD9355EA-670D-4292-BCEA-ABF72FCBAD4F}">
      <dgm:prSet/>
      <dgm:spPr/>
      <dgm:t>
        <a:bodyPr/>
        <a:lstStyle/>
        <a:p>
          <a:r>
            <a:rPr lang="id-ID" dirty="0"/>
            <a:t>Hasil diskusi dikumpulkan dalam selembar kertas. (1 kelompok -&gt; 1 hasil diskusi)</a:t>
          </a:r>
          <a:endParaRPr lang="en-US" dirty="0"/>
        </a:p>
      </dgm:t>
    </dgm:pt>
    <dgm:pt modelId="{BCC3617B-F8C3-476E-BB46-6D2BA6708808}" type="parTrans" cxnId="{DF9A14F2-B163-4EA7-B040-F8BD28140D58}">
      <dgm:prSet/>
      <dgm:spPr/>
      <dgm:t>
        <a:bodyPr/>
        <a:lstStyle/>
        <a:p>
          <a:endParaRPr lang="en-US"/>
        </a:p>
      </dgm:t>
    </dgm:pt>
    <dgm:pt modelId="{DC88A635-7D68-42D1-869D-F0A817A91FA6}" type="sibTrans" cxnId="{DF9A14F2-B163-4EA7-B040-F8BD28140D58}">
      <dgm:prSet/>
      <dgm:spPr/>
      <dgm:t>
        <a:bodyPr/>
        <a:lstStyle/>
        <a:p>
          <a:endParaRPr lang="en-US"/>
        </a:p>
      </dgm:t>
    </dgm:pt>
    <dgm:pt modelId="{2A82F0CF-53D2-4363-AD54-2C3C44FFE9CB}">
      <dgm:prSet/>
      <dgm:spPr/>
      <dgm:t>
        <a:bodyPr/>
        <a:lstStyle/>
        <a:p>
          <a:r>
            <a:rPr lang="id-ID"/>
            <a:t>Perwakilan kelompok menjelaskan hasil diskusi didepan kelas.</a:t>
          </a:r>
          <a:endParaRPr lang="en-US"/>
        </a:p>
      </dgm:t>
    </dgm:pt>
    <dgm:pt modelId="{95F9B407-B134-49DB-9261-548415F1185A}" type="parTrans" cxnId="{3D60C114-3C9E-4268-806A-2E46ECD98333}">
      <dgm:prSet/>
      <dgm:spPr/>
      <dgm:t>
        <a:bodyPr/>
        <a:lstStyle/>
        <a:p>
          <a:endParaRPr lang="en-US"/>
        </a:p>
      </dgm:t>
    </dgm:pt>
    <dgm:pt modelId="{21494984-5072-43AD-A68A-C98B0F215CD0}" type="sibTrans" cxnId="{3D60C114-3C9E-4268-806A-2E46ECD98333}">
      <dgm:prSet/>
      <dgm:spPr/>
      <dgm:t>
        <a:bodyPr/>
        <a:lstStyle/>
        <a:p>
          <a:endParaRPr lang="en-US"/>
        </a:p>
      </dgm:t>
    </dgm:pt>
    <dgm:pt modelId="{47261F4D-6744-476C-942F-5EE116B1364F}" type="pres">
      <dgm:prSet presAssocID="{E5CC6BF5-39C6-4125-B381-FDA9D42321CF}" presName="diagram" presStyleCnt="0">
        <dgm:presLayoutVars>
          <dgm:dir/>
          <dgm:resizeHandles val="exact"/>
        </dgm:presLayoutVars>
      </dgm:prSet>
      <dgm:spPr/>
    </dgm:pt>
    <dgm:pt modelId="{6F22AFBA-D1EC-4E44-9EFF-0C2A692431ED}" type="pres">
      <dgm:prSet presAssocID="{7EC0860C-41E4-4D4B-8ADA-9DDBEF3D2219}" presName="node" presStyleLbl="node1" presStyleIdx="0" presStyleCnt="5">
        <dgm:presLayoutVars>
          <dgm:bulletEnabled val="1"/>
        </dgm:presLayoutVars>
      </dgm:prSet>
      <dgm:spPr/>
    </dgm:pt>
    <dgm:pt modelId="{274605EF-A24C-4ABB-BF8A-ACBCC831AF34}" type="pres">
      <dgm:prSet presAssocID="{3A6129AF-6914-416F-B8D3-6053E1A276D5}" presName="sibTrans" presStyleLbl="sibTrans2D1" presStyleIdx="0" presStyleCnt="4"/>
      <dgm:spPr/>
    </dgm:pt>
    <dgm:pt modelId="{3A3E0310-1486-4A99-9EE7-8E24BA7684CA}" type="pres">
      <dgm:prSet presAssocID="{3A6129AF-6914-416F-B8D3-6053E1A276D5}" presName="connectorText" presStyleLbl="sibTrans2D1" presStyleIdx="0" presStyleCnt="4"/>
      <dgm:spPr/>
    </dgm:pt>
    <dgm:pt modelId="{03DF9BC9-A5FA-49F8-B5F3-630E55A9A0E5}" type="pres">
      <dgm:prSet presAssocID="{815E6632-633A-4379-9258-CC6011D05ED2}" presName="node" presStyleLbl="node1" presStyleIdx="1" presStyleCnt="5">
        <dgm:presLayoutVars>
          <dgm:bulletEnabled val="1"/>
        </dgm:presLayoutVars>
      </dgm:prSet>
      <dgm:spPr/>
    </dgm:pt>
    <dgm:pt modelId="{E62975FA-CFB8-4B71-B1D6-DDF78AD368E6}" type="pres">
      <dgm:prSet presAssocID="{518B4C1B-55A8-423B-8AD1-8938CA4C747F}" presName="sibTrans" presStyleLbl="sibTrans2D1" presStyleIdx="1" presStyleCnt="4"/>
      <dgm:spPr/>
    </dgm:pt>
    <dgm:pt modelId="{82B6726F-9ECF-45F0-A071-816F90B98C21}" type="pres">
      <dgm:prSet presAssocID="{518B4C1B-55A8-423B-8AD1-8938CA4C747F}" presName="connectorText" presStyleLbl="sibTrans2D1" presStyleIdx="1" presStyleCnt="4"/>
      <dgm:spPr/>
    </dgm:pt>
    <dgm:pt modelId="{1722E92B-9DD0-4441-88EB-60CFECEFFC31}" type="pres">
      <dgm:prSet presAssocID="{A401F3D3-C3B1-4613-9678-90808035AE44}" presName="node" presStyleLbl="node1" presStyleIdx="2" presStyleCnt="5">
        <dgm:presLayoutVars>
          <dgm:bulletEnabled val="1"/>
        </dgm:presLayoutVars>
      </dgm:prSet>
      <dgm:spPr/>
    </dgm:pt>
    <dgm:pt modelId="{01983162-4FBF-4302-886D-92C714286307}" type="pres">
      <dgm:prSet presAssocID="{B13B2254-B406-4FDA-A9DC-CF7D69988FA1}" presName="sibTrans" presStyleLbl="sibTrans2D1" presStyleIdx="2" presStyleCnt="4"/>
      <dgm:spPr/>
    </dgm:pt>
    <dgm:pt modelId="{891705F8-F663-4AE0-93A1-5F50AAEFF07D}" type="pres">
      <dgm:prSet presAssocID="{B13B2254-B406-4FDA-A9DC-CF7D69988FA1}" presName="connectorText" presStyleLbl="sibTrans2D1" presStyleIdx="2" presStyleCnt="4"/>
      <dgm:spPr/>
    </dgm:pt>
    <dgm:pt modelId="{528A245A-F178-4FD0-ABCC-8646BC06EE42}" type="pres">
      <dgm:prSet presAssocID="{DD9355EA-670D-4292-BCEA-ABF72FCBAD4F}" presName="node" presStyleLbl="node1" presStyleIdx="3" presStyleCnt="5">
        <dgm:presLayoutVars>
          <dgm:bulletEnabled val="1"/>
        </dgm:presLayoutVars>
      </dgm:prSet>
      <dgm:spPr/>
    </dgm:pt>
    <dgm:pt modelId="{6286893F-09CE-420D-BA4C-92C2C9A6375D}" type="pres">
      <dgm:prSet presAssocID="{DC88A635-7D68-42D1-869D-F0A817A91FA6}" presName="sibTrans" presStyleLbl="sibTrans2D1" presStyleIdx="3" presStyleCnt="4"/>
      <dgm:spPr/>
    </dgm:pt>
    <dgm:pt modelId="{5075AA4E-FB8C-47BC-9424-50C541BEFF21}" type="pres">
      <dgm:prSet presAssocID="{DC88A635-7D68-42D1-869D-F0A817A91FA6}" presName="connectorText" presStyleLbl="sibTrans2D1" presStyleIdx="3" presStyleCnt="4"/>
      <dgm:spPr/>
    </dgm:pt>
    <dgm:pt modelId="{6B22811F-D05A-4E03-8331-4884125238DB}" type="pres">
      <dgm:prSet presAssocID="{2A82F0CF-53D2-4363-AD54-2C3C44FFE9CB}" presName="node" presStyleLbl="node1" presStyleIdx="4" presStyleCnt="5">
        <dgm:presLayoutVars>
          <dgm:bulletEnabled val="1"/>
        </dgm:presLayoutVars>
      </dgm:prSet>
      <dgm:spPr/>
    </dgm:pt>
  </dgm:ptLst>
  <dgm:cxnLst>
    <dgm:cxn modelId="{3D60C114-3C9E-4268-806A-2E46ECD98333}" srcId="{E5CC6BF5-39C6-4125-B381-FDA9D42321CF}" destId="{2A82F0CF-53D2-4363-AD54-2C3C44FFE9CB}" srcOrd="4" destOrd="0" parTransId="{95F9B407-B134-49DB-9261-548415F1185A}" sibTransId="{21494984-5072-43AD-A68A-C98B0F215CD0}"/>
    <dgm:cxn modelId="{008FDA1C-40F2-4831-AD01-CCC5B9F56FF0}" type="presOf" srcId="{2A82F0CF-53D2-4363-AD54-2C3C44FFE9CB}" destId="{6B22811F-D05A-4E03-8331-4884125238DB}" srcOrd="0" destOrd="0" presId="urn:microsoft.com/office/officeart/2005/8/layout/process5"/>
    <dgm:cxn modelId="{EFDC5C30-A571-4C93-BD03-95549FDA7A6D}" type="presOf" srcId="{3A6129AF-6914-416F-B8D3-6053E1A276D5}" destId="{274605EF-A24C-4ABB-BF8A-ACBCC831AF34}" srcOrd="0" destOrd="0" presId="urn:microsoft.com/office/officeart/2005/8/layout/process5"/>
    <dgm:cxn modelId="{944FE540-FCAA-41BE-8478-8FB274D5AF40}" type="presOf" srcId="{DC88A635-7D68-42D1-869D-F0A817A91FA6}" destId="{5075AA4E-FB8C-47BC-9424-50C541BEFF21}" srcOrd="1" destOrd="0" presId="urn:microsoft.com/office/officeart/2005/8/layout/process5"/>
    <dgm:cxn modelId="{D2C5D15E-BB98-4AE2-AEAD-D8675EFFFF6B}" type="presOf" srcId="{815E6632-633A-4379-9258-CC6011D05ED2}" destId="{03DF9BC9-A5FA-49F8-B5F3-630E55A9A0E5}" srcOrd="0" destOrd="0" presId="urn:microsoft.com/office/officeart/2005/8/layout/process5"/>
    <dgm:cxn modelId="{6DB2A565-4F32-40A8-80AA-7335FE69D1C5}" type="presOf" srcId="{518B4C1B-55A8-423B-8AD1-8938CA4C747F}" destId="{82B6726F-9ECF-45F0-A071-816F90B98C21}" srcOrd="1" destOrd="0" presId="urn:microsoft.com/office/officeart/2005/8/layout/process5"/>
    <dgm:cxn modelId="{7C206A4F-53FC-4A68-B11F-DE578CD3A501}" type="presOf" srcId="{B13B2254-B406-4FDA-A9DC-CF7D69988FA1}" destId="{01983162-4FBF-4302-886D-92C714286307}" srcOrd="0" destOrd="0" presId="urn:microsoft.com/office/officeart/2005/8/layout/process5"/>
    <dgm:cxn modelId="{CB0DF470-9BD1-4DC7-BC83-F70AD8100D59}" type="presOf" srcId="{E5CC6BF5-39C6-4125-B381-FDA9D42321CF}" destId="{47261F4D-6744-476C-942F-5EE116B1364F}" srcOrd="0" destOrd="0" presId="urn:microsoft.com/office/officeart/2005/8/layout/process5"/>
    <dgm:cxn modelId="{8B4E2D58-8D27-43E6-BBDA-C989E12225EB}" type="presOf" srcId="{3A6129AF-6914-416F-B8D3-6053E1A276D5}" destId="{3A3E0310-1486-4A99-9EE7-8E24BA7684CA}" srcOrd="1" destOrd="0" presId="urn:microsoft.com/office/officeart/2005/8/layout/process5"/>
    <dgm:cxn modelId="{1363CB7E-28D4-4A2C-80FC-11CF1B31A671}" type="presOf" srcId="{DC88A635-7D68-42D1-869D-F0A817A91FA6}" destId="{6286893F-09CE-420D-BA4C-92C2C9A6375D}" srcOrd="0" destOrd="0" presId="urn:microsoft.com/office/officeart/2005/8/layout/process5"/>
    <dgm:cxn modelId="{7A4CD286-EEEB-44CA-87E0-E5460CDFEEDB}" type="presOf" srcId="{518B4C1B-55A8-423B-8AD1-8938CA4C747F}" destId="{E62975FA-CFB8-4B71-B1D6-DDF78AD368E6}" srcOrd="0" destOrd="0" presId="urn:microsoft.com/office/officeart/2005/8/layout/process5"/>
    <dgm:cxn modelId="{72148589-63E0-49E0-B958-EB99C4315141}" type="presOf" srcId="{7EC0860C-41E4-4D4B-8ADA-9DDBEF3D2219}" destId="{6F22AFBA-D1EC-4E44-9EFF-0C2A692431ED}" srcOrd="0" destOrd="0" presId="urn:microsoft.com/office/officeart/2005/8/layout/process5"/>
    <dgm:cxn modelId="{0F39618C-7013-4F17-8C72-1B97B3978E33}" srcId="{E5CC6BF5-39C6-4125-B381-FDA9D42321CF}" destId="{7EC0860C-41E4-4D4B-8ADA-9DDBEF3D2219}" srcOrd="0" destOrd="0" parTransId="{6EB401ED-3A06-4770-B538-6AD8803D7207}" sibTransId="{3A6129AF-6914-416F-B8D3-6053E1A276D5}"/>
    <dgm:cxn modelId="{A129F9AE-5BB1-4EFE-BEED-03C978CC941F}" type="presOf" srcId="{A401F3D3-C3B1-4613-9678-90808035AE44}" destId="{1722E92B-9DD0-4441-88EB-60CFECEFFC31}" srcOrd="0" destOrd="0" presId="urn:microsoft.com/office/officeart/2005/8/layout/process5"/>
    <dgm:cxn modelId="{983434C7-DC0E-4F54-BED0-ED88C28166A3}" srcId="{E5CC6BF5-39C6-4125-B381-FDA9D42321CF}" destId="{815E6632-633A-4379-9258-CC6011D05ED2}" srcOrd="1" destOrd="0" parTransId="{18E0C7C5-E6E8-4F43-B1F2-D05A91B4EADE}" sibTransId="{518B4C1B-55A8-423B-8AD1-8938CA4C747F}"/>
    <dgm:cxn modelId="{3F9C41E4-2CC3-47C5-88B4-82CE2C3C3A75}" type="presOf" srcId="{B13B2254-B406-4FDA-A9DC-CF7D69988FA1}" destId="{891705F8-F663-4AE0-93A1-5F50AAEFF07D}" srcOrd="1" destOrd="0" presId="urn:microsoft.com/office/officeart/2005/8/layout/process5"/>
    <dgm:cxn modelId="{BA6E01E8-4B8A-4064-A992-F3EBF1BAA183}" type="presOf" srcId="{DD9355EA-670D-4292-BCEA-ABF72FCBAD4F}" destId="{528A245A-F178-4FD0-ABCC-8646BC06EE42}" srcOrd="0" destOrd="0" presId="urn:microsoft.com/office/officeart/2005/8/layout/process5"/>
    <dgm:cxn modelId="{A23781EC-6BFB-4E4A-A034-27032447289D}" srcId="{E5CC6BF5-39C6-4125-B381-FDA9D42321CF}" destId="{A401F3D3-C3B1-4613-9678-90808035AE44}" srcOrd="2" destOrd="0" parTransId="{B06CB216-B850-453A-9B07-6693FB3200DC}" sibTransId="{B13B2254-B406-4FDA-A9DC-CF7D69988FA1}"/>
    <dgm:cxn modelId="{DF9A14F2-B163-4EA7-B040-F8BD28140D58}" srcId="{E5CC6BF5-39C6-4125-B381-FDA9D42321CF}" destId="{DD9355EA-670D-4292-BCEA-ABF72FCBAD4F}" srcOrd="3" destOrd="0" parTransId="{BCC3617B-F8C3-476E-BB46-6D2BA6708808}" sibTransId="{DC88A635-7D68-42D1-869D-F0A817A91FA6}"/>
    <dgm:cxn modelId="{0B2CCE74-F1B7-452D-ADAE-B97EF12303E0}" type="presParOf" srcId="{47261F4D-6744-476C-942F-5EE116B1364F}" destId="{6F22AFBA-D1EC-4E44-9EFF-0C2A692431ED}" srcOrd="0" destOrd="0" presId="urn:microsoft.com/office/officeart/2005/8/layout/process5"/>
    <dgm:cxn modelId="{EC64EDF4-BC0F-4834-B6FB-D35364FA8004}" type="presParOf" srcId="{47261F4D-6744-476C-942F-5EE116B1364F}" destId="{274605EF-A24C-4ABB-BF8A-ACBCC831AF34}" srcOrd="1" destOrd="0" presId="urn:microsoft.com/office/officeart/2005/8/layout/process5"/>
    <dgm:cxn modelId="{B829369C-08B7-453A-8FF8-98A8DAB4C525}" type="presParOf" srcId="{274605EF-A24C-4ABB-BF8A-ACBCC831AF34}" destId="{3A3E0310-1486-4A99-9EE7-8E24BA7684CA}" srcOrd="0" destOrd="0" presId="urn:microsoft.com/office/officeart/2005/8/layout/process5"/>
    <dgm:cxn modelId="{7DD313C4-3EDF-485C-8E75-C4222C2AB70D}" type="presParOf" srcId="{47261F4D-6744-476C-942F-5EE116B1364F}" destId="{03DF9BC9-A5FA-49F8-B5F3-630E55A9A0E5}" srcOrd="2" destOrd="0" presId="urn:microsoft.com/office/officeart/2005/8/layout/process5"/>
    <dgm:cxn modelId="{A00AE39A-F8B7-4B8A-AE83-2841D067DCFD}" type="presParOf" srcId="{47261F4D-6744-476C-942F-5EE116B1364F}" destId="{E62975FA-CFB8-4B71-B1D6-DDF78AD368E6}" srcOrd="3" destOrd="0" presId="urn:microsoft.com/office/officeart/2005/8/layout/process5"/>
    <dgm:cxn modelId="{EFC7C9AA-0CB3-416C-9184-02AC67D5F8D1}" type="presParOf" srcId="{E62975FA-CFB8-4B71-B1D6-DDF78AD368E6}" destId="{82B6726F-9ECF-45F0-A071-816F90B98C21}" srcOrd="0" destOrd="0" presId="urn:microsoft.com/office/officeart/2005/8/layout/process5"/>
    <dgm:cxn modelId="{F2623328-0A56-464D-A55B-254CEAF022EA}" type="presParOf" srcId="{47261F4D-6744-476C-942F-5EE116B1364F}" destId="{1722E92B-9DD0-4441-88EB-60CFECEFFC31}" srcOrd="4" destOrd="0" presId="urn:microsoft.com/office/officeart/2005/8/layout/process5"/>
    <dgm:cxn modelId="{E54112EA-0C07-4EE2-BA6E-E7A0885FB156}" type="presParOf" srcId="{47261F4D-6744-476C-942F-5EE116B1364F}" destId="{01983162-4FBF-4302-886D-92C714286307}" srcOrd="5" destOrd="0" presId="urn:microsoft.com/office/officeart/2005/8/layout/process5"/>
    <dgm:cxn modelId="{F02B5EA2-BB40-402D-AB76-568C48CEB328}" type="presParOf" srcId="{01983162-4FBF-4302-886D-92C714286307}" destId="{891705F8-F663-4AE0-93A1-5F50AAEFF07D}" srcOrd="0" destOrd="0" presId="urn:microsoft.com/office/officeart/2005/8/layout/process5"/>
    <dgm:cxn modelId="{A7667003-EFE9-4DC4-8686-F89E7B2B8153}" type="presParOf" srcId="{47261F4D-6744-476C-942F-5EE116B1364F}" destId="{528A245A-F178-4FD0-ABCC-8646BC06EE42}" srcOrd="6" destOrd="0" presId="urn:microsoft.com/office/officeart/2005/8/layout/process5"/>
    <dgm:cxn modelId="{29D4DF2D-F187-4633-8DBA-8F04DAEC70B9}" type="presParOf" srcId="{47261F4D-6744-476C-942F-5EE116B1364F}" destId="{6286893F-09CE-420D-BA4C-92C2C9A6375D}" srcOrd="7" destOrd="0" presId="urn:microsoft.com/office/officeart/2005/8/layout/process5"/>
    <dgm:cxn modelId="{A19C5A33-F627-4CBB-8E53-00AD8ABAEF99}" type="presParOf" srcId="{6286893F-09CE-420D-BA4C-92C2C9A6375D}" destId="{5075AA4E-FB8C-47BC-9424-50C541BEFF21}" srcOrd="0" destOrd="0" presId="urn:microsoft.com/office/officeart/2005/8/layout/process5"/>
    <dgm:cxn modelId="{A1E7FFEA-27B2-483B-BE8E-6514AE69DF54}" type="presParOf" srcId="{47261F4D-6744-476C-942F-5EE116B1364F}" destId="{6B22811F-D05A-4E03-8331-4884125238DB}"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8E118-B1A4-4523-B028-0D6A37A789B2}">
      <dsp:nvSpPr>
        <dsp:cNvPr id="0" name=""/>
        <dsp:cNvSpPr/>
      </dsp:nvSpPr>
      <dsp:spPr>
        <a:xfrm rot="10800000">
          <a:off x="1954872" y="564"/>
          <a:ext cx="6992874" cy="77403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1329" tIns="137160" rIns="256032" bIns="137160" numCol="1" spcCol="1270" anchor="ctr" anchorCtr="0">
          <a:noAutofit/>
        </a:bodyPr>
        <a:lstStyle/>
        <a:p>
          <a:pPr marL="0" lvl="0" indent="0" algn="ctr" defTabSz="1600200">
            <a:lnSpc>
              <a:spcPct val="90000"/>
            </a:lnSpc>
            <a:spcBef>
              <a:spcPct val="0"/>
            </a:spcBef>
            <a:spcAft>
              <a:spcPct val="35000"/>
            </a:spcAft>
            <a:buNone/>
          </a:pPr>
          <a:r>
            <a:rPr lang="id-ID" sz="3600" kern="1200"/>
            <a:t>Discrete-time signals</a:t>
          </a:r>
        </a:p>
      </dsp:txBody>
      <dsp:txXfrm rot="10800000">
        <a:off x="2148381" y="564"/>
        <a:ext cx="6799365" cy="774036"/>
      </dsp:txXfrm>
    </dsp:sp>
    <dsp:sp modelId="{AEFB8AD8-9E72-4290-BBEE-AB51A5956EA7}">
      <dsp:nvSpPr>
        <dsp:cNvPr id="0" name=""/>
        <dsp:cNvSpPr/>
      </dsp:nvSpPr>
      <dsp:spPr>
        <a:xfrm>
          <a:off x="1567853" y="564"/>
          <a:ext cx="774036" cy="77403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745EBEA-0841-4745-B97D-6F83D5405A71}">
      <dsp:nvSpPr>
        <dsp:cNvPr id="0" name=""/>
        <dsp:cNvSpPr/>
      </dsp:nvSpPr>
      <dsp:spPr>
        <a:xfrm rot="10800000">
          <a:off x="1954872" y="978309"/>
          <a:ext cx="6992874" cy="77403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1329" tIns="137160" rIns="256032" bIns="137160" numCol="1" spcCol="1270" anchor="ctr" anchorCtr="0">
          <a:noAutofit/>
        </a:bodyPr>
        <a:lstStyle/>
        <a:p>
          <a:pPr marL="0" lvl="0" indent="0" algn="ctr" defTabSz="1600200">
            <a:lnSpc>
              <a:spcPct val="90000"/>
            </a:lnSpc>
            <a:spcBef>
              <a:spcPct val="0"/>
            </a:spcBef>
            <a:spcAft>
              <a:spcPct val="35000"/>
            </a:spcAft>
            <a:buNone/>
          </a:pPr>
          <a:r>
            <a:rPr lang="id-ID" sz="3600" kern="1200"/>
            <a:t>Discrete system</a:t>
          </a:r>
        </a:p>
      </dsp:txBody>
      <dsp:txXfrm rot="10800000">
        <a:off x="2148381" y="978309"/>
        <a:ext cx="6799365" cy="774036"/>
      </dsp:txXfrm>
    </dsp:sp>
    <dsp:sp modelId="{C8504AB3-BFD6-41A4-8D1F-DBC47F5B4ECB}">
      <dsp:nvSpPr>
        <dsp:cNvPr id="0" name=""/>
        <dsp:cNvSpPr/>
      </dsp:nvSpPr>
      <dsp:spPr>
        <a:xfrm>
          <a:off x="1567853" y="978309"/>
          <a:ext cx="774036" cy="77403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6ACCE6-A61E-4994-A932-89C67A3D97DF}">
      <dsp:nvSpPr>
        <dsp:cNvPr id="0" name=""/>
        <dsp:cNvSpPr/>
      </dsp:nvSpPr>
      <dsp:spPr>
        <a:xfrm rot="10800000">
          <a:off x="1954872" y="1956054"/>
          <a:ext cx="6992874" cy="77403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1329" tIns="137160" rIns="256032" bIns="137160" numCol="1" spcCol="1270" anchor="ctr" anchorCtr="0">
          <a:noAutofit/>
        </a:bodyPr>
        <a:lstStyle/>
        <a:p>
          <a:pPr marL="0" lvl="0" indent="0" algn="ctr" defTabSz="1600200">
            <a:lnSpc>
              <a:spcPct val="90000"/>
            </a:lnSpc>
            <a:spcBef>
              <a:spcPct val="0"/>
            </a:spcBef>
            <a:spcAft>
              <a:spcPct val="35000"/>
            </a:spcAft>
            <a:buNone/>
          </a:pPr>
          <a:r>
            <a:rPr lang="id-ID" sz="3600" kern="1200"/>
            <a:t>Convolution</a:t>
          </a:r>
        </a:p>
      </dsp:txBody>
      <dsp:txXfrm rot="10800000">
        <a:off x="2148381" y="1956054"/>
        <a:ext cx="6799365" cy="774036"/>
      </dsp:txXfrm>
    </dsp:sp>
    <dsp:sp modelId="{84681F58-4CB7-4477-A8F9-56FFECBA65F9}">
      <dsp:nvSpPr>
        <dsp:cNvPr id="0" name=""/>
        <dsp:cNvSpPr/>
      </dsp:nvSpPr>
      <dsp:spPr>
        <a:xfrm>
          <a:off x="1567853" y="1956054"/>
          <a:ext cx="774036" cy="77403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9FBF249-27B0-4676-8A0B-EFEE55884C4E}">
      <dsp:nvSpPr>
        <dsp:cNvPr id="0" name=""/>
        <dsp:cNvSpPr/>
      </dsp:nvSpPr>
      <dsp:spPr>
        <a:xfrm rot="10800000">
          <a:off x="1954872" y="2933799"/>
          <a:ext cx="6992874" cy="77403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1329" tIns="137160" rIns="256032" bIns="137160" numCol="1" spcCol="1270" anchor="ctr" anchorCtr="0">
          <a:noAutofit/>
        </a:bodyPr>
        <a:lstStyle/>
        <a:p>
          <a:pPr marL="0" lvl="0" indent="0" algn="ctr" defTabSz="1600200">
            <a:lnSpc>
              <a:spcPct val="90000"/>
            </a:lnSpc>
            <a:spcBef>
              <a:spcPct val="0"/>
            </a:spcBef>
            <a:spcAft>
              <a:spcPct val="35000"/>
            </a:spcAft>
            <a:buNone/>
          </a:pPr>
          <a:r>
            <a:rPr lang="id-ID" sz="3600" kern="1200"/>
            <a:t>Difference equation</a:t>
          </a:r>
        </a:p>
      </dsp:txBody>
      <dsp:txXfrm rot="10800000">
        <a:off x="2148381" y="2933799"/>
        <a:ext cx="6799365" cy="774036"/>
      </dsp:txXfrm>
    </dsp:sp>
    <dsp:sp modelId="{26A3E5D6-D402-47CB-8266-B05E173CF48B}">
      <dsp:nvSpPr>
        <dsp:cNvPr id="0" name=""/>
        <dsp:cNvSpPr/>
      </dsp:nvSpPr>
      <dsp:spPr>
        <a:xfrm>
          <a:off x="1567853" y="2933799"/>
          <a:ext cx="774036" cy="77403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2AFBA-D1EC-4E44-9EFF-0C2A692431ED}">
      <dsp:nvSpPr>
        <dsp:cNvPr id="0" name=""/>
        <dsp:cNvSpPr/>
      </dsp:nvSpPr>
      <dsp:spPr>
        <a:xfrm>
          <a:off x="677506" y="1326"/>
          <a:ext cx="2410680" cy="1446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d-ID" sz="1700" kern="1200"/>
            <a:t>Bagi 1 kelas menjadi 7 kelompok.</a:t>
          </a:r>
          <a:endParaRPr lang="en-US" sz="1700" kern="1200"/>
        </a:p>
      </dsp:txBody>
      <dsp:txXfrm>
        <a:off x="719870" y="43690"/>
        <a:ext cx="2325952" cy="1361680"/>
      </dsp:txXfrm>
    </dsp:sp>
    <dsp:sp modelId="{274605EF-A24C-4ABB-BF8A-ACBCC831AF34}">
      <dsp:nvSpPr>
        <dsp:cNvPr id="0" name=""/>
        <dsp:cNvSpPr/>
      </dsp:nvSpPr>
      <dsp:spPr>
        <a:xfrm>
          <a:off x="3300327" y="425606"/>
          <a:ext cx="511064" cy="5978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300327" y="545176"/>
        <a:ext cx="357745" cy="358708"/>
      </dsp:txXfrm>
    </dsp:sp>
    <dsp:sp modelId="{03DF9BC9-A5FA-49F8-B5F3-630E55A9A0E5}">
      <dsp:nvSpPr>
        <dsp:cNvPr id="0" name=""/>
        <dsp:cNvSpPr/>
      </dsp:nvSpPr>
      <dsp:spPr>
        <a:xfrm>
          <a:off x="4052459" y="1326"/>
          <a:ext cx="2410680" cy="1446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d-ID" sz="1700" kern="1200"/>
            <a:t>Masing-masing kelompok mendapatkan satu topik.</a:t>
          </a:r>
          <a:endParaRPr lang="en-US" sz="1700" kern="1200"/>
        </a:p>
      </dsp:txBody>
      <dsp:txXfrm>
        <a:off x="4094823" y="43690"/>
        <a:ext cx="2325952" cy="1361680"/>
      </dsp:txXfrm>
    </dsp:sp>
    <dsp:sp modelId="{E62975FA-CFB8-4B71-B1D6-DDF78AD368E6}">
      <dsp:nvSpPr>
        <dsp:cNvPr id="0" name=""/>
        <dsp:cNvSpPr/>
      </dsp:nvSpPr>
      <dsp:spPr>
        <a:xfrm>
          <a:off x="6675280" y="425606"/>
          <a:ext cx="511064" cy="5978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675280" y="545176"/>
        <a:ext cx="357745" cy="358708"/>
      </dsp:txXfrm>
    </dsp:sp>
    <dsp:sp modelId="{1722E92B-9DD0-4441-88EB-60CFECEFFC31}">
      <dsp:nvSpPr>
        <dsp:cNvPr id="0" name=""/>
        <dsp:cNvSpPr/>
      </dsp:nvSpPr>
      <dsp:spPr>
        <a:xfrm>
          <a:off x="7427412" y="1326"/>
          <a:ext cx="2410680" cy="1446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d-ID" sz="1700" kern="1200"/>
            <a:t>Diskusikan topik (20 menit).</a:t>
          </a:r>
          <a:endParaRPr lang="en-US" sz="1700" kern="1200"/>
        </a:p>
      </dsp:txBody>
      <dsp:txXfrm>
        <a:off x="7469776" y="43690"/>
        <a:ext cx="2325952" cy="1361680"/>
      </dsp:txXfrm>
    </dsp:sp>
    <dsp:sp modelId="{01983162-4FBF-4302-886D-92C714286307}">
      <dsp:nvSpPr>
        <dsp:cNvPr id="0" name=""/>
        <dsp:cNvSpPr/>
      </dsp:nvSpPr>
      <dsp:spPr>
        <a:xfrm rot="5400000">
          <a:off x="8377220" y="1616482"/>
          <a:ext cx="511064" cy="5978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8453399" y="1659874"/>
        <a:ext cx="358708" cy="357745"/>
      </dsp:txXfrm>
    </dsp:sp>
    <dsp:sp modelId="{528A245A-F178-4FD0-ABCC-8646BC06EE42}">
      <dsp:nvSpPr>
        <dsp:cNvPr id="0" name=""/>
        <dsp:cNvSpPr/>
      </dsp:nvSpPr>
      <dsp:spPr>
        <a:xfrm>
          <a:off x="7427412" y="2412007"/>
          <a:ext cx="2410680" cy="1446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d-ID" sz="1700" kern="1200" dirty="0"/>
            <a:t>Hasil diskusi dikumpulkan dalam selembar kertas. (1 kelompok -&gt; 1 hasil diskusi)</a:t>
          </a:r>
          <a:endParaRPr lang="en-US" sz="1700" kern="1200" dirty="0"/>
        </a:p>
      </dsp:txBody>
      <dsp:txXfrm>
        <a:off x="7469776" y="2454371"/>
        <a:ext cx="2325952" cy="1361680"/>
      </dsp:txXfrm>
    </dsp:sp>
    <dsp:sp modelId="{6286893F-09CE-420D-BA4C-92C2C9A6375D}">
      <dsp:nvSpPr>
        <dsp:cNvPr id="0" name=""/>
        <dsp:cNvSpPr/>
      </dsp:nvSpPr>
      <dsp:spPr>
        <a:xfrm rot="10800000">
          <a:off x="6704208" y="2836286"/>
          <a:ext cx="511064" cy="5978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6857527" y="2955856"/>
        <a:ext cx="357745" cy="358708"/>
      </dsp:txXfrm>
    </dsp:sp>
    <dsp:sp modelId="{6B22811F-D05A-4E03-8331-4884125238DB}">
      <dsp:nvSpPr>
        <dsp:cNvPr id="0" name=""/>
        <dsp:cNvSpPr/>
      </dsp:nvSpPr>
      <dsp:spPr>
        <a:xfrm>
          <a:off x="4052459" y="2412007"/>
          <a:ext cx="2410680" cy="1446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d-ID" sz="1700" kern="1200"/>
            <a:t>Perwakilan kelompok menjelaskan hasil diskusi didepan kelas.</a:t>
          </a:r>
          <a:endParaRPr lang="en-US" sz="1700" kern="1200"/>
        </a:p>
      </dsp:txBody>
      <dsp:txXfrm>
        <a:off x="4094823" y="2454371"/>
        <a:ext cx="2325952" cy="1361680"/>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7BA811-8917-4F1D-B22F-E96045BFA4E0}" type="datetimeFigureOut">
              <a:rPr lang="en-US" smtClean="0"/>
              <a:t>2/13/2023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0C6A29-4676-420C-BBE3-ACC2B80F64D4}" type="slidenum">
              <a:rPr lang="en-US" smtClean="0"/>
              <a:t>‹#›</a:t>
            </a:fld>
            <a:endParaRPr lang="en-US" dirty="0"/>
          </a:p>
        </p:txBody>
      </p:sp>
    </p:spTree>
    <p:extLst>
      <p:ext uri="{BB962C8B-B14F-4D97-AF65-F5344CB8AC3E}">
        <p14:creationId xmlns:p14="http://schemas.microsoft.com/office/powerpoint/2010/main" val="3804597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a:t>Untuk tujuan analisis</a:t>
            </a:r>
            <a:br>
              <a:rPr lang="id-ID" dirty="0"/>
            </a:br>
            <a:r>
              <a:rPr lang="id-ID" dirty="0"/>
              <a:t>1,4,6</a:t>
            </a:r>
            <a:br>
              <a:rPr lang="id-ID" dirty="0"/>
            </a:br>
            <a:r>
              <a:rPr lang="id-ID" dirty="0"/>
              <a:t>7,4,6</a:t>
            </a:r>
          </a:p>
          <a:p>
            <a:br>
              <a:rPr lang="id-ID" dirty="0"/>
            </a:br>
            <a:r>
              <a:rPr lang="id-ID" dirty="0"/>
              <a:t>1,3,7,6,2</a:t>
            </a:r>
          </a:p>
        </p:txBody>
      </p:sp>
      <p:sp>
        <p:nvSpPr>
          <p:cNvPr id="4" name="Slide Number Placeholder 3"/>
          <p:cNvSpPr>
            <a:spLocks noGrp="1"/>
          </p:cNvSpPr>
          <p:nvPr>
            <p:ph type="sldNum" sz="quarter" idx="5"/>
          </p:nvPr>
        </p:nvSpPr>
        <p:spPr/>
        <p:txBody>
          <a:bodyPr/>
          <a:lstStyle/>
          <a:p>
            <a:fld id="{D40C6A29-4676-420C-BBE3-ACC2B80F64D4}" type="slidenum">
              <a:rPr lang="en-US" smtClean="0"/>
              <a:t>7</a:t>
            </a:fld>
            <a:endParaRPr lang="en-US" dirty="0"/>
          </a:p>
        </p:txBody>
      </p:sp>
    </p:spTree>
    <p:extLst>
      <p:ext uri="{BB962C8B-B14F-4D97-AF65-F5344CB8AC3E}">
        <p14:creationId xmlns:p14="http://schemas.microsoft.com/office/powerpoint/2010/main" val="3658127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a:t>1. Abel Parel</a:t>
            </a:r>
          </a:p>
        </p:txBody>
      </p:sp>
      <p:sp>
        <p:nvSpPr>
          <p:cNvPr id="4" name="Slide Number Placeholder 3"/>
          <p:cNvSpPr>
            <a:spLocks noGrp="1"/>
          </p:cNvSpPr>
          <p:nvPr>
            <p:ph type="sldNum" sz="quarter" idx="5"/>
          </p:nvPr>
        </p:nvSpPr>
        <p:spPr/>
        <p:txBody>
          <a:bodyPr/>
          <a:lstStyle/>
          <a:p>
            <a:fld id="{D40C6A29-4676-420C-BBE3-ACC2B80F64D4}" type="slidenum">
              <a:rPr lang="en-US" smtClean="0"/>
              <a:t>15</a:t>
            </a:fld>
            <a:endParaRPr lang="en-US" dirty="0"/>
          </a:p>
        </p:txBody>
      </p:sp>
    </p:spTree>
    <p:extLst>
      <p:ext uri="{BB962C8B-B14F-4D97-AF65-F5344CB8AC3E}">
        <p14:creationId xmlns:p14="http://schemas.microsoft.com/office/powerpoint/2010/main" val="200253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Freeform 13">
            <a:extLst>
              <a:ext uri="{FF2B5EF4-FFF2-40B4-BE49-F238E27FC236}">
                <a16:creationId xmlns:a16="http://schemas.microsoft.com/office/drawing/2014/main" id="{FCE00AC6-1AA1-42D9-83DD-4C308C3F9322}"/>
              </a:ext>
            </a:extLst>
          </p:cNvPr>
          <p:cNvSpPr/>
          <p:nvPr userDrawn="1"/>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12" name="Straight Connector 11">
            <a:extLst>
              <a:ext uri="{FF2B5EF4-FFF2-40B4-BE49-F238E27FC236}">
                <a16:creationId xmlns:a16="http://schemas.microsoft.com/office/drawing/2014/main" id="{5319A315-F756-49EC-8181-0EC3F0A37B09}"/>
              </a:ext>
            </a:extLst>
          </p:cNvPr>
          <p:cNvCxnSpPr>
            <a:cxnSpLocks/>
          </p:cNvCxnSpPr>
          <p:nvPr userDrawn="1"/>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4" name="Freeform: Shape 13">
            <a:extLst>
              <a:ext uri="{FF2B5EF4-FFF2-40B4-BE49-F238E27FC236}">
                <a16:creationId xmlns:a16="http://schemas.microsoft.com/office/drawing/2014/main" id="{560F3E26-F530-48F5-983F-9DCFF41D4F39}"/>
              </a:ext>
            </a:extLst>
          </p:cNvPr>
          <p:cNvSpPr/>
          <p:nvPr userDrawn="1"/>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5C97701E-DAF9-4174-AA91-DA203CD27D6A}"/>
              </a:ext>
            </a:extLst>
          </p:cNvPr>
          <p:cNvSpPr/>
          <p:nvPr userDrawn="1"/>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Oval 17">
            <a:extLst>
              <a:ext uri="{FF2B5EF4-FFF2-40B4-BE49-F238E27FC236}">
                <a16:creationId xmlns:a16="http://schemas.microsoft.com/office/drawing/2014/main" id="{4F765374-1A4B-41DC-9E75-A95A6C655328}"/>
              </a:ext>
            </a:extLst>
          </p:cNvPr>
          <p:cNvSpPr/>
          <p:nvPr userDrawn="1"/>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7618DB8E-B14E-42E2-B454-6F4F36A8A9D9}"/>
              </a:ext>
            </a:extLst>
          </p:cNvPr>
          <p:cNvSpPr/>
          <p:nvPr userDrawn="1"/>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Arc 21">
            <a:extLst>
              <a:ext uri="{FF2B5EF4-FFF2-40B4-BE49-F238E27FC236}">
                <a16:creationId xmlns:a16="http://schemas.microsoft.com/office/drawing/2014/main" id="{97666F55-03F1-4D18-9653-0F360E127A7E}"/>
              </a:ext>
            </a:extLst>
          </p:cNvPr>
          <p:cNvSpPr/>
          <p:nvPr userDrawn="1"/>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5093208" y="2743200"/>
            <a:ext cx="6592824" cy="2386584"/>
          </a:xfrm>
        </p:spPr>
        <p:txBody>
          <a:bodyPr anchor="b"/>
          <a:lstStyle>
            <a:lvl1pPr algn="r">
              <a:defRPr sz="60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5093208" y="5221224"/>
            <a:ext cx="6592824" cy="996696"/>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01041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32918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3291840"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4453128" y="1681163"/>
            <a:ext cx="32918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4453128" y="2505075"/>
            <a:ext cx="3291840"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lvl1pPr>
              <a:defRPr>
                <a:latin typeface="+mn-lt"/>
              </a:defRPr>
            </a:lvl1pPr>
          </a:lstStyle>
          <a:p>
            <a:pPr>
              <a:defRPr/>
            </a:pPr>
            <a:fld id="{AC73D428-9CE4-4BE6-9F3D-80766DBD5E8C}" type="datetime1">
              <a:rPr lang="id-ID" smtClean="0">
                <a:solidFill>
                  <a:prstClr val="black">
                    <a:tint val="75000"/>
                  </a:prstClr>
                </a:solidFill>
              </a:rPr>
              <a:t>13/02/2023</a:t>
            </a:fld>
            <a:endParaRPr lang="en-US" dirty="0">
              <a:solidFill>
                <a:prstClr val="black">
                  <a:tint val="75000"/>
                </a:prstClr>
              </a:solidFill>
            </a:endParaRPr>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Text Placeholder 4">
            <a:extLst>
              <a:ext uri="{FF2B5EF4-FFF2-40B4-BE49-F238E27FC236}">
                <a16:creationId xmlns:a16="http://schemas.microsoft.com/office/drawing/2014/main" id="{ACF5677B-E56F-4452-ADDC-DA0E20A955EC}"/>
              </a:ext>
            </a:extLst>
          </p:cNvPr>
          <p:cNvSpPr>
            <a:spLocks noGrp="1"/>
          </p:cNvSpPr>
          <p:nvPr>
            <p:ph type="body" sz="quarter" idx="13"/>
          </p:nvPr>
        </p:nvSpPr>
        <p:spPr>
          <a:xfrm>
            <a:off x="8065008" y="1681163"/>
            <a:ext cx="32918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a:extLst>
              <a:ext uri="{FF2B5EF4-FFF2-40B4-BE49-F238E27FC236}">
                <a16:creationId xmlns:a16="http://schemas.microsoft.com/office/drawing/2014/main" id="{865D9C09-AB3B-40EB-B1DA-9C6D72343451}"/>
              </a:ext>
            </a:extLst>
          </p:cNvPr>
          <p:cNvSpPr>
            <a:spLocks noGrp="1"/>
          </p:cNvSpPr>
          <p:nvPr>
            <p:ph sz="quarter" idx="14"/>
          </p:nvPr>
        </p:nvSpPr>
        <p:spPr>
          <a:xfrm>
            <a:off x="8065008" y="2505075"/>
            <a:ext cx="3291840"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6727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with 2 medium pictures">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FAA9DFF3-1B49-48A9-BF8A-57DD7D07CFAF}"/>
              </a:ext>
            </a:extLst>
          </p:cNvPr>
          <p:cNvSpPr>
            <a:spLocks noGrp="1"/>
          </p:cNvSpPr>
          <p:nvPr>
            <p:ph type="pic" sz="quarter" idx="14"/>
          </p:nvPr>
        </p:nvSpPr>
        <p:spPr>
          <a:xfrm>
            <a:off x="7901259" y="2727729"/>
            <a:ext cx="4290740" cy="4130271"/>
          </a:xfrm>
          <a:custGeom>
            <a:avLst/>
            <a:gdLst>
              <a:gd name="connsiteX0" fmla="*/ 2503809 w 4290740"/>
              <a:gd name="connsiteY0" fmla="*/ 0 h 4130271"/>
              <a:gd name="connsiteX1" fmla="*/ 4198398 w 4290740"/>
              <a:gd name="connsiteY1" fmla="*/ 660580 h 4130271"/>
              <a:gd name="connsiteX2" fmla="*/ 4290740 w 4290740"/>
              <a:gd name="connsiteY2" fmla="*/ 751285 h 4130271"/>
              <a:gd name="connsiteX3" fmla="*/ 4290740 w 4290740"/>
              <a:gd name="connsiteY3" fmla="*/ 4130271 h 4130271"/>
              <a:gd name="connsiteX4" fmla="*/ 604508 w 4290740"/>
              <a:gd name="connsiteY4" fmla="*/ 4130271 h 4130271"/>
              <a:gd name="connsiteX5" fmla="*/ 461940 w 4290740"/>
              <a:gd name="connsiteY5" fmla="*/ 3953232 h 4130271"/>
              <a:gd name="connsiteX6" fmla="*/ 0 w 4290740"/>
              <a:gd name="connsiteY6" fmla="*/ 2503809 h 4130271"/>
              <a:gd name="connsiteX7" fmla="*/ 2503809 w 4290740"/>
              <a:gd name="connsiteY7" fmla="*/ 0 h 4130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0740" h="4130271">
                <a:moveTo>
                  <a:pt x="2503809" y="0"/>
                </a:moveTo>
                <a:cubicBezTo>
                  <a:pt x="3157405" y="0"/>
                  <a:pt x="3752509" y="250434"/>
                  <a:pt x="4198398" y="660580"/>
                </a:cubicBezTo>
                <a:lnTo>
                  <a:pt x="4290740" y="751285"/>
                </a:lnTo>
                <a:lnTo>
                  <a:pt x="4290740" y="4130271"/>
                </a:lnTo>
                <a:lnTo>
                  <a:pt x="604508" y="4130271"/>
                </a:lnTo>
                <a:lnTo>
                  <a:pt x="461940" y="3953232"/>
                </a:lnTo>
                <a:cubicBezTo>
                  <a:pt x="171051" y="3544183"/>
                  <a:pt x="0" y="3043971"/>
                  <a:pt x="0" y="2503809"/>
                </a:cubicBezTo>
                <a:cubicBezTo>
                  <a:pt x="0" y="1120992"/>
                  <a:pt x="1120992" y="0"/>
                  <a:pt x="2503809" y="0"/>
                </a:cubicBezTo>
                <a:close/>
              </a:path>
            </a:pathLst>
          </a:custGeom>
        </p:spPr>
        <p:txBody>
          <a:bodyPr wrap="square" anchor="ctr">
            <a:noAutofit/>
          </a:bodyPr>
          <a:lstStyle>
            <a:lvl1pPr algn="ctr">
              <a:buNone/>
              <a:defRPr sz="1800"/>
            </a:lvl1pPr>
          </a:lstStyle>
          <a:p>
            <a:r>
              <a:rPr lang="en-US"/>
              <a:t>Click icon to add picture</a:t>
            </a:r>
            <a:endParaRPr lang="en-US" dirty="0"/>
          </a:p>
        </p:txBody>
      </p:sp>
      <p:sp>
        <p:nvSpPr>
          <p:cNvPr id="21" name="Picture Placeholder 20">
            <a:extLst>
              <a:ext uri="{FF2B5EF4-FFF2-40B4-BE49-F238E27FC236}">
                <a16:creationId xmlns:a16="http://schemas.microsoft.com/office/drawing/2014/main" id="{5CFEFC13-B998-4A6F-A7ED-411E266D288C}"/>
              </a:ext>
            </a:extLst>
          </p:cNvPr>
          <p:cNvSpPr>
            <a:spLocks noGrp="1"/>
          </p:cNvSpPr>
          <p:nvPr>
            <p:ph type="pic" sz="quarter" idx="13"/>
          </p:nvPr>
        </p:nvSpPr>
        <p:spPr>
          <a:xfrm>
            <a:off x="6261609" y="0"/>
            <a:ext cx="3519311" cy="3007909"/>
          </a:xfrm>
          <a:custGeom>
            <a:avLst/>
            <a:gdLst>
              <a:gd name="connsiteX0" fmla="*/ 519779 w 3519311"/>
              <a:gd name="connsiteY0" fmla="*/ 0 h 3007909"/>
              <a:gd name="connsiteX1" fmla="*/ 2999531 w 3519311"/>
              <a:gd name="connsiteY1" fmla="*/ 0 h 3007909"/>
              <a:gd name="connsiteX2" fmla="*/ 3003920 w 3519311"/>
              <a:gd name="connsiteY2" fmla="*/ 3989 h 3007909"/>
              <a:gd name="connsiteX3" fmla="*/ 3519311 w 3519311"/>
              <a:gd name="connsiteY3" fmla="*/ 1248253 h 3007909"/>
              <a:gd name="connsiteX4" fmla="*/ 1759655 w 3519311"/>
              <a:gd name="connsiteY4" fmla="*/ 3007909 h 3007909"/>
              <a:gd name="connsiteX5" fmla="*/ 9084 w 3519311"/>
              <a:gd name="connsiteY5" fmla="*/ 1428168 h 3007909"/>
              <a:gd name="connsiteX6" fmla="*/ 0 w 3519311"/>
              <a:gd name="connsiteY6" fmla="*/ 1248273 h 3007909"/>
              <a:gd name="connsiteX7" fmla="*/ 0 w 3519311"/>
              <a:gd name="connsiteY7" fmla="*/ 1248233 h 3007909"/>
              <a:gd name="connsiteX8" fmla="*/ 9084 w 3519311"/>
              <a:gd name="connsiteY8" fmla="*/ 1068339 h 3007909"/>
              <a:gd name="connsiteX9" fmla="*/ 515391 w 3519311"/>
              <a:gd name="connsiteY9" fmla="*/ 3989 h 3007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19311" h="3007909">
                <a:moveTo>
                  <a:pt x="519779" y="0"/>
                </a:moveTo>
                <a:lnTo>
                  <a:pt x="2999531" y="0"/>
                </a:lnTo>
                <a:lnTo>
                  <a:pt x="3003920" y="3989"/>
                </a:lnTo>
                <a:cubicBezTo>
                  <a:pt x="3322355" y="322424"/>
                  <a:pt x="3519311" y="762338"/>
                  <a:pt x="3519311" y="1248253"/>
                </a:cubicBezTo>
                <a:cubicBezTo>
                  <a:pt x="3519311" y="2220084"/>
                  <a:pt x="2731486" y="3007909"/>
                  <a:pt x="1759655" y="3007909"/>
                </a:cubicBezTo>
                <a:cubicBezTo>
                  <a:pt x="848565" y="3007909"/>
                  <a:pt x="99196" y="2315485"/>
                  <a:pt x="9084" y="1428168"/>
                </a:cubicBezTo>
                <a:lnTo>
                  <a:pt x="0" y="1248273"/>
                </a:lnTo>
                <a:lnTo>
                  <a:pt x="0" y="1248233"/>
                </a:lnTo>
                <a:lnTo>
                  <a:pt x="9084" y="1068339"/>
                </a:lnTo>
                <a:cubicBezTo>
                  <a:pt x="51137" y="654258"/>
                  <a:pt x="236761" y="282620"/>
                  <a:pt x="515391" y="3989"/>
                </a:cubicBezTo>
                <a:close/>
              </a:path>
            </a:pathLst>
          </a:custGeom>
        </p:spPr>
        <p:txBody>
          <a:bodyPr wrap="square" anchor="ctr">
            <a:noAutofit/>
          </a:bodyPr>
          <a:lstStyle>
            <a:lvl1pPr algn="ctr">
              <a:buNone/>
              <a:defRPr sz="1800"/>
            </a:lvl1pPr>
          </a:lstStyle>
          <a:p>
            <a:r>
              <a:rPr lang="en-US"/>
              <a:t>Click icon to add picture</a:t>
            </a:r>
            <a:endParaRPr lang="en-US" dirty="0"/>
          </a:p>
        </p:txBody>
      </p:sp>
      <p:sp>
        <p:nvSpPr>
          <p:cNvPr id="10" name="Oval 9">
            <a:extLst>
              <a:ext uri="{FF2B5EF4-FFF2-40B4-BE49-F238E27FC236}">
                <a16:creationId xmlns:a16="http://schemas.microsoft.com/office/drawing/2014/main" id="{B7BFFB5A-A05C-4B0C-905C-5884361304B2}"/>
              </a:ext>
            </a:extLst>
          </p:cNvPr>
          <p:cNvSpPr/>
          <p:nvPr userDrawn="1"/>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2" name="Arc 11">
            <a:extLst>
              <a:ext uri="{FF2B5EF4-FFF2-40B4-BE49-F238E27FC236}">
                <a16:creationId xmlns:a16="http://schemas.microsoft.com/office/drawing/2014/main" id="{9F33AC6C-4807-4785-AE9F-84BFEEDA9F7E}"/>
              </a:ext>
            </a:extLst>
          </p:cNvPr>
          <p:cNvSpPr/>
          <p:nvPr userDrawn="1"/>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a:xfrm>
            <a:off x="841248" y="365760"/>
            <a:ext cx="5120640" cy="1325880"/>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lvl1pPr>
              <a:defRPr>
                <a:latin typeface="+mn-lt"/>
              </a:defRPr>
            </a:lvl1pPr>
          </a:lstStyle>
          <a:p>
            <a:pPr>
              <a:defRPr/>
            </a:pPr>
            <a:fld id="{CD16E3E2-EDA7-477D-8B03-1AB011A619CB}"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Content Placeholder 2">
            <a:extLst>
              <a:ext uri="{FF2B5EF4-FFF2-40B4-BE49-F238E27FC236}">
                <a16:creationId xmlns:a16="http://schemas.microsoft.com/office/drawing/2014/main" id="{4753B078-30BA-4AB9-A020-EE8D9404B69E}"/>
              </a:ext>
            </a:extLst>
          </p:cNvPr>
          <p:cNvSpPr>
            <a:spLocks noGrp="1"/>
          </p:cNvSpPr>
          <p:nvPr>
            <p:ph idx="1"/>
          </p:nvPr>
        </p:nvSpPr>
        <p:spPr>
          <a:xfrm>
            <a:off x="841248" y="1828800"/>
            <a:ext cx="5093208" cy="4352544"/>
          </a:xfrm>
        </p:spPr>
        <p:txBody>
          <a:bodyPr/>
          <a:lstStyle>
            <a:lvl1pPr marL="0" indent="0">
              <a:buNone/>
              <a:defRPr sz="2400"/>
            </a:lvl1pPr>
            <a:lvl2pPr marL="228600">
              <a:defRPr/>
            </a:lvl2pPr>
            <a:lvl3pPr marL="457200">
              <a:defRPr/>
            </a:lvl3pPr>
            <a:lvl4pPr marL="685800">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4131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2642EAF0-DE94-4F90-82E3-6F316AA8353A}"/>
              </a:ext>
            </a:extLst>
          </p:cNvPr>
          <p:cNvSpPr/>
          <p:nvPr userDrawn="1"/>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D22D7888-22FA-4AA1-9BA4-CC61D6643D47}"/>
              </a:ext>
            </a:extLst>
          </p:cNvPr>
          <p:cNvSpPr/>
          <p:nvPr userDrawn="1"/>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EBB6E464-8999-4773-A1F2-E6CAA990E572}"/>
              </a:ext>
            </a:extLst>
          </p:cNvPr>
          <p:cNvSpPr/>
          <p:nvPr userDrawn="1"/>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CE9CE183-B21E-41EB-A082-DF9C3AD659D5}"/>
              </a:ext>
            </a:extLst>
          </p:cNvPr>
          <p:cNvSpPr/>
          <p:nvPr userDrawn="1"/>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1EA14BE8-FDD0-4434-9C3E-BFF78C22D9E3}"/>
              </a:ext>
            </a:extLst>
          </p:cNvPr>
          <p:cNvSpPr/>
          <p:nvPr userDrawn="1"/>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5C76330B-4C5E-463F-921A-D91F1F1F6049}"/>
              </a:ext>
            </a:extLst>
          </p:cNvPr>
          <p:cNvSpPr/>
          <p:nvPr userDrawn="1"/>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E494E364-7EA8-4D92-915D-75D1A3A67C07}"/>
              </a:ext>
            </a:extLst>
          </p:cNvPr>
          <p:cNvSpPr/>
          <p:nvPr userDrawn="1"/>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a:xfrm>
            <a:off x="1389888" y="1234440"/>
            <a:ext cx="3236976" cy="4069080"/>
          </a:xfrm>
        </p:spPr>
        <p:txBody>
          <a:bodyPr/>
          <a:lstStyle>
            <a:lvl1pPr algn="ctr">
              <a:defRPr>
                <a:solidFill>
                  <a:schemeClr val="bg1"/>
                </a:solidFill>
              </a:defRPr>
            </a:lvl1p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a:xfrm>
            <a:off x="1682496" y="6356350"/>
            <a:ext cx="1545336" cy="365125"/>
          </a:xfrm>
        </p:spPr>
        <p:txBody>
          <a:bodyPr/>
          <a:lstStyle>
            <a:lvl1pPr>
              <a:defRPr>
                <a:latin typeface="+mn-lt"/>
              </a:defRPr>
            </a:lvl1pPr>
          </a:lstStyle>
          <a:p>
            <a:pPr>
              <a:defRPr/>
            </a:pPr>
            <a:fld id="{3450B97B-082E-46CB-A1F1-0AB8CA8AF536}"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a:xfrm>
            <a:off x="6099048" y="6356350"/>
            <a:ext cx="4114800" cy="365125"/>
          </a:xfrm>
        </p:spPr>
        <p:txBody>
          <a:bodyPr/>
          <a:lstStyle>
            <a:lvl1pPr algn="l">
              <a:defRPr>
                <a:latin typeface="+mn-lt"/>
              </a:defRPr>
            </a:lvl1pPr>
          </a:lstStyle>
          <a:p>
            <a:pPr algn="l">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a:xfrm>
            <a:off x="10506456" y="6356350"/>
            <a:ext cx="850392" cy="365125"/>
          </a:xfrm>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Content Placeholder 2">
            <a:extLst>
              <a:ext uri="{FF2B5EF4-FFF2-40B4-BE49-F238E27FC236}">
                <a16:creationId xmlns:a16="http://schemas.microsoft.com/office/drawing/2014/main" id="{4753B078-30BA-4AB9-A020-EE8D9404B69E}"/>
              </a:ext>
            </a:extLst>
          </p:cNvPr>
          <p:cNvSpPr>
            <a:spLocks noGrp="1"/>
          </p:cNvSpPr>
          <p:nvPr>
            <p:ph idx="1"/>
          </p:nvPr>
        </p:nvSpPr>
        <p:spPr>
          <a:xfrm>
            <a:off x="6665976" y="2551176"/>
            <a:ext cx="4709160" cy="1755648"/>
          </a:xfrm>
        </p:spPr>
        <p:txBody>
          <a:bodyPr/>
          <a:lstStyle>
            <a:lvl1pPr marL="0" indent="0">
              <a:buNone/>
              <a:defRPr sz="2400"/>
            </a:lvl1pPr>
            <a:lvl2pPr marL="228600">
              <a:defRPr sz="1800"/>
            </a:lvl2pPr>
            <a:lvl3pPr marL="457200">
              <a:defRPr sz="18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2677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lvl1pPr>
              <a:defRPr>
                <a:latin typeface="+mn-lt"/>
              </a:defRPr>
            </a:lvl1pPr>
          </a:lstStyle>
          <a:p>
            <a:pPr>
              <a:defRPr/>
            </a:pPr>
            <a:fld id="{7C67824E-393C-4346-9674-933F32230FDC}" type="datetime1">
              <a:rPr lang="id-ID" smtClean="0">
                <a:solidFill>
                  <a:prstClr val="black">
                    <a:tint val="75000"/>
                  </a:prstClr>
                </a:solidFill>
              </a:rPr>
              <a:t>13/02/2023</a:t>
            </a:fld>
            <a:endParaRPr lang="en-US" dirty="0">
              <a:solidFill>
                <a:prstClr val="black">
                  <a:tint val="75000"/>
                </a:prstClr>
              </a:solidFill>
            </a:endParaRPr>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4648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lvl1pPr>
              <a:defRPr>
                <a:latin typeface="+mn-lt"/>
              </a:defRPr>
            </a:lvl1pPr>
          </a:lstStyle>
          <a:p>
            <a:pPr>
              <a:defRPr/>
            </a:pPr>
            <a:fld id="{4B3F4639-B00E-4E25-A0C0-4765DAE920C7}" type="datetime1">
              <a:rPr lang="id-ID" smtClean="0">
                <a:solidFill>
                  <a:prstClr val="black">
                    <a:tint val="75000"/>
                  </a:prstClr>
                </a:solidFill>
              </a:rPr>
              <a:t>13/02/2023</a:t>
            </a:fld>
            <a:endParaRPr lang="en-US" dirty="0">
              <a:solidFill>
                <a:prstClr val="black">
                  <a:tint val="75000"/>
                </a:prstClr>
              </a:solidFill>
            </a:endParaRPr>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C9A1C714-6A0E-456D-A2E2-6288C0EA077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354056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lvl1pPr>
              <a:defRPr>
                <a:latin typeface="+mn-lt"/>
              </a:defRPr>
            </a:lvl1pPr>
          </a:lstStyle>
          <a:p>
            <a:pPr>
              <a:defRPr/>
            </a:pPr>
            <a:fld id="{74752F8D-D6D8-47CA-BBE8-5565EE04A069}" type="datetime1">
              <a:rPr lang="id-ID" smtClean="0">
                <a:solidFill>
                  <a:prstClr val="black">
                    <a:tint val="75000"/>
                  </a:prstClr>
                </a:solidFill>
              </a:rPr>
              <a:t>13/02/2023</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8628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lvl1pPr>
              <a:defRPr>
                <a:latin typeface="+mn-lt"/>
              </a:defRPr>
            </a:lvl1pPr>
          </a:lstStyle>
          <a:p>
            <a:pPr>
              <a:defRPr/>
            </a:pPr>
            <a:fld id="{B3CD4C03-38B2-4A1E-95F4-5856C36989AB}" type="datetime1">
              <a:rPr lang="id-ID" smtClean="0">
                <a:solidFill>
                  <a:prstClr val="black">
                    <a:tint val="75000"/>
                  </a:prstClr>
                </a:solidFill>
              </a:rPr>
              <a:t>13/02/2023</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401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AFA665D7-34D0-4262-B345-9B1A1BA8DA17}"/>
              </a:ext>
            </a:extLst>
          </p:cNvPr>
          <p:cNvSpPr/>
          <p:nvPr userDrawn="1"/>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Arc 11">
            <a:extLst>
              <a:ext uri="{FF2B5EF4-FFF2-40B4-BE49-F238E27FC236}">
                <a16:creationId xmlns:a16="http://schemas.microsoft.com/office/drawing/2014/main" id="{39ECC553-79E5-4B14-89C9-4DAD2B1021B1}"/>
              </a:ext>
            </a:extLst>
          </p:cNvPr>
          <p:cNvSpPr/>
          <p:nvPr userDrawn="1"/>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55797934-7E2B-4F94-89C4-0279413FF821}"/>
              </a:ext>
            </a:extLst>
          </p:cNvPr>
          <p:cNvSpPr/>
          <p:nvPr userDrawn="1"/>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a:xfrm>
            <a:off x="1170432" y="1399032"/>
            <a:ext cx="3236976" cy="4069080"/>
          </a:xfrm>
        </p:spPr>
        <p:txBody>
          <a:bodyPr/>
          <a:lstStyle>
            <a:lvl1pPr algn="ct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5788152" y="1527048"/>
            <a:ext cx="5111496" cy="3931920"/>
          </a:xfrm>
        </p:spPr>
        <p:txBody>
          <a:bodyPr anchor="ctr"/>
          <a:lstStyle>
            <a:lvl1pPr marL="0" indent="0">
              <a:buNone/>
              <a:defRPr/>
            </a:lvl1pPr>
            <a:lvl2pPr marL="228600">
              <a:defRPr/>
            </a:lvl2pPr>
            <a:lvl3pPr marL="457200">
              <a:defRPr/>
            </a:lvl3pPr>
            <a:lvl4pPr>
              <a:buNone/>
              <a:defRPr/>
            </a:lvl4pPr>
          </a:lstStyle>
          <a:p>
            <a:pPr lvl="0"/>
            <a:r>
              <a:rPr lang="en-US"/>
              <a:t>Click to edit Master text styles</a:t>
            </a:r>
          </a:p>
          <a:p>
            <a:pPr lvl="1"/>
            <a:r>
              <a:rPr lang="en-US"/>
              <a:t>Second level</a:t>
            </a:r>
          </a:p>
          <a:p>
            <a:pPr lvl="2"/>
            <a:r>
              <a:rPr lang="en-US"/>
              <a:t>Third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lvl1pPr>
              <a:defRPr>
                <a:latin typeface="+mn-lt"/>
              </a:defRPr>
            </a:lvl1pPr>
          </a:lstStyle>
          <a:p>
            <a:pPr>
              <a:defRPr/>
            </a:pPr>
            <a:fld id="{960B22ED-4332-4F1B-A304-32461287E6A1}" type="datetime1">
              <a:rPr lang="id-ID" smtClean="0">
                <a:solidFill>
                  <a:prstClr val="black">
                    <a:tint val="75000"/>
                  </a:prstClr>
                </a:solidFill>
              </a:rPr>
              <a:t>13/02/2023</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1394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small pictures">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5A614E3F-4FB2-4152-A59C-941C908D7B05}"/>
              </a:ext>
            </a:extLst>
          </p:cNvPr>
          <p:cNvSpPr>
            <a:spLocks noGrp="1"/>
          </p:cNvSpPr>
          <p:nvPr>
            <p:ph type="pic" sz="quarter" idx="13"/>
          </p:nvPr>
        </p:nvSpPr>
        <p:spPr>
          <a:xfrm>
            <a:off x="7200479" y="1150210"/>
            <a:ext cx="2207046" cy="2204178"/>
          </a:xfrm>
          <a:custGeom>
            <a:avLst/>
            <a:gdLst>
              <a:gd name="connsiteX0" fmla="*/ 1098749 w 2207046"/>
              <a:gd name="connsiteY0" fmla="*/ 0 h 2204178"/>
              <a:gd name="connsiteX1" fmla="*/ 2201707 w 2207046"/>
              <a:gd name="connsiteY1" fmla="*/ 995326 h 2204178"/>
              <a:gd name="connsiteX2" fmla="*/ 2207046 w 2207046"/>
              <a:gd name="connsiteY2" fmla="*/ 1101058 h 2204178"/>
              <a:gd name="connsiteX3" fmla="*/ 2207046 w 2207046"/>
              <a:gd name="connsiteY3" fmla="*/ 1116306 h 2204178"/>
              <a:gd name="connsiteX4" fmla="*/ 2201707 w 2207046"/>
              <a:gd name="connsiteY4" fmla="*/ 1222039 h 2204178"/>
              <a:gd name="connsiteX5" fmla="*/ 1322187 w 2207046"/>
              <a:gd name="connsiteY5" fmla="*/ 2194840 h 2204178"/>
              <a:gd name="connsiteX6" fmla="*/ 1260999 w 2207046"/>
              <a:gd name="connsiteY6" fmla="*/ 2204178 h 2204178"/>
              <a:gd name="connsiteX7" fmla="*/ 936500 w 2207046"/>
              <a:gd name="connsiteY7" fmla="*/ 2204178 h 2204178"/>
              <a:gd name="connsiteX8" fmla="*/ 875311 w 2207046"/>
              <a:gd name="connsiteY8" fmla="*/ 2194840 h 2204178"/>
              <a:gd name="connsiteX9" fmla="*/ 12592 w 2207046"/>
              <a:gd name="connsiteY9" fmla="*/ 1332120 h 2204178"/>
              <a:gd name="connsiteX10" fmla="*/ 0 w 2207046"/>
              <a:gd name="connsiteY10" fmla="*/ 1249617 h 2204178"/>
              <a:gd name="connsiteX11" fmla="*/ 0 w 2207046"/>
              <a:gd name="connsiteY11" fmla="*/ 967747 h 2204178"/>
              <a:gd name="connsiteX12" fmla="*/ 12592 w 2207046"/>
              <a:gd name="connsiteY12" fmla="*/ 885244 h 2204178"/>
              <a:gd name="connsiteX13" fmla="*/ 1098749 w 2207046"/>
              <a:gd name="connsiteY13" fmla="*/ 0 h 2204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07046" h="2204178">
                <a:moveTo>
                  <a:pt x="1098749" y="0"/>
                </a:moveTo>
                <a:cubicBezTo>
                  <a:pt x="1672788" y="0"/>
                  <a:pt x="2144931" y="436266"/>
                  <a:pt x="2201707" y="995326"/>
                </a:cubicBezTo>
                <a:lnTo>
                  <a:pt x="2207046" y="1101058"/>
                </a:lnTo>
                <a:lnTo>
                  <a:pt x="2207046" y="1116306"/>
                </a:lnTo>
                <a:lnTo>
                  <a:pt x="2201707" y="1222039"/>
                </a:lnTo>
                <a:cubicBezTo>
                  <a:pt x="2152501" y="1706557"/>
                  <a:pt x="1791308" y="2098844"/>
                  <a:pt x="1322187" y="2194840"/>
                </a:cubicBezTo>
                <a:lnTo>
                  <a:pt x="1260999" y="2204178"/>
                </a:lnTo>
                <a:lnTo>
                  <a:pt x="936500" y="2204178"/>
                </a:lnTo>
                <a:lnTo>
                  <a:pt x="875311" y="2194840"/>
                </a:lnTo>
                <a:cubicBezTo>
                  <a:pt x="442276" y="2106228"/>
                  <a:pt x="101204" y="1765156"/>
                  <a:pt x="12592" y="1332120"/>
                </a:cubicBezTo>
                <a:lnTo>
                  <a:pt x="0" y="1249617"/>
                </a:lnTo>
                <a:lnTo>
                  <a:pt x="0" y="967747"/>
                </a:lnTo>
                <a:lnTo>
                  <a:pt x="12592" y="885244"/>
                </a:lnTo>
                <a:cubicBezTo>
                  <a:pt x="115972" y="380036"/>
                  <a:pt x="562980" y="0"/>
                  <a:pt x="1098749" y="0"/>
                </a:cubicBezTo>
                <a:close/>
              </a:path>
            </a:pathLst>
          </a:custGeom>
        </p:spPr>
        <p:txBody>
          <a:bodyPr wrap="square" anchor="ctr">
            <a:noAutofit/>
          </a:bodyPr>
          <a:lstStyle>
            <a:lvl1pPr algn="ctr">
              <a:buNone/>
              <a:defRPr sz="1800"/>
            </a:lvl1pPr>
          </a:lstStyle>
          <a:p>
            <a:r>
              <a:rPr lang="en-US"/>
              <a:t>Click icon to add picture</a:t>
            </a:r>
            <a:endParaRPr lang="en-US" dirty="0"/>
          </a:p>
        </p:txBody>
      </p:sp>
      <p:sp>
        <p:nvSpPr>
          <p:cNvPr id="21" name="Picture Placeholder 20">
            <a:extLst>
              <a:ext uri="{FF2B5EF4-FFF2-40B4-BE49-F238E27FC236}">
                <a16:creationId xmlns:a16="http://schemas.microsoft.com/office/drawing/2014/main" id="{8A1F486A-F545-4642-B1CB-5356704413D3}"/>
              </a:ext>
            </a:extLst>
          </p:cNvPr>
          <p:cNvSpPr>
            <a:spLocks noGrp="1"/>
          </p:cNvSpPr>
          <p:nvPr>
            <p:ph type="pic" sz="quarter" idx="14"/>
          </p:nvPr>
        </p:nvSpPr>
        <p:spPr>
          <a:xfrm>
            <a:off x="8444632" y="2579683"/>
            <a:ext cx="3096807" cy="3096807"/>
          </a:xfrm>
          <a:custGeom>
            <a:avLst/>
            <a:gdLst>
              <a:gd name="connsiteX0" fmla="*/ 1548404 w 3096807"/>
              <a:gd name="connsiteY0" fmla="*/ 0 h 3096807"/>
              <a:gd name="connsiteX1" fmla="*/ 3096807 w 3096807"/>
              <a:gd name="connsiteY1" fmla="*/ 1548404 h 3096807"/>
              <a:gd name="connsiteX2" fmla="*/ 1548404 w 3096807"/>
              <a:gd name="connsiteY2" fmla="*/ 3096807 h 3096807"/>
              <a:gd name="connsiteX3" fmla="*/ 0 w 3096807"/>
              <a:gd name="connsiteY3" fmla="*/ 1548404 h 3096807"/>
              <a:gd name="connsiteX4" fmla="*/ 1548404 w 3096807"/>
              <a:gd name="connsiteY4" fmla="*/ 0 h 3096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807" h="3096807">
                <a:moveTo>
                  <a:pt x="1548404" y="0"/>
                </a:moveTo>
                <a:cubicBezTo>
                  <a:pt x="2403564" y="0"/>
                  <a:pt x="3096807" y="693243"/>
                  <a:pt x="3096807" y="1548404"/>
                </a:cubicBezTo>
                <a:cubicBezTo>
                  <a:pt x="3096807" y="2403564"/>
                  <a:pt x="2403564" y="3096807"/>
                  <a:pt x="1548404" y="3096807"/>
                </a:cubicBezTo>
                <a:cubicBezTo>
                  <a:pt x="693243" y="3096807"/>
                  <a:pt x="0" y="2403564"/>
                  <a:pt x="0" y="1548404"/>
                </a:cubicBezTo>
                <a:cubicBezTo>
                  <a:pt x="0" y="693243"/>
                  <a:pt x="693243" y="0"/>
                  <a:pt x="1548404" y="0"/>
                </a:cubicBezTo>
                <a:close/>
              </a:path>
            </a:pathLst>
          </a:custGeom>
        </p:spPr>
        <p:txBody>
          <a:bodyPr wrap="square" anchor="ctr">
            <a:noAutofit/>
          </a:bodyPr>
          <a:lstStyle>
            <a:lvl1pPr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a:xfrm>
            <a:off x="539496" y="365124"/>
            <a:ext cx="5806440" cy="132588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539496" y="1825625"/>
            <a:ext cx="5806440" cy="4352544"/>
          </a:xfrm>
        </p:spPr>
        <p:txBody>
          <a:bodyPr>
            <a:normAutofit/>
          </a:bodyPr>
          <a:lstStyle>
            <a:lvl1pPr marL="0" indent="0">
              <a:lnSpc>
                <a:spcPct val="110000"/>
              </a:lnSpc>
              <a:buNone/>
              <a:defRPr sz="2400"/>
            </a:lvl1pPr>
            <a:lvl2pPr marL="228600">
              <a:lnSpc>
                <a:spcPct val="110000"/>
              </a:lnSpc>
              <a:defRPr sz="2000"/>
            </a:lvl2pPr>
            <a:lvl3pPr marL="457200">
              <a:lnSpc>
                <a:spcPct val="110000"/>
              </a:lnSpc>
              <a:defRPr sz="1800"/>
            </a:lvl3pPr>
            <a:lvl4pPr marL="685800">
              <a:lnSpc>
                <a:spcPct val="110000"/>
              </a:lnSpc>
              <a:defRPr sz="1600"/>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lvl1pPr>
              <a:defRPr>
                <a:latin typeface="+mn-lt"/>
              </a:defRPr>
            </a:lvl1pPr>
          </a:lstStyle>
          <a:p>
            <a:pPr>
              <a:defRPr/>
            </a:pPr>
            <a:fld id="{8D4C1928-4D63-40E5-86D8-46F5208347BF}" type="datetime1">
              <a:rPr lang="id-ID" smtClean="0">
                <a:solidFill>
                  <a:prstClr val="black">
                    <a:tint val="75000"/>
                  </a:prstClr>
                </a:solidFill>
              </a:rPr>
              <a:t>13/02/2023</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Oval 9">
            <a:extLst>
              <a:ext uri="{FF2B5EF4-FFF2-40B4-BE49-F238E27FC236}">
                <a16:creationId xmlns:a16="http://schemas.microsoft.com/office/drawing/2014/main" id="{E8E71C73-7BAD-4838-88C1-42E045A9D179}"/>
              </a:ext>
            </a:extLst>
          </p:cNvPr>
          <p:cNvSpPr/>
          <p:nvPr userDrawn="1"/>
        </p:nvSpPr>
        <p:spPr>
          <a:xfrm>
            <a:off x="10249620" y="1555068"/>
            <a:ext cx="819303" cy="7970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44560922-5803-412D-880B-065E75DCBC0A}"/>
              </a:ext>
            </a:extLst>
          </p:cNvPr>
          <p:cNvSpPr/>
          <p:nvPr userDrawn="1"/>
        </p:nvSpPr>
        <p:spPr>
          <a:xfrm>
            <a:off x="7590089" y="4034393"/>
            <a:ext cx="876704" cy="876704"/>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0839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200EACD1-D216-4037-8AFF-80CF273586DF}"/>
              </a:ext>
            </a:extLst>
          </p:cNvPr>
          <p:cNvSpPr/>
          <p:nvPr userDrawn="1"/>
        </p:nvSpPr>
        <p:spPr>
          <a:xfrm>
            <a:off x="2815929" y="148929"/>
            <a:ext cx="6560142" cy="656014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F941DE04-3FEA-4A57-B200-F9F6A765C792}"/>
              </a:ext>
            </a:extLst>
          </p:cNvPr>
          <p:cNvSpPr/>
          <p:nvPr userDrawn="1"/>
        </p:nvSpPr>
        <p:spPr>
          <a:xfrm rot="9222429" flipV="1">
            <a:off x="2494119" y="-28502"/>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A565C7B4-4152-4548-A771-EB148A028FDB}"/>
              </a:ext>
            </a:extLst>
          </p:cNvPr>
          <p:cNvSpPr/>
          <p:nvPr userDrawn="1"/>
        </p:nvSpPr>
        <p:spPr>
          <a:xfrm>
            <a:off x="8165417" y="5241988"/>
            <a:ext cx="759403" cy="7388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3319272" y="1380744"/>
            <a:ext cx="5559552" cy="2514600"/>
          </a:xfrm>
        </p:spPr>
        <p:txBody>
          <a:bodyPr anchor="b"/>
          <a:lstStyle>
            <a:lvl1pPr algn="ctr">
              <a:defRPr sz="60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3319272" y="4078224"/>
            <a:ext cx="5559552" cy="1536192"/>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85573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a:xfrm>
            <a:off x="539496" y="365125"/>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1179576" y="1911096"/>
            <a:ext cx="98298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lvl1pPr>
              <a:defRPr>
                <a:latin typeface="+mn-lt"/>
              </a:defRPr>
            </a:lvl1pPr>
          </a:lstStyle>
          <a:p>
            <a:pPr>
              <a:defRPr/>
            </a:pPr>
            <a:fld id="{B5617344-E7FA-48BC-B133-9712715EE50E}" type="datetime1">
              <a:rPr lang="id-ID" smtClean="0">
                <a:solidFill>
                  <a:prstClr val="black">
                    <a:tint val="75000"/>
                  </a:prstClr>
                </a:solidFill>
              </a:rPr>
              <a:t>13/02/2023</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5081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lvl1pPr>
              <a:defRPr>
                <a:latin typeface="+mn-lt"/>
              </a:defRPr>
            </a:lvl1p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Content Placeholder 2">
            <a:extLst>
              <a:ext uri="{FF2B5EF4-FFF2-40B4-BE49-F238E27FC236}">
                <a16:creationId xmlns:a16="http://schemas.microsoft.com/office/drawing/2014/main" id="{4753B078-30BA-4AB9-A020-EE8D9404B69E}"/>
              </a:ext>
            </a:extLst>
          </p:cNvPr>
          <p:cNvSpPr>
            <a:spLocks noGrp="1"/>
          </p:cNvSpPr>
          <p:nvPr>
            <p:ph idx="1"/>
          </p:nvPr>
        </p:nvSpPr>
        <p:spPr>
          <a:xfrm>
            <a:off x="838200" y="1911096"/>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8923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slide with picture">
    <p:bg>
      <p:bgPr>
        <a:solidFill>
          <a:schemeClr val="tx1"/>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3E3FD7E-C80A-4707-A8E9-4134DF91F3FF}"/>
              </a:ext>
            </a:extLst>
          </p:cNvPr>
          <p:cNvSpPr>
            <a:spLocks noGrp="1"/>
          </p:cNvSpPr>
          <p:nvPr>
            <p:ph type="pic" sz="quarter" idx="10"/>
          </p:nvPr>
        </p:nvSpPr>
        <p:spPr>
          <a:xfrm>
            <a:off x="0" y="1"/>
            <a:ext cx="12192000" cy="6858000"/>
          </a:xfrm>
        </p:spPr>
        <p:txBody>
          <a:bodyPr/>
          <a:lstStyle>
            <a:lvl1pPr>
              <a:buNone/>
              <a:defRPr>
                <a:solidFill>
                  <a:schemeClr val="bg1"/>
                </a:solidFill>
              </a:defRPr>
            </a:lvl1pPr>
          </a:lstStyle>
          <a:p>
            <a:r>
              <a:rPr lang="en-US"/>
              <a:t>Click icon to add picture</a:t>
            </a:r>
            <a:endParaRPr lang="en-US" dirty="0"/>
          </a:p>
        </p:txBody>
      </p:sp>
      <p:sp>
        <p:nvSpPr>
          <p:cNvPr id="10" name="Title 9">
            <a:extLst>
              <a:ext uri="{FF2B5EF4-FFF2-40B4-BE49-F238E27FC236}">
                <a16:creationId xmlns:a16="http://schemas.microsoft.com/office/drawing/2014/main" id="{10EC23F5-CD2E-4207-A4E6-73BDFF74D868}"/>
              </a:ext>
            </a:extLst>
          </p:cNvPr>
          <p:cNvSpPr>
            <a:spLocks noGrp="1"/>
          </p:cNvSpPr>
          <p:nvPr>
            <p:ph type="title"/>
          </p:nvPr>
        </p:nvSpPr>
        <p:spPr>
          <a:xfrm>
            <a:off x="3111500" y="370600"/>
            <a:ext cx="5923842" cy="5923842"/>
          </a:xfrm>
          <a:custGeom>
            <a:avLst/>
            <a:gdLst>
              <a:gd name="connsiteX0" fmla="*/ 2961921 w 5923842"/>
              <a:gd name="connsiteY0" fmla="*/ 0 h 5923842"/>
              <a:gd name="connsiteX1" fmla="*/ 5923842 w 5923842"/>
              <a:gd name="connsiteY1" fmla="*/ 2961921 h 5923842"/>
              <a:gd name="connsiteX2" fmla="*/ 2961921 w 5923842"/>
              <a:gd name="connsiteY2" fmla="*/ 5923842 h 5923842"/>
              <a:gd name="connsiteX3" fmla="*/ 0 w 5923842"/>
              <a:gd name="connsiteY3" fmla="*/ 2961921 h 5923842"/>
              <a:gd name="connsiteX4" fmla="*/ 2961921 w 5923842"/>
              <a:gd name="connsiteY4" fmla="*/ 0 h 5923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23842" h="5923842">
                <a:moveTo>
                  <a:pt x="2961921" y="0"/>
                </a:moveTo>
                <a:cubicBezTo>
                  <a:pt x="4597745" y="0"/>
                  <a:pt x="5923842" y="1326097"/>
                  <a:pt x="5923842" y="2961921"/>
                </a:cubicBezTo>
                <a:cubicBezTo>
                  <a:pt x="5923842" y="4597745"/>
                  <a:pt x="4597745" y="5923842"/>
                  <a:pt x="2961921" y="5923842"/>
                </a:cubicBezTo>
                <a:cubicBezTo>
                  <a:pt x="1326097" y="5923842"/>
                  <a:pt x="0" y="4597745"/>
                  <a:pt x="0" y="2961921"/>
                </a:cubicBezTo>
                <a:cubicBezTo>
                  <a:pt x="0" y="1326097"/>
                  <a:pt x="1326097" y="0"/>
                  <a:pt x="2961921" y="0"/>
                </a:cubicBezTo>
                <a:close/>
              </a:path>
            </a:pathLst>
          </a:custGeom>
          <a:solidFill>
            <a:schemeClr val="bg1">
              <a:alpha val="95000"/>
            </a:schemeClr>
          </a:solidFill>
        </p:spPr>
        <p:txBody>
          <a:bodyPr wrap="square" lIns="457200" rIns="457200" bIns="2331720" anchor="b" anchorCtr="0">
            <a:noAutofit/>
          </a:bodyPr>
          <a:lstStyle>
            <a:lvl1pPr algn="ctr">
              <a:defRPr sz="4000">
                <a:solidFill>
                  <a:schemeClr val="tx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3575304" y="4379976"/>
            <a:ext cx="5038344" cy="713232"/>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1" name="Date Placeholder 10">
            <a:extLst>
              <a:ext uri="{FF2B5EF4-FFF2-40B4-BE49-F238E27FC236}">
                <a16:creationId xmlns:a16="http://schemas.microsoft.com/office/drawing/2014/main" id="{6B76FE53-FB67-4871-8485-71BAAFD7D1BF}"/>
              </a:ext>
            </a:extLst>
          </p:cNvPr>
          <p:cNvSpPr>
            <a:spLocks noGrp="1"/>
          </p:cNvSpPr>
          <p:nvPr>
            <p:ph type="dt" sz="half" idx="11"/>
          </p:nvPr>
        </p:nvSpPr>
        <p:spPr/>
        <p:txBody>
          <a:bodyPr/>
          <a:lstStyle>
            <a:lvl1pPr>
              <a:defRPr>
                <a:solidFill>
                  <a:schemeClr val="bg1"/>
                </a:solidFill>
                <a:latin typeface="+mn-lt"/>
              </a:defRPr>
            </a:lvl1pPr>
          </a:lstStyle>
          <a:p>
            <a:pPr>
              <a:defRPr/>
            </a:pPr>
            <a:fld id="{E42F0211-2175-462E-ABA5-2F2F9521A69D}" type="datetime1">
              <a:rPr lang="id-ID" smtClean="0"/>
              <a:t>13/02/2023</a:t>
            </a:fld>
            <a:endParaRPr lang="en-US" dirty="0"/>
          </a:p>
        </p:txBody>
      </p:sp>
      <p:sp>
        <p:nvSpPr>
          <p:cNvPr id="12" name="Footer Placeholder 11">
            <a:extLst>
              <a:ext uri="{FF2B5EF4-FFF2-40B4-BE49-F238E27FC236}">
                <a16:creationId xmlns:a16="http://schemas.microsoft.com/office/drawing/2014/main" id="{AD26FED4-1CE2-444B-A77E-EB3CB505AF19}"/>
              </a:ext>
            </a:extLst>
          </p:cNvPr>
          <p:cNvSpPr>
            <a:spLocks noGrp="1"/>
          </p:cNvSpPr>
          <p:nvPr>
            <p:ph type="ftr" sz="quarter" idx="12"/>
          </p:nvPr>
        </p:nvSpPr>
        <p:spPr/>
        <p:txBody>
          <a:bodyPr/>
          <a:lstStyle>
            <a:lvl1pPr>
              <a:defRPr>
                <a:solidFill>
                  <a:schemeClr val="bg1"/>
                </a:solidFill>
                <a:latin typeface="+mn-lt"/>
              </a:defRPr>
            </a:lvl1pPr>
          </a:lstStyle>
          <a:p>
            <a:pPr>
              <a:defRPr/>
            </a:pPr>
            <a:r>
              <a:rPr lang="en-US"/>
              <a:t>Pengolahan Sinyal Digital</a:t>
            </a:r>
            <a:endParaRPr lang="en-US" dirty="0"/>
          </a:p>
        </p:txBody>
      </p:sp>
      <p:sp>
        <p:nvSpPr>
          <p:cNvPr id="13" name="Slide Number Placeholder 12">
            <a:extLst>
              <a:ext uri="{FF2B5EF4-FFF2-40B4-BE49-F238E27FC236}">
                <a16:creationId xmlns:a16="http://schemas.microsoft.com/office/drawing/2014/main" id="{28FD25AA-10CC-48D8-9577-257871107B9A}"/>
              </a:ext>
            </a:extLst>
          </p:cNvPr>
          <p:cNvSpPr>
            <a:spLocks noGrp="1"/>
          </p:cNvSpPr>
          <p:nvPr>
            <p:ph type="sldNum" sz="quarter" idx="13"/>
          </p:nvPr>
        </p:nvSpPr>
        <p:spPr/>
        <p:txBody>
          <a:bodyPr/>
          <a:lstStyle>
            <a:lvl1pPr>
              <a:defRPr>
                <a:solidFill>
                  <a:schemeClr val="bg1"/>
                </a:solidFill>
                <a:latin typeface="+mn-lt"/>
              </a:defRPr>
            </a:lvl1pPr>
          </a:lstStyle>
          <a:p>
            <a:pPr>
              <a:defRPr/>
            </a:pPr>
            <a:fld id="{D76B855D-E9CC-4FF8-AD85-6CDC7B89A0DE}" type="slidenum">
              <a:rPr lang="en-US" smtClean="0"/>
              <a:pPr>
                <a:defRPr/>
              </a:pPr>
              <a:t>‹#›</a:t>
            </a:fld>
            <a:endParaRPr lang="en-US" dirty="0"/>
          </a:p>
        </p:txBody>
      </p:sp>
    </p:spTree>
    <p:extLst>
      <p:ext uri="{BB962C8B-B14F-4D97-AF65-F5344CB8AC3E}">
        <p14:creationId xmlns:p14="http://schemas.microsoft.com/office/powerpoint/2010/main" val="220328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lvl1pPr>
              <a:defRPr>
                <a:latin typeface="+mn-lt"/>
              </a:defRPr>
            </a:lvl1pPr>
          </a:lstStyle>
          <a:p>
            <a:pPr>
              <a:defRPr/>
            </a:pPr>
            <a:fld id="{BBDBCE48-F214-46F8-935F-1C14B8C3C9B5}" type="datetime1">
              <a:rPr lang="id-ID" smtClean="0">
                <a:solidFill>
                  <a:prstClr val="black">
                    <a:tint val="75000"/>
                  </a:prstClr>
                </a:solidFill>
              </a:rPr>
              <a:t>13/02/2023</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69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lvl1pPr>
              <a:defRPr>
                <a:latin typeface="+mn-lt"/>
              </a:defRPr>
            </a:lvl1pPr>
          </a:lstStyle>
          <a:p>
            <a:pPr>
              <a:defRPr/>
            </a:pPr>
            <a:fld id="{641D185D-C4E0-4D3C-BD43-C12C47AC4C48}" type="datetime1">
              <a:rPr lang="id-ID" smtClean="0">
                <a:solidFill>
                  <a:prstClr val="black">
                    <a:tint val="75000"/>
                  </a:prstClr>
                </a:solidFill>
              </a:rPr>
              <a:t>13/02/2023</a:t>
            </a:fld>
            <a:endParaRPr lang="en-US" dirty="0">
              <a:solidFill>
                <a:prstClr val="black">
                  <a:tint val="75000"/>
                </a:prstClr>
              </a:solidFill>
            </a:endParaRPr>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94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pPr>
              <a:defRPr/>
            </a:pPr>
            <a:fld id="{73130663-2CC0-4001-9FD1-E5A334B81BEC}" type="datetime1">
              <a:rPr lang="id-ID" smtClean="0">
                <a:solidFill>
                  <a:prstClr val="black">
                    <a:tint val="75000"/>
                  </a:prstClr>
                </a:solidFill>
              </a:rPr>
              <a:t>13/02/2023</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67668650"/>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71" r:id="rId4"/>
    <p:sldLayoutId id="2147483770" r:id="rId5"/>
    <p:sldLayoutId id="2147483774" r:id="rId6"/>
    <p:sldLayoutId id="2147483783" r:id="rId7"/>
    <p:sldLayoutId id="2147483772" r:id="rId8"/>
    <p:sldLayoutId id="2147483773" r:id="rId9"/>
    <p:sldLayoutId id="2147483785" r:id="rId10"/>
    <p:sldLayoutId id="2147483786" r:id="rId11"/>
    <p:sldLayoutId id="2147483787" r:id="rId12"/>
    <p:sldLayoutId id="2147483775" r:id="rId13"/>
    <p:sldLayoutId id="2147483788" r:id="rId14"/>
    <p:sldLayoutId id="2147483776" r:id="rId15"/>
    <p:sldLayoutId id="2147483777" r:id="rId16"/>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6.png"/><Relationship Id="rId1" Type="http://schemas.openxmlformats.org/officeDocument/2006/relationships/slideLayout" Target="../slideLayouts/slideLayout6.xml"/><Relationship Id="rId5" Type="http://schemas.openxmlformats.org/officeDocument/2006/relationships/image" Target="../media/image9.jpe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2.png"/><Relationship Id="rId1" Type="http://schemas.openxmlformats.org/officeDocument/2006/relationships/slideLayout" Target="../slideLayouts/slideLayout6.xml"/><Relationship Id="rId5" Type="http://schemas.openxmlformats.org/officeDocument/2006/relationships/image" Target="../media/image12.jpeg"/><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emf"/><Relationship Id="rId1" Type="http://schemas.openxmlformats.org/officeDocument/2006/relationships/slideLayout" Target="../slideLayouts/slideLayout6.xml"/><Relationship Id="rId4" Type="http://schemas.openxmlformats.org/officeDocument/2006/relationships/image" Target="../media/image21.png"/></Relationships>
</file>

<file path=ppt/slides/_rels/slide1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8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drive.google.com/file/d/15pY9RJAxpnlzb4djIb8g0m0hTAT8w1TC/view?usp=sharing"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mailto:veranovianas@mail.unnes.ac.i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6.xml"/><Relationship Id="rId4" Type="http://schemas.openxmlformats.org/officeDocument/2006/relationships/image" Target="../media/image29.png"/></Relationships>
</file>

<file path=ppt/slides/_rels/slide2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6.xml"/><Relationship Id="rId4" Type="http://schemas.openxmlformats.org/officeDocument/2006/relationships/image" Target="../media/image3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08836-40C5-46C2-81BA-21AA27176925}"/>
              </a:ext>
            </a:extLst>
          </p:cNvPr>
          <p:cNvSpPr>
            <a:spLocks noGrp="1"/>
          </p:cNvSpPr>
          <p:nvPr>
            <p:ph type="ctrTitle"/>
          </p:nvPr>
        </p:nvSpPr>
        <p:spPr/>
        <p:txBody>
          <a:bodyPr>
            <a:normAutofit fontScale="90000"/>
          </a:bodyPr>
          <a:lstStyle/>
          <a:p>
            <a:r>
              <a:rPr lang="id-ID" sz="6600" dirty="0">
                <a:solidFill>
                  <a:srgbClr val="FFFFFF"/>
                </a:solidFill>
              </a:rPr>
              <a:t>Pertemuan 2</a:t>
            </a:r>
            <a:br>
              <a:rPr lang="id-ID" sz="6600" dirty="0">
                <a:solidFill>
                  <a:srgbClr val="FFFFFF"/>
                </a:solidFill>
              </a:rPr>
            </a:br>
            <a:r>
              <a:rPr lang="id-ID" sz="5300" dirty="0">
                <a:solidFill>
                  <a:srgbClr val="FFFFFF"/>
                </a:solidFill>
              </a:rPr>
              <a:t>Sinyal dan Sistem Diskrit</a:t>
            </a:r>
            <a:endParaRPr lang="en-US" sz="5300" dirty="0"/>
          </a:p>
        </p:txBody>
      </p:sp>
      <p:sp>
        <p:nvSpPr>
          <p:cNvPr id="3" name="Subtitle 2">
            <a:extLst>
              <a:ext uri="{FF2B5EF4-FFF2-40B4-BE49-F238E27FC236}">
                <a16:creationId xmlns:a16="http://schemas.microsoft.com/office/drawing/2014/main" id="{72CC4EC4-809C-4FD2-AA20-009F08590DA6}"/>
              </a:ext>
            </a:extLst>
          </p:cNvPr>
          <p:cNvSpPr>
            <a:spLocks noGrp="1"/>
          </p:cNvSpPr>
          <p:nvPr>
            <p:ph type="subTitle" idx="1"/>
          </p:nvPr>
        </p:nvSpPr>
        <p:spPr>
          <a:xfrm>
            <a:off x="5093208" y="5761608"/>
            <a:ext cx="6592824" cy="456312"/>
          </a:xfrm>
        </p:spPr>
        <p:txBody>
          <a:bodyPr>
            <a:normAutofit fontScale="92500"/>
          </a:bodyPr>
          <a:lstStyle/>
          <a:p>
            <a:r>
              <a:rPr lang="id-ID" dirty="0"/>
              <a:t>Disusun oleh : Vera Noviana Sulistyawan, S.T., M.T.</a:t>
            </a:r>
            <a:endParaRPr lang="en-US" dirty="0"/>
          </a:p>
        </p:txBody>
      </p:sp>
    </p:spTree>
    <p:extLst>
      <p:ext uri="{BB962C8B-B14F-4D97-AF65-F5344CB8AC3E}">
        <p14:creationId xmlns:p14="http://schemas.microsoft.com/office/powerpoint/2010/main" val="800962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497CC-F93D-8053-8636-C4B80B397BA7}"/>
              </a:ext>
            </a:extLst>
          </p:cNvPr>
          <p:cNvSpPr>
            <a:spLocks noGrp="1"/>
          </p:cNvSpPr>
          <p:nvPr>
            <p:ph type="title"/>
          </p:nvPr>
        </p:nvSpPr>
        <p:spPr/>
        <p:txBody>
          <a:bodyPr/>
          <a:lstStyle/>
          <a:p>
            <a:r>
              <a:rPr lang="id-ID" dirty="0"/>
              <a:t>Unit Step Signal</a:t>
            </a:r>
          </a:p>
        </p:txBody>
      </p:sp>
      <p:sp>
        <p:nvSpPr>
          <p:cNvPr id="3" name="Date Placeholder 2">
            <a:extLst>
              <a:ext uri="{FF2B5EF4-FFF2-40B4-BE49-F238E27FC236}">
                <a16:creationId xmlns:a16="http://schemas.microsoft.com/office/drawing/2014/main" id="{7EA9BC2D-9DA2-30A3-236C-C802699C9F39}"/>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0FB046FA-A05A-E405-45AD-8CC2285DA2A8}"/>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1B859EDA-A521-D148-ECD0-93DBB00B1A4C}"/>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10</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05CB08BC-8724-AF6A-E277-03010E91A296}"/>
                  </a:ext>
                </a:extLst>
              </p:cNvPr>
              <p:cNvSpPr>
                <a:spLocks noGrp="1"/>
              </p:cNvSpPr>
              <p:nvPr>
                <p:ph idx="1"/>
              </p:nvPr>
            </p:nvSpPr>
            <p:spPr>
              <a:xfrm>
                <a:off x="1203159" y="1556084"/>
                <a:ext cx="10515600" cy="4214754"/>
              </a:xfrm>
            </p:spPr>
            <p:txBody>
              <a:bodyPr>
                <a:normAutofit/>
              </a:bodyPr>
              <a:lstStyle/>
              <a:p>
                <a14:m>
                  <m:oMath xmlns:m="http://schemas.openxmlformats.org/officeDocument/2006/math">
                    <m:r>
                      <a:rPr lang="id-ID" sz="2400" b="0" i="1" smtClean="0">
                        <a:latin typeface="Cambria Math" panose="02040503050406030204" pitchFamily="18" charset="0"/>
                      </a:rPr>
                      <m:t>𝑢</m:t>
                    </m:r>
                    <m:d>
                      <m:dPr>
                        <m:ctrlPr>
                          <a:rPr lang="id-ID" sz="2400" b="0" i="1" smtClean="0">
                            <a:latin typeface="Cambria Math" panose="02040503050406030204" pitchFamily="18" charset="0"/>
                          </a:rPr>
                        </m:ctrlPr>
                      </m:dPr>
                      <m:e>
                        <m:r>
                          <a:rPr lang="id-ID" sz="2400" b="0" i="1" smtClean="0">
                            <a:latin typeface="Cambria Math" panose="02040503050406030204" pitchFamily="18" charset="0"/>
                          </a:rPr>
                          <m:t>𝑛</m:t>
                        </m:r>
                      </m:e>
                    </m:d>
                    <m:r>
                      <a:rPr lang="id-ID" sz="2400" b="0" i="1" smtClean="0">
                        <a:latin typeface="Cambria Math" panose="02040503050406030204" pitchFamily="18" charset="0"/>
                      </a:rPr>
                      <m:t>=</m:t>
                    </m:r>
                    <m:d>
                      <m:dPr>
                        <m:begChr m:val="{"/>
                        <m:endChr m:val=""/>
                        <m:ctrlPr>
                          <a:rPr lang="id-ID" sz="2400" b="0" i="1" smtClean="0">
                            <a:latin typeface="Cambria Math" panose="02040503050406030204" pitchFamily="18" charset="0"/>
                          </a:rPr>
                        </m:ctrlPr>
                      </m:dPr>
                      <m:e>
                        <m:eqArr>
                          <m:eqArrPr>
                            <m:ctrlPr>
                              <a:rPr lang="id-ID" sz="2400" b="0" i="1" smtClean="0">
                                <a:latin typeface="Cambria Math" panose="02040503050406030204" pitchFamily="18" charset="0"/>
                              </a:rPr>
                            </m:ctrlPr>
                          </m:eqArrPr>
                          <m:e>
                            <m:r>
                              <a:rPr lang="id-ID" sz="2400" b="0" i="1" smtClean="0">
                                <a:latin typeface="Cambria Math" panose="02040503050406030204" pitchFamily="18" charset="0"/>
                              </a:rPr>
                              <m:t>1, </m:t>
                            </m:r>
                            <m:r>
                              <a:rPr lang="id-ID" sz="2400" b="0" i="1" smtClean="0">
                                <a:latin typeface="Cambria Math" panose="02040503050406030204" pitchFamily="18" charset="0"/>
                              </a:rPr>
                              <m:t>𝑛</m:t>
                            </m:r>
                            <m:r>
                              <a:rPr lang="id-ID" sz="2400" b="0" i="1" smtClean="0">
                                <a:latin typeface="Cambria Math" panose="02040503050406030204" pitchFamily="18" charset="0"/>
                                <a:ea typeface="Cambria Math" panose="02040503050406030204" pitchFamily="18" charset="0"/>
                              </a:rPr>
                              <m:t>≥0</m:t>
                            </m:r>
                          </m:e>
                          <m:e>
                            <m:r>
                              <a:rPr lang="id-ID" sz="2400" b="0" i="1" smtClean="0">
                                <a:latin typeface="Cambria Math" panose="02040503050406030204" pitchFamily="18" charset="0"/>
                                <a:ea typeface="Cambria Math" panose="02040503050406030204" pitchFamily="18" charset="0"/>
                              </a:rPr>
                              <m:t>0, </m:t>
                            </m:r>
                            <m:r>
                              <a:rPr lang="id-ID" sz="2400" b="0" i="1" smtClean="0">
                                <a:latin typeface="Cambria Math" panose="02040503050406030204" pitchFamily="18" charset="0"/>
                                <a:ea typeface="Cambria Math" panose="02040503050406030204" pitchFamily="18" charset="0"/>
                              </a:rPr>
                              <m:t>𝑛</m:t>
                            </m:r>
                            <m:r>
                              <a:rPr lang="id-ID" sz="2400" b="0" i="1" smtClean="0">
                                <a:latin typeface="Cambria Math" panose="02040503050406030204" pitchFamily="18" charset="0"/>
                                <a:ea typeface="Cambria Math" panose="02040503050406030204" pitchFamily="18" charset="0"/>
                              </a:rPr>
                              <m:t>&lt;0</m:t>
                            </m:r>
                          </m:e>
                        </m:eqArr>
                      </m:e>
                    </m:d>
                  </m:oMath>
                </a14:m>
                <a:endParaRPr lang="id-ID" sz="2400" dirty="0"/>
              </a:p>
              <a:p>
                <a:pPr marL="457200" lvl="1" indent="0">
                  <a:buNone/>
                </a:pPr>
                <a:r>
                  <a:rPr lang="pt-BR" sz="2000" dirty="0"/>
                  <a:t>&gt;&gt; n=-5:5;</a:t>
                </a:r>
              </a:p>
              <a:p>
                <a:pPr marL="457200" lvl="1" indent="0">
                  <a:buNone/>
                </a:pPr>
                <a:r>
                  <a:rPr lang="pt-BR" sz="2000" dirty="0"/>
                  <a:t>&gt;&gt; x=[n&gt;=0];</a:t>
                </a:r>
              </a:p>
              <a:p>
                <a:pPr marL="457200" lvl="1" indent="0">
                  <a:buNone/>
                </a:pPr>
                <a:r>
                  <a:rPr lang="pt-BR" sz="2000" dirty="0"/>
                  <a:t>&gt;&gt; stem (n,x)</a:t>
                </a:r>
              </a:p>
            </p:txBody>
          </p:sp>
        </mc:Choice>
        <mc:Fallback xmlns="">
          <p:sp>
            <p:nvSpPr>
              <p:cNvPr id="6" name="Content Placeholder 5">
                <a:extLst>
                  <a:ext uri="{FF2B5EF4-FFF2-40B4-BE49-F238E27FC236}">
                    <a16:creationId xmlns:a16="http://schemas.microsoft.com/office/drawing/2014/main" id="{05CB08BC-8724-AF6A-E277-03010E91A296}"/>
                  </a:ext>
                </a:extLst>
              </p:cNvPr>
              <p:cNvSpPr>
                <a:spLocks noGrp="1" noRot="1" noChangeAspect="1" noMove="1" noResize="1" noEditPoints="1" noAdjustHandles="1" noChangeArrowheads="1" noChangeShapeType="1" noTextEdit="1"/>
              </p:cNvSpPr>
              <p:nvPr>
                <p:ph idx="1"/>
              </p:nvPr>
            </p:nvSpPr>
            <p:spPr>
              <a:xfrm>
                <a:off x="1203159" y="1556084"/>
                <a:ext cx="10515600" cy="4214754"/>
              </a:xfrm>
              <a:blipFill>
                <a:blip r:embed="rId2"/>
                <a:stretch>
                  <a:fillRect/>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7" name="Content Placeholder 5">
                <a:extLst>
                  <a:ext uri="{FF2B5EF4-FFF2-40B4-BE49-F238E27FC236}">
                    <a16:creationId xmlns:a16="http://schemas.microsoft.com/office/drawing/2014/main" id="{90769FEA-DD6E-0BCA-5C3F-C925AE19290C}"/>
                  </a:ext>
                </a:extLst>
              </p:cNvPr>
              <p:cNvSpPr txBox="1">
                <a:spLocks/>
              </p:cNvSpPr>
              <p:nvPr/>
            </p:nvSpPr>
            <p:spPr>
              <a:xfrm>
                <a:off x="6460959" y="1690688"/>
                <a:ext cx="10515600" cy="38597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r>
                      <a:rPr lang="id-ID" sz="2400" i="1" smtClean="0">
                        <a:latin typeface="Cambria Math" panose="02040503050406030204" pitchFamily="18" charset="0"/>
                      </a:rPr>
                      <m:t>𝑢</m:t>
                    </m:r>
                    <m:d>
                      <m:dPr>
                        <m:ctrlPr>
                          <a:rPr lang="id-ID" sz="2400" i="1" smtClean="0">
                            <a:latin typeface="Cambria Math" panose="02040503050406030204" pitchFamily="18" charset="0"/>
                          </a:rPr>
                        </m:ctrlPr>
                      </m:dPr>
                      <m:e>
                        <m:r>
                          <a:rPr lang="id-ID" sz="2400" i="1" smtClean="0">
                            <a:latin typeface="Cambria Math" panose="02040503050406030204" pitchFamily="18" charset="0"/>
                          </a:rPr>
                          <m:t>𝑛</m:t>
                        </m:r>
                        <m:r>
                          <a:rPr lang="id-ID" sz="2400" b="0" i="1" smtClean="0">
                            <a:latin typeface="Cambria Math" panose="02040503050406030204" pitchFamily="18" charset="0"/>
                          </a:rPr>
                          <m:t>−2</m:t>
                        </m:r>
                      </m:e>
                    </m:d>
                    <m:r>
                      <a:rPr lang="id-ID" sz="2400" i="1" smtClean="0">
                        <a:latin typeface="Cambria Math" panose="02040503050406030204" pitchFamily="18" charset="0"/>
                      </a:rPr>
                      <m:t>=</m:t>
                    </m:r>
                    <m:d>
                      <m:dPr>
                        <m:begChr m:val="{"/>
                        <m:endChr m:val=""/>
                        <m:ctrlPr>
                          <a:rPr lang="id-ID" sz="2400" i="1" smtClean="0">
                            <a:latin typeface="Cambria Math" panose="02040503050406030204" pitchFamily="18" charset="0"/>
                          </a:rPr>
                        </m:ctrlPr>
                      </m:dPr>
                      <m:e>
                        <m:eqArr>
                          <m:eqArrPr>
                            <m:ctrlPr>
                              <a:rPr lang="id-ID" sz="2400" i="1" smtClean="0">
                                <a:latin typeface="Cambria Math" panose="02040503050406030204" pitchFamily="18" charset="0"/>
                              </a:rPr>
                            </m:ctrlPr>
                          </m:eqArrPr>
                          <m:e>
                            <m:r>
                              <a:rPr lang="id-ID" sz="2400" i="1" smtClean="0">
                                <a:latin typeface="Cambria Math" panose="02040503050406030204" pitchFamily="18" charset="0"/>
                              </a:rPr>
                              <m:t>1, </m:t>
                            </m:r>
                            <m:r>
                              <a:rPr lang="id-ID" sz="2400" i="1" smtClean="0">
                                <a:latin typeface="Cambria Math" panose="02040503050406030204" pitchFamily="18" charset="0"/>
                              </a:rPr>
                              <m:t>𝑛</m:t>
                            </m:r>
                            <m:r>
                              <a:rPr lang="id-ID" sz="2400" i="1" smtClean="0">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2</m:t>
                            </m:r>
                          </m:e>
                          <m:e>
                            <m:r>
                              <a:rPr lang="id-ID" sz="2400" i="1" smtClean="0">
                                <a:latin typeface="Cambria Math" panose="02040503050406030204" pitchFamily="18" charset="0"/>
                                <a:ea typeface="Cambria Math" panose="02040503050406030204" pitchFamily="18" charset="0"/>
                              </a:rPr>
                              <m:t>0, </m:t>
                            </m:r>
                            <m:r>
                              <a:rPr lang="id-ID" sz="2400" i="1" smtClean="0">
                                <a:latin typeface="Cambria Math" panose="02040503050406030204" pitchFamily="18" charset="0"/>
                                <a:ea typeface="Cambria Math" panose="02040503050406030204" pitchFamily="18" charset="0"/>
                              </a:rPr>
                              <m:t>𝑛</m:t>
                            </m:r>
                            <m:r>
                              <a:rPr lang="id-ID" sz="2400" i="1" smtClean="0">
                                <a:latin typeface="Cambria Math" panose="02040503050406030204" pitchFamily="18" charset="0"/>
                                <a:ea typeface="Cambria Math" panose="02040503050406030204" pitchFamily="18" charset="0"/>
                              </a:rPr>
                              <m:t>&lt;2</m:t>
                            </m:r>
                          </m:e>
                        </m:eqArr>
                      </m:e>
                    </m:d>
                  </m:oMath>
                </a14:m>
                <a:endParaRPr lang="id-ID" sz="2400" dirty="0"/>
              </a:p>
              <a:p>
                <a:pPr marL="457200" lvl="1" indent="0">
                  <a:buFont typeface="Arial" panose="020B0604020202020204" pitchFamily="34" charset="0"/>
                  <a:buNone/>
                </a:pPr>
                <a:r>
                  <a:rPr lang="pt-BR" sz="2000" dirty="0"/>
                  <a:t>&gt;&gt; n=-5:5;</a:t>
                </a:r>
              </a:p>
              <a:p>
                <a:pPr marL="457200" lvl="1" indent="0">
                  <a:buFont typeface="Arial" panose="020B0604020202020204" pitchFamily="34" charset="0"/>
                  <a:buNone/>
                </a:pPr>
                <a:r>
                  <a:rPr lang="pt-BR" sz="2000" dirty="0"/>
                  <a:t>&gt;&gt; x=[(n-2)&gt;=0];</a:t>
                </a:r>
              </a:p>
              <a:p>
                <a:pPr marL="457200" lvl="1" indent="0">
                  <a:buFont typeface="Arial" panose="020B0604020202020204" pitchFamily="34" charset="0"/>
                  <a:buNone/>
                </a:pPr>
                <a:r>
                  <a:rPr lang="pt-BR" sz="2000" dirty="0"/>
                  <a:t>&gt;&gt; stem (n,x)</a:t>
                </a:r>
              </a:p>
            </p:txBody>
          </p:sp>
        </mc:Choice>
        <mc:Fallback xmlns="">
          <p:sp>
            <p:nvSpPr>
              <p:cNvPr id="7" name="Content Placeholder 5">
                <a:extLst>
                  <a:ext uri="{FF2B5EF4-FFF2-40B4-BE49-F238E27FC236}">
                    <a16:creationId xmlns:a16="http://schemas.microsoft.com/office/drawing/2014/main" id="{90769FEA-DD6E-0BCA-5C3F-C925AE19290C}"/>
                  </a:ext>
                </a:extLst>
              </p:cNvPr>
              <p:cNvSpPr txBox="1">
                <a:spLocks noRot="1" noChangeAspect="1" noMove="1" noResize="1" noEditPoints="1" noAdjustHandles="1" noChangeArrowheads="1" noChangeShapeType="1" noTextEdit="1"/>
              </p:cNvSpPr>
              <p:nvPr/>
            </p:nvSpPr>
            <p:spPr>
              <a:xfrm>
                <a:off x="6460959" y="1690688"/>
                <a:ext cx="10515600" cy="3859742"/>
              </a:xfrm>
              <a:prstGeom prst="rect">
                <a:avLst/>
              </a:prstGeom>
              <a:blipFill>
                <a:blip r:embed="rId3"/>
                <a:stretch>
                  <a:fillRect/>
                </a:stretch>
              </a:blipFill>
            </p:spPr>
            <p:txBody>
              <a:bodyPr/>
              <a:lstStyle/>
              <a:p>
                <a:r>
                  <a:rPr lang="id-ID">
                    <a:noFill/>
                  </a:rPr>
                  <a:t> </a:t>
                </a:r>
              </a:p>
            </p:txBody>
          </p:sp>
        </mc:Fallback>
      </mc:AlternateContent>
      <p:pic>
        <p:nvPicPr>
          <p:cNvPr id="2050" name="Picture 2">
            <a:extLst>
              <a:ext uri="{FF2B5EF4-FFF2-40B4-BE49-F238E27FC236}">
                <a16:creationId xmlns:a16="http://schemas.microsoft.com/office/drawing/2014/main" id="{F3515373-0CCF-8D7C-E3C0-4851C590FD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534982"/>
            <a:ext cx="4016031" cy="252861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36B0253B-126A-D39F-CECF-FD350EF8EEC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7957" y="3531899"/>
            <a:ext cx="4557075" cy="2604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3652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04F16-99B0-4CE8-7F5F-A40C7A7D4D38}"/>
              </a:ext>
            </a:extLst>
          </p:cNvPr>
          <p:cNvSpPr>
            <a:spLocks noGrp="1"/>
          </p:cNvSpPr>
          <p:nvPr>
            <p:ph type="title"/>
          </p:nvPr>
        </p:nvSpPr>
        <p:spPr/>
        <p:txBody>
          <a:bodyPr/>
          <a:lstStyle/>
          <a:p>
            <a:r>
              <a:rPr lang="id-ID" dirty="0"/>
              <a:t>Unit Ramp Signal</a:t>
            </a:r>
          </a:p>
        </p:txBody>
      </p:sp>
      <p:sp>
        <p:nvSpPr>
          <p:cNvPr id="3" name="Date Placeholder 2">
            <a:extLst>
              <a:ext uri="{FF2B5EF4-FFF2-40B4-BE49-F238E27FC236}">
                <a16:creationId xmlns:a16="http://schemas.microsoft.com/office/drawing/2014/main" id="{99C71D9D-ADA3-0FBB-D323-121612480847}"/>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5C95EBB9-DB81-9238-F418-85A75A26C252}"/>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58E3D6B8-9023-D19F-22ED-DC48FE422BB2}"/>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11</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666A295A-3EE4-3D31-8B0F-0FDEFD741136}"/>
                  </a:ext>
                </a:extLst>
              </p:cNvPr>
              <p:cNvSpPr>
                <a:spLocks noGrp="1"/>
              </p:cNvSpPr>
              <p:nvPr>
                <p:ph idx="1"/>
              </p:nvPr>
            </p:nvSpPr>
            <p:spPr>
              <a:xfrm>
                <a:off x="838200" y="1690688"/>
                <a:ext cx="10515600" cy="3859742"/>
              </a:xfrm>
            </p:spPr>
            <p:txBody>
              <a:bodyPr>
                <a:normAutofit/>
              </a:bodyPr>
              <a:lstStyle/>
              <a:p>
                <a14:m>
                  <m:oMath xmlns:m="http://schemas.openxmlformats.org/officeDocument/2006/math">
                    <m:sSub>
                      <m:sSubPr>
                        <m:ctrlPr>
                          <a:rPr lang="id-ID" sz="2400" i="1" smtClean="0">
                            <a:latin typeface="Cambria Math" panose="02040503050406030204" pitchFamily="18" charset="0"/>
                          </a:rPr>
                        </m:ctrlPr>
                      </m:sSubPr>
                      <m:e>
                        <m:r>
                          <a:rPr lang="id-ID" sz="2400" b="0" i="1" smtClean="0">
                            <a:latin typeface="Cambria Math" panose="02040503050406030204" pitchFamily="18" charset="0"/>
                          </a:rPr>
                          <m:t>𝑢</m:t>
                        </m:r>
                      </m:e>
                      <m:sub>
                        <m:r>
                          <a:rPr lang="id-ID" sz="2400" b="0" i="1" smtClean="0">
                            <a:latin typeface="Cambria Math" panose="02040503050406030204" pitchFamily="18" charset="0"/>
                          </a:rPr>
                          <m:t>𝑟</m:t>
                        </m:r>
                      </m:sub>
                    </m:sSub>
                    <m:d>
                      <m:dPr>
                        <m:ctrlPr>
                          <a:rPr lang="id-ID" sz="2400" b="0" i="1" smtClean="0">
                            <a:latin typeface="Cambria Math" panose="02040503050406030204" pitchFamily="18" charset="0"/>
                          </a:rPr>
                        </m:ctrlPr>
                      </m:dPr>
                      <m:e>
                        <m:r>
                          <a:rPr lang="id-ID" sz="2400" b="0" i="1" smtClean="0">
                            <a:latin typeface="Cambria Math" panose="02040503050406030204" pitchFamily="18" charset="0"/>
                          </a:rPr>
                          <m:t>𝑛</m:t>
                        </m:r>
                      </m:e>
                    </m:d>
                    <m:r>
                      <a:rPr lang="id-ID" sz="2400" b="0" i="1" smtClean="0">
                        <a:latin typeface="Cambria Math" panose="02040503050406030204" pitchFamily="18" charset="0"/>
                      </a:rPr>
                      <m:t>=</m:t>
                    </m:r>
                    <m:d>
                      <m:dPr>
                        <m:begChr m:val="{"/>
                        <m:endChr m:val=""/>
                        <m:ctrlPr>
                          <a:rPr lang="id-ID" sz="2400" b="0" i="1" smtClean="0">
                            <a:latin typeface="Cambria Math" panose="02040503050406030204" pitchFamily="18" charset="0"/>
                          </a:rPr>
                        </m:ctrlPr>
                      </m:dPr>
                      <m:e>
                        <m:m>
                          <m:mPr>
                            <m:mcs>
                              <m:mc>
                                <m:mcPr>
                                  <m:count m:val="1"/>
                                  <m:mcJc m:val="center"/>
                                </m:mcPr>
                              </m:mc>
                            </m:mcs>
                            <m:ctrlPr>
                              <a:rPr lang="id-ID" sz="2400" b="0" i="1" smtClean="0">
                                <a:latin typeface="Cambria Math" panose="02040503050406030204" pitchFamily="18" charset="0"/>
                              </a:rPr>
                            </m:ctrlPr>
                          </m:mPr>
                          <m:mr>
                            <m:e>
                              <m:r>
                                <m:rPr>
                                  <m:brk m:alnAt="7"/>
                                </m:rPr>
                                <a:rPr lang="id-ID" sz="2400" b="0" i="1" smtClean="0">
                                  <a:latin typeface="Cambria Math" panose="02040503050406030204" pitchFamily="18" charset="0"/>
                                </a:rPr>
                                <m:t>𝑛</m:t>
                              </m:r>
                              <m:r>
                                <a:rPr lang="id-ID" sz="2400" b="0" i="1" smtClean="0">
                                  <a:latin typeface="Cambria Math" panose="02040503050406030204" pitchFamily="18" charset="0"/>
                                </a:rPr>
                                <m:t>, </m:t>
                              </m:r>
                              <m:r>
                                <a:rPr lang="id-ID" sz="2400" b="0" i="1" smtClean="0">
                                  <a:latin typeface="Cambria Math" panose="02040503050406030204" pitchFamily="18" charset="0"/>
                                </a:rPr>
                                <m:t>𝑛</m:t>
                              </m:r>
                              <m:r>
                                <a:rPr lang="id-ID" sz="2400" b="0" i="1" smtClean="0">
                                  <a:latin typeface="Cambria Math" panose="02040503050406030204" pitchFamily="18" charset="0"/>
                                  <a:ea typeface="Cambria Math" panose="02040503050406030204" pitchFamily="18" charset="0"/>
                                </a:rPr>
                                <m:t>≥0</m:t>
                              </m:r>
                            </m:e>
                          </m:mr>
                          <m:mr>
                            <m:e>
                              <m:r>
                                <a:rPr lang="id-ID" sz="2400" b="0" i="1" smtClean="0">
                                  <a:latin typeface="Cambria Math" panose="02040503050406030204" pitchFamily="18" charset="0"/>
                                </a:rPr>
                                <m:t>0, </m:t>
                              </m:r>
                              <m:r>
                                <a:rPr lang="id-ID" sz="2400" b="0" i="1" smtClean="0">
                                  <a:latin typeface="Cambria Math" panose="02040503050406030204" pitchFamily="18" charset="0"/>
                                </a:rPr>
                                <m:t>𝑛</m:t>
                              </m:r>
                              <m:r>
                                <a:rPr lang="id-ID" sz="2400" b="0" i="1" smtClean="0">
                                  <a:latin typeface="Cambria Math" panose="02040503050406030204" pitchFamily="18" charset="0"/>
                                  <a:ea typeface="Cambria Math" panose="02040503050406030204" pitchFamily="18" charset="0"/>
                                </a:rPr>
                                <m:t>&lt;0</m:t>
                              </m:r>
                            </m:e>
                          </m:mr>
                        </m:m>
                      </m:e>
                    </m:d>
                  </m:oMath>
                </a14:m>
                <a:endParaRPr lang="id-ID" sz="2400" dirty="0"/>
              </a:p>
              <a:p>
                <a:pPr marL="457200" lvl="1" indent="0">
                  <a:buNone/>
                </a:pPr>
                <a:r>
                  <a:rPr lang="pt-BR" sz="2000" dirty="0"/>
                  <a:t>&gt;&gt; n=-5:5;</a:t>
                </a:r>
              </a:p>
              <a:p>
                <a:pPr marL="457200" lvl="1" indent="0">
                  <a:buNone/>
                </a:pPr>
                <a:r>
                  <a:rPr lang="pt-BR" sz="2000" dirty="0"/>
                  <a:t>&gt;&gt; x=n.*[n&gt;=0];</a:t>
                </a:r>
              </a:p>
              <a:p>
                <a:pPr marL="457200" lvl="1" indent="0">
                  <a:buNone/>
                </a:pPr>
                <a:r>
                  <a:rPr lang="pt-BR" sz="2000" dirty="0"/>
                  <a:t>&gt;&gt; stem (n,x)</a:t>
                </a:r>
                <a:endParaRPr lang="id-ID" sz="2000" dirty="0"/>
              </a:p>
            </p:txBody>
          </p:sp>
        </mc:Choice>
        <mc:Fallback xmlns="">
          <p:sp>
            <p:nvSpPr>
              <p:cNvPr id="6" name="Content Placeholder 5">
                <a:extLst>
                  <a:ext uri="{FF2B5EF4-FFF2-40B4-BE49-F238E27FC236}">
                    <a16:creationId xmlns:a16="http://schemas.microsoft.com/office/drawing/2014/main" id="{666A295A-3EE4-3D31-8B0F-0FDEFD741136}"/>
                  </a:ext>
                </a:extLst>
              </p:cNvPr>
              <p:cNvSpPr>
                <a:spLocks noGrp="1" noRot="1" noChangeAspect="1" noMove="1" noResize="1" noEditPoints="1" noAdjustHandles="1" noChangeArrowheads="1" noChangeShapeType="1" noTextEdit="1"/>
              </p:cNvSpPr>
              <p:nvPr>
                <p:ph idx="1"/>
              </p:nvPr>
            </p:nvSpPr>
            <p:spPr>
              <a:xfrm>
                <a:off x="838200" y="1690688"/>
                <a:ext cx="10515600" cy="3859742"/>
              </a:xfrm>
              <a:blipFill>
                <a:blip r:embed="rId2"/>
                <a:stretch>
                  <a:fillRect/>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7" name="Content Placeholder 5">
                <a:extLst>
                  <a:ext uri="{FF2B5EF4-FFF2-40B4-BE49-F238E27FC236}">
                    <a16:creationId xmlns:a16="http://schemas.microsoft.com/office/drawing/2014/main" id="{73E6A8DA-37D5-ED78-7DA3-EDF4DE956F31}"/>
                  </a:ext>
                </a:extLst>
              </p:cNvPr>
              <p:cNvSpPr txBox="1">
                <a:spLocks/>
              </p:cNvSpPr>
              <p:nvPr/>
            </p:nvSpPr>
            <p:spPr>
              <a:xfrm>
                <a:off x="5979695" y="1690688"/>
                <a:ext cx="10515600" cy="38597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sSub>
                      <m:sSubPr>
                        <m:ctrlPr>
                          <a:rPr lang="id-ID" sz="2400" i="1" smtClean="0">
                            <a:latin typeface="Cambria Math" panose="02040503050406030204" pitchFamily="18" charset="0"/>
                          </a:rPr>
                        </m:ctrlPr>
                      </m:sSubPr>
                      <m:e>
                        <m:r>
                          <a:rPr lang="id-ID" sz="2400" i="1" smtClean="0">
                            <a:latin typeface="Cambria Math" panose="02040503050406030204" pitchFamily="18" charset="0"/>
                          </a:rPr>
                          <m:t>𝑢</m:t>
                        </m:r>
                      </m:e>
                      <m:sub>
                        <m:r>
                          <a:rPr lang="id-ID" sz="2400" i="1" smtClean="0">
                            <a:latin typeface="Cambria Math" panose="02040503050406030204" pitchFamily="18" charset="0"/>
                          </a:rPr>
                          <m:t>𝑟</m:t>
                        </m:r>
                      </m:sub>
                    </m:sSub>
                    <m:d>
                      <m:dPr>
                        <m:ctrlPr>
                          <a:rPr lang="id-ID" sz="2400" i="1" smtClean="0">
                            <a:latin typeface="Cambria Math" panose="02040503050406030204" pitchFamily="18" charset="0"/>
                          </a:rPr>
                        </m:ctrlPr>
                      </m:dPr>
                      <m:e>
                        <m:r>
                          <a:rPr lang="id-ID" sz="2400" i="1" smtClean="0">
                            <a:latin typeface="Cambria Math" panose="02040503050406030204" pitchFamily="18" charset="0"/>
                          </a:rPr>
                          <m:t>𝑛</m:t>
                        </m:r>
                        <m:r>
                          <a:rPr lang="id-ID" sz="2400" b="0" i="1" smtClean="0">
                            <a:latin typeface="Cambria Math" panose="02040503050406030204" pitchFamily="18" charset="0"/>
                          </a:rPr>
                          <m:t>−2</m:t>
                        </m:r>
                      </m:e>
                    </m:d>
                    <m:r>
                      <a:rPr lang="id-ID" sz="2400" i="1" smtClean="0">
                        <a:latin typeface="Cambria Math" panose="02040503050406030204" pitchFamily="18" charset="0"/>
                      </a:rPr>
                      <m:t>=</m:t>
                    </m:r>
                    <m:d>
                      <m:dPr>
                        <m:begChr m:val="{"/>
                        <m:endChr m:val=""/>
                        <m:ctrlPr>
                          <a:rPr lang="id-ID" sz="2400" i="1" smtClean="0">
                            <a:latin typeface="Cambria Math" panose="02040503050406030204" pitchFamily="18" charset="0"/>
                          </a:rPr>
                        </m:ctrlPr>
                      </m:dPr>
                      <m:e>
                        <m:m>
                          <m:mPr>
                            <m:mcs>
                              <m:mc>
                                <m:mcPr>
                                  <m:count m:val="1"/>
                                  <m:mcJc m:val="center"/>
                                </m:mcPr>
                              </m:mc>
                            </m:mcs>
                            <m:ctrlPr>
                              <a:rPr lang="id-ID" sz="2400" i="1" smtClean="0">
                                <a:latin typeface="Cambria Math" panose="02040503050406030204" pitchFamily="18" charset="0"/>
                              </a:rPr>
                            </m:ctrlPr>
                          </m:mPr>
                          <m:mr>
                            <m:e>
                              <m:r>
                                <m:rPr>
                                  <m:brk m:alnAt="7"/>
                                </m:rPr>
                                <a:rPr lang="id-ID" sz="2400" i="1" smtClean="0">
                                  <a:latin typeface="Cambria Math" panose="02040503050406030204" pitchFamily="18" charset="0"/>
                                </a:rPr>
                                <m:t>𝑛</m:t>
                              </m:r>
                              <m:r>
                                <a:rPr lang="id-ID" sz="2400" b="0" i="1" smtClean="0">
                                  <a:latin typeface="Cambria Math" panose="02040503050406030204" pitchFamily="18" charset="0"/>
                                </a:rPr>
                                <m:t>−2</m:t>
                              </m:r>
                              <m:r>
                                <a:rPr lang="id-ID" sz="2400" i="1" smtClean="0">
                                  <a:latin typeface="Cambria Math" panose="02040503050406030204" pitchFamily="18" charset="0"/>
                                </a:rPr>
                                <m:t>, </m:t>
                              </m:r>
                              <m:r>
                                <a:rPr lang="id-ID" sz="2400" i="1" smtClean="0">
                                  <a:latin typeface="Cambria Math" panose="02040503050406030204" pitchFamily="18" charset="0"/>
                                </a:rPr>
                                <m:t>𝑛</m:t>
                              </m:r>
                              <m:r>
                                <a:rPr lang="id-ID" sz="2400" i="1" smtClean="0">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2</m:t>
                              </m:r>
                            </m:e>
                          </m:mr>
                          <m:mr>
                            <m:e>
                              <m:r>
                                <a:rPr lang="id-ID" sz="2400" i="1" smtClean="0">
                                  <a:latin typeface="Cambria Math" panose="02040503050406030204" pitchFamily="18" charset="0"/>
                                </a:rPr>
                                <m:t>0, </m:t>
                              </m:r>
                              <m:r>
                                <a:rPr lang="id-ID" sz="2400" i="1" smtClean="0">
                                  <a:latin typeface="Cambria Math" panose="02040503050406030204" pitchFamily="18" charset="0"/>
                                </a:rPr>
                                <m:t>𝑛</m:t>
                              </m:r>
                              <m:r>
                                <a:rPr lang="id-ID" sz="2400" i="1" smtClean="0">
                                  <a:latin typeface="Cambria Math" panose="02040503050406030204" pitchFamily="18" charset="0"/>
                                  <a:ea typeface="Cambria Math" panose="02040503050406030204" pitchFamily="18" charset="0"/>
                                </a:rPr>
                                <m:t>&lt;</m:t>
                              </m:r>
                              <m:r>
                                <a:rPr lang="id-ID" sz="2400" b="0" i="1" smtClean="0">
                                  <a:latin typeface="Cambria Math" panose="02040503050406030204" pitchFamily="18" charset="0"/>
                                  <a:ea typeface="Cambria Math" panose="02040503050406030204" pitchFamily="18" charset="0"/>
                                </a:rPr>
                                <m:t>2</m:t>
                              </m:r>
                            </m:e>
                          </m:mr>
                        </m:m>
                      </m:e>
                    </m:d>
                  </m:oMath>
                </a14:m>
                <a:endParaRPr lang="id-ID" sz="2400" dirty="0"/>
              </a:p>
              <a:p>
                <a:pPr marL="457200" lvl="1" indent="0">
                  <a:buFont typeface="Arial" panose="020B0604020202020204" pitchFamily="34" charset="0"/>
                  <a:buNone/>
                </a:pPr>
                <a:r>
                  <a:rPr lang="pt-BR" sz="2000" dirty="0"/>
                  <a:t>&gt;&gt; n=-5:5;</a:t>
                </a:r>
              </a:p>
              <a:p>
                <a:pPr marL="457200" lvl="1" indent="0">
                  <a:buFont typeface="Arial" panose="020B0604020202020204" pitchFamily="34" charset="0"/>
                  <a:buNone/>
                </a:pPr>
                <a:r>
                  <a:rPr lang="pt-BR" sz="2000" dirty="0"/>
                  <a:t>&gt;&gt; x=(n-2).*[(n-2)&gt;=0];</a:t>
                </a:r>
              </a:p>
              <a:p>
                <a:pPr marL="457200" lvl="1" indent="0">
                  <a:buFont typeface="Arial" panose="020B0604020202020204" pitchFamily="34" charset="0"/>
                  <a:buNone/>
                </a:pPr>
                <a:r>
                  <a:rPr lang="pt-BR" sz="2000" dirty="0"/>
                  <a:t>&gt;&gt; stem (n,x)</a:t>
                </a:r>
                <a:endParaRPr lang="id-ID" sz="2000" dirty="0"/>
              </a:p>
            </p:txBody>
          </p:sp>
        </mc:Choice>
        <mc:Fallback xmlns="">
          <p:sp>
            <p:nvSpPr>
              <p:cNvPr id="7" name="Content Placeholder 5">
                <a:extLst>
                  <a:ext uri="{FF2B5EF4-FFF2-40B4-BE49-F238E27FC236}">
                    <a16:creationId xmlns:a16="http://schemas.microsoft.com/office/drawing/2014/main" id="{73E6A8DA-37D5-ED78-7DA3-EDF4DE956F31}"/>
                  </a:ext>
                </a:extLst>
              </p:cNvPr>
              <p:cNvSpPr txBox="1">
                <a:spLocks noRot="1" noChangeAspect="1" noMove="1" noResize="1" noEditPoints="1" noAdjustHandles="1" noChangeArrowheads="1" noChangeShapeType="1" noTextEdit="1"/>
              </p:cNvSpPr>
              <p:nvPr/>
            </p:nvSpPr>
            <p:spPr>
              <a:xfrm>
                <a:off x="5979695" y="1690688"/>
                <a:ext cx="10515600" cy="3859742"/>
              </a:xfrm>
              <a:prstGeom prst="rect">
                <a:avLst/>
              </a:prstGeom>
              <a:blipFill>
                <a:blip r:embed="rId3"/>
                <a:stretch>
                  <a:fillRect/>
                </a:stretch>
              </a:blipFill>
            </p:spPr>
            <p:txBody>
              <a:bodyPr/>
              <a:lstStyle/>
              <a:p>
                <a:r>
                  <a:rPr lang="id-ID">
                    <a:noFill/>
                  </a:rPr>
                  <a:t> </a:t>
                </a:r>
              </a:p>
            </p:txBody>
          </p:sp>
        </mc:Fallback>
      </mc:AlternateContent>
      <p:pic>
        <p:nvPicPr>
          <p:cNvPr id="3074" name="Picture 2">
            <a:extLst>
              <a:ext uri="{FF2B5EF4-FFF2-40B4-BE49-F238E27FC236}">
                <a16:creationId xmlns:a16="http://schemas.microsoft.com/office/drawing/2014/main" id="{964C4772-04F2-D3A9-B643-A92253B11F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581" y="3620559"/>
            <a:ext cx="4354429" cy="270135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A0583EAD-AB0D-F2CD-9A2B-00898C02DEF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23163" y="3654991"/>
            <a:ext cx="4352190" cy="2701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0202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BDDFF-2BB2-6201-FEAF-6B613BA3E19B}"/>
              </a:ext>
            </a:extLst>
          </p:cNvPr>
          <p:cNvSpPr>
            <a:spLocks noGrp="1"/>
          </p:cNvSpPr>
          <p:nvPr>
            <p:ph type="title"/>
          </p:nvPr>
        </p:nvSpPr>
        <p:spPr/>
        <p:txBody>
          <a:bodyPr>
            <a:normAutofit/>
          </a:bodyPr>
          <a:lstStyle/>
          <a:p>
            <a:r>
              <a:rPr lang="id-ID" dirty="0"/>
              <a:t>Real Valued Exponential Signal</a:t>
            </a:r>
          </a:p>
        </p:txBody>
      </p:sp>
      <p:sp>
        <p:nvSpPr>
          <p:cNvPr id="3" name="Date Placeholder 2">
            <a:extLst>
              <a:ext uri="{FF2B5EF4-FFF2-40B4-BE49-F238E27FC236}">
                <a16:creationId xmlns:a16="http://schemas.microsoft.com/office/drawing/2014/main" id="{39536FB9-AC20-4329-46AE-410D5EA9F74D}"/>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C14C6564-D5ED-E3A5-ADC9-E75C170D31C7}"/>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0B70C0FF-E85D-5355-D307-3C933558DDC0}"/>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12</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AE355D06-D6A0-D966-1831-A0939F5F1C55}"/>
                  </a:ext>
                </a:extLst>
              </p:cNvPr>
              <p:cNvSpPr>
                <a:spLocks noGrp="1"/>
              </p:cNvSpPr>
              <p:nvPr>
                <p:ph idx="1"/>
              </p:nvPr>
            </p:nvSpPr>
            <p:spPr>
              <a:xfrm>
                <a:off x="838200" y="1556084"/>
                <a:ext cx="10515600" cy="4214754"/>
              </a:xfrm>
            </p:spPr>
            <p:txBody>
              <a:bodyPr>
                <a:normAutofit/>
              </a:bodyPr>
              <a:lstStyle/>
              <a:p>
                <a14:m>
                  <m:oMath xmlns:m="http://schemas.openxmlformats.org/officeDocument/2006/math">
                    <m:r>
                      <a:rPr lang="id-ID" sz="2400" b="0" i="1" smtClean="0">
                        <a:latin typeface="Cambria Math" panose="02040503050406030204" pitchFamily="18" charset="0"/>
                      </a:rPr>
                      <m:t>𝑥</m:t>
                    </m:r>
                    <m:d>
                      <m:dPr>
                        <m:ctrlPr>
                          <a:rPr lang="id-ID" sz="2400" b="0" i="1" smtClean="0">
                            <a:latin typeface="Cambria Math" panose="02040503050406030204" pitchFamily="18" charset="0"/>
                          </a:rPr>
                        </m:ctrlPr>
                      </m:dPr>
                      <m:e>
                        <m:r>
                          <a:rPr lang="id-ID" sz="2400" b="0" i="1" smtClean="0">
                            <a:latin typeface="Cambria Math" panose="02040503050406030204" pitchFamily="18" charset="0"/>
                          </a:rPr>
                          <m:t>𝑛</m:t>
                        </m:r>
                      </m:e>
                    </m:d>
                    <m:r>
                      <a:rPr lang="id-ID" sz="2400" b="0" i="1" smtClean="0">
                        <a:latin typeface="Cambria Math" panose="02040503050406030204" pitchFamily="18" charset="0"/>
                      </a:rPr>
                      <m:t>=</m:t>
                    </m:r>
                    <m:d>
                      <m:dPr>
                        <m:begChr m:val="{"/>
                        <m:endChr m:val=""/>
                        <m:ctrlPr>
                          <a:rPr lang="id-ID" sz="2400" b="0" i="1" smtClean="0">
                            <a:latin typeface="Cambria Math" panose="02040503050406030204" pitchFamily="18" charset="0"/>
                          </a:rPr>
                        </m:ctrlPr>
                      </m:dPr>
                      <m:e>
                        <m:m>
                          <m:mPr>
                            <m:mcs>
                              <m:mc>
                                <m:mcPr>
                                  <m:count m:val="1"/>
                                  <m:mcJc m:val="center"/>
                                </m:mcPr>
                              </m:mc>
                            </m:mcs>
                            <m:ctrlPr>
                              <a:rPr lang="id-ID" sz="2400" b="0" i="1" smtClean="0">
                                <a:latin typeface="Cambria Math" panose="02040503050406030204" pitchFamily="18" charset="0"/>
                              </a:rPr>
                            </m:ctrlPr>
                          </m:mPr>
                          <m:mr>
                            <m:e>
                              <m:sSup>
                                <m:sSupPr>
                                  <m:ctrlPr>
                                    <a:rPr lang="id-ID" sz="2400" b="0" i="1" smtClean="0">
                                      <a:latin typeface="Cambria Math" panose="02040503050406030204" pitchFamily="18" charset="0"/>
                                    </a:rPr>
                                  </m:ctrlPr>
                                </m:sSupPr>
                                <m:e>
                                  <m:r>
                                    <a:rPr lang="id-ID" sz="2400" b="0" i="1" smtClean="0">
                                      <a:latin typeface="Cambria Math" panose="02040503050406030204" pitchFamily="18" charset="0"/>
                                    </a:rPr>
                                    <m:t>0.9</m:t>
                                  </m:r>
                                </m:e>
                                <m:sup>
                                  <m:r>
                                    <a:rPr lang="id-ID" sz="2400" b="0" i="1" smtClean="0">
                                      <a:latin typeface="Cambria Math" panose="02040503050406030204" pitchFamily="18" charset="0"/>
                                    </a:rPr>
                                    <m:t>𝑛</m:t>
                                  </m:r>
                                </m:sup>
                              </m:sSup>
                              <m:r>
                                <m:rPr>
                                  <m:brk m:alnAt="7"/>
                                </m:rPr>
                                <a:rPr lang="id-ID" sz="2400" b="0" i="1" smtClean="0">
                                  <a:latin typeface="Cambria Math" panose="02040503050406030204" pitchFamily="18" charset="0"/>
                                </a:rPr>
                                <m:t>,</m:t>
                              </m:r>
                              <m:r>
                                <a:rPr lang="id-ID" sz="2400" b="0" i="1" smtClean="0">
                                  <a:latin typeface="Cambria Math" panose="02040503050406030204" pitchFamily="18" charset="0"/>
                                </a:rPr>
                                <m:t> </m:t>
                              </m:r>
                              <m:r>
                                <a:rPr lang="id-ID" sz="2400" b="0" i="1" smtClean="0">
                                  <a:latin typeface="Cambria Math" panose="02040503050406030204" pitchFamily="18" charset="0"/>
                                </a:rPr>
                                <m:t>𝑛</m:t>
                              </m:r>
                              <m:r>
                                <a:rPr lang="id-ID" sz="2400" b="0" i="1" smtClean="0">
                                  <a:latin typeface="Cambria Math" panose="02040503050406030204" pitchFamily="18" charset="0"/>
                                  <a:ea typeface="Cambria Math" panose="02040503050406030204" pitchFamily="18" charset="0"/>
                                </a:rPr>
                                <m:t>≥0</m:t>
                              </m:r>
                            </m:e>
                          </m:mr>
                          <m:mr>
                            <m:e>
                              <m:r>
                                <a:rPr lang="id-ID" sz="2400" b="0" i="1" smtClean="0">
                                  <a:latin typeface="Cambria Math" panose="02040503050406030204" pitchFamily="18" charset="0"/>
                                </a:rPr>
                                <m:t>0, </m:t>
                              </m:r>
                              <m:r>
                                <a:rPr lang="id-ID" sz="2400" b="0" i="1" smtClean="0">
                                  <a:latin typeface="Cambria Math" panose="02040503050406030204" pitchFamily="18" charset="0"/>
                                </a:rPr>
                                <m:t>𝑛</m:t>
                              </m:r>
                              <m:r>
                                <a:rPr lang="id-ID" sz="2400" b="0" i="1" smtClean="0">
                                  <a:latin typeface="Cambria Math" panose="02040503050406030204" pitchFamily="18" charset="0"/>
                                  <a:ea typeface="Cambria Math" panose="02040503050406030204" pitchFamily="18" charset="0"/>
                                </a:rPr>
                                <m:t>&lt;0</m:t>
                              </m:r>
                            </m:e>
                          </m:mr>
                        </m:m>
                      </m:e>
                    </m:d>
                  </m:oMath>
                </a14:m>
                <a:endParaRPr lang="id-ID" sz="2400" b="0" dirty="0"/>
              </a:p>
              <a:p>
                <a:pPr marL="457200" lvl="1" indent="0">
                  <a:buNone/>
                </a:pPr>
                <a:r>
                  <a:rPr lang="pt-BR" sz="2000" dirty="0"/>
                  <a:t>&gt;&gt; n=-20:20;</a:t>
                </a:r>
              </a:p>
              <a:p>
                <a:pPr marL="457200" lvl="1" indent="0">
                  <a:buNone/>
                </a:pPr>
                <a:r>
                  <a:rPr lang="pt-BR" sz="2000" dirty="0"/>
                  <a:t>&gt;&gt; x=(0.9.^n).*[n&gt;=0];</a:t>
                </a:r>
              </a:p>
              <a:p>
                <a:pPr marL="457200" lvl="1" indent="0">
                  <a:buNone/>
                </a:pPr>
                <a:r>
                  <a:rPr lang="pt-BR" sz="2000" dirty="0"/>
                  <a:t>&gt;&gt; stem (n,x)</a:t>
                </a:r>
              </a:p>
            </p:txBody>
          </p:sp>
        </mc:Choice>
        <mc:Fallback xmlns="">
          <p:sp>
            <p:nvSpPr>
              <p:cNvPr id="6" name="Content Placeholder 5">
                <a:extLst>
                  <a:ext uri="{FF2B5EF4-FFF2-40B4-BE49-F238E27FC236}">
                    <a16:creationId xmlns:a16="http://schemas.microsoft.com/office/drawing/2014/main" id="{AE355D06-D6A0-D966-1831-A0939F5F1C55}"/>
                  </a:ext>
                </a:extLst>
              </p:cNvPr>
              <p:cNvSpPr>
                <a:spLocks noGrp="1" noRot="1" noChangeAspect="1" noMove="1" noResize="1" noEditPoints="1" noAdjustHandles="1" noChangeArrowheads="1" noChangeShapeType="1" noTextEdit="1"/>
              </p:cNvSpPr>
              <p:nvPr>
                <p:ph idx="1"/>
              </p:nvPr>
            </p:nvSpPr>
            <p:spPr>
              <a:xfrm>
                <a:off x="838200" y="1556084"/>
                <a:ext cx="10515600" cy="4214754"/>
              </a:xfrm>
              <a:blipFill>
                <a:blip r:embed="rId2"/>
                <a:stretch>
                  <a:fillRect/>
                </a:stretch>
              </a:blipFill>
            </p:spPr>
            <p:txBody>
              <a:bodyPr/>
              <a:lstStyle/>
              <a:p>
                <a:r>
                  <a:rPr lang="id-ID">
                    <a:noFill/>
                  </a:rPr>
                  <a:t> </a:t>
                </a:r>
              </a:p>
            </p:txBody>
          </p:sp>
        </mc:Fallback>
      </mc:AlternateContent>
      <p:pic>
        <p:nvPicPr>
          <p:cNvPr id="4098" name="Picture 2">
            <a:extLst>
              <a:ext uri="{FF2B5EF4-FFF2-40B4-BE49-F238E27FC236}">
                <a16:creationId xmlns:a16="http://schemas.microsoft.com/office/drawing/2014/main" id="{EB1F72ED-B25F-6610-B7C9-A66C0DE901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410" y="3429000"/>
            <a:ext cx="4333474" cy="2915733"/>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7" name="Content Placeholder 5">
                <a:extLst>
                  <a:ext uri="{FF2B5EF4-FFF2-40B4-BE49-F238E27FC236}">
                    <a16:creationId xmlns:a16="http://schemas.microsoft.com/office/drawing/2014/main" id="{86D531C9-8660-7CD9-BCDE-187A408FE306}"/>
                  </a:ext>
                </a:extLst>
              </p:cNvPr>
              <p:cNvSpPr txBox="1">
                <a:spLocks/>
              </p:cNvSpPr>
              <p:nvPr/>
            </p:nvSpPr>
            <p:spPr>
              <a:xfrm>
                <a:off x="5514474" y="1556084"/>
                <a:ext cx="10515600" cy="42147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r>
                      <a:rPr lang="id-ID" sz="2400" i="1" smtClean="0">
                        <a:latin typeface="Cambria Math" panose="02040503050406030204" pitchFamily="18" charset="0"/>
                      </a:rPr>
                      <m:t>𝑥</m:t>
                    </m:r>
                    <m:d>
                      <m:dPr>
                        <m:ctrlPr>
                          <a:rPr lang="id-ID" sz="2400" i="1" smtClean="0">
                            <a:latin typeface="Cambria Math" panose="02040503050406030204" pitchFamily="18" charset="0"/>
                          </a:rPr>
                        </m:ctrlPr>
                      </m:dPr>
                      <m:e>
                        <m:r>
                          <a:rPr lang="id-ID" sz="2400" i="1" smtClean="0">
                            <a:latin typeface="Cambria Math" panose="02040503050406030204" pitchFamily="18" charset="0"/>
                          </a:rPr>
                          <m:t>𝑛</m:t>
                        </m:r>
                        <m:r>
                          <a:rPr lang="id-ID" sz="2400" b="0" i="1" smtClean="0">
                            <a:latin typeface="Cambria Math" panose="02040503050406030204" pitchFamily="18" charset="0"/>
                          </a:rPr>
                          <m:t>−3</m:t>
                        </m:r>
                      </m:e>
                    </m:d>
                    <m:r>
                      <a:rPr lang="id-ID" sz="2400" i="1" smtClean="0">
                        <a:latin typeface="Cambria Math" panose="02040503050406030204" pitchFamily="18" charset="0"/>
                      </a:rPr>
                      <m:t>=</m:t>
                    </m:r>
                    <m:d>
                      <m:dPr>
                        <m:begChr m:val="{"/>
                        <m:endChr m:val=""/>
                        <m:ctrlPr>
                          <a:rPr lang="id-ID" sz="2400" i="1" smtClean="0">
                            <a:latin typeface="Cambria Math" panose="02040503050406030204" pitchFamily="18" charset="0"/>
                          </a:rPr>
                        </m:ctrlPr>
                      </m:dPr>
                      <m:e>
                        <m:m>
                          <m:mPr>
                            <m:mcs>
                              <m:mc>
                                <m:mcPr>
                                  <m:count m:val="1"/>
                                  <m:mcJc m:val="center"/>
                                </m:mcPr>
                              </m:mc>
                            </m:mcs>
                            <m:ctrlPr>
                              <a:rPr lang="id-ID" sz="2400" i="1" smtClean="0">
                                <a:latin typeface="Cambria Math" panose="02040503050406030204" pitchFamily="18" charset="0"/>
                              </a:rPr>
                            </m:ctrlPr>
                          </m:mPr>
                          <m:mr>
                            <m:e>
                              <m:sSup>
                                <m:sSupPr>
                                  <m:ctrlPr>
                                    <a:rPr lang="id-ID" sz="2400" i="1" smtClean="0">
                                      <a:latin typeface="Cambria Math" panose="02040503050406030204" pitchFamily="18" charset="0"/>
                                    </a:rPr>
                                  </m:ctrlPr>
                                </m:sSupPr>
                                <m:e>
                                  <m:r>
                                    <a:rPr lang="id-ID" sz="2400" i="1" smtClean="0">
                                      <a:latin typeface="Cambria Math" panose="02040503050406030204" pitchFamily="18" charset="0"/>
                                    </a:rPr>
                                    <m:t>0.9</m:t>
                                  </m:r>
                                </m:e>
                                <m:sup>
                                  <m:r>
                                    <a:rPr lang="id-ID" sz="2400" i="1" smtClean="0">
                                      <a:latin typeface="Cambria Math" panose="02040503050406030204" pitchFamily="18" charset="0"/>
                                    </a:rPr>
                                    <m:t>𝑛</m:t>
                                  </m:r>
                                  <m:r>
                                    <a:rPr lang="id-ID" sz="2400" b="0" i="1" smtClean="0">
                                      <a:latin typeface="Cambria Math" panose="02040503050406030204" pitchFamily="18" charset="0"/>
                                    </a:rPr>
                                    <m:t>−3</m:t>
                                  </m:r>
                                </m:sup>
                              </m:sSup>
                              <m:r>
                                <m:rPr>
                                  <m:brk m:alnAt="7"/>
                                </m:rPr>
                                <a:rPr lang="id-ID" sz="2400" i="1" smtClean="0">
                                  <a:latin typeface="Cambria Math" panose="02040503050406030204" pitchFamily="18" charset="0"/>
                                </a:rPr>
                                <m:t>,</m:t>
                              </m:r>
                              <m:r>
                                <a:rPr lang="id-ID" sz="2400" i="1" smtClean="0">
                                  <a:latin typeface="Cambria Math" panose="02040503050406030204" pitchFamily="18" charset="0"/>
                                </a:rPr>
                                <m:t> </m:t>
                              </m:r>
                              <m:r>
                                <a:rPr lang="id-ID" sz="2400" i="1" smtClean="0">
                                  <a:latin typeface="Cambria Math" panose="02040503050406030204" pitchFamily="18" charset="0"/>
                                </a:rPr>
                                <m:t>𝑛</m:t>
                              </m:r>
                              <m:r>
                                <a:rPr lang="id-ID" sz="2400" i="1" smtClean="0">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3</m:t>
                              </m:r>
                            </m:e>
                          </m:mr>
                          <m:mr>
                            <m:e>
                              <m:r>
                                <a:rPr lang="id-ID" sz="2400" i="1" smtClean="0">
                                  <a:latin typeface="Cambria Math" panose="02040503050406030204" pitchFamily="18" charset="0"/>
                                </a:rPr>
                                <m:t>0, </m:t>
                              </m:r>
                              <m:r>
                                <a:rPr lang="id-ID" sz="2400" i="1" smtClean="0">
                                  <a:latin typeface="Cambria Math" panose="02040503050406030204" pitchFamily="18" charset="0"/>
                                </a:rPr>
                                <m:t>𝑛</m:t>
                              </m:r>
                              <m:r>
                                <a:rPr lang="id-ID" sz="2400" i="1" smtClean="0">
                                  <a:latin typeface="Cambria Math" panose="02040503050406030204" pitchFamily="18" charset="0"/>
                                  <a:ea typeface="Cambria Math" panose="02040503050406030204" pitchFamily="18" charset="0"/>
                                </a:rPr>
                                <m:t>&lt;</m:t>
                              </m:r>
                              <m:r>
                                <a:rPr lang="id-ID" sz="2400" b="0" i="1" smtClean="0">
                                  <a:latin typeface="Cambria Math" panose="02040503050406030204" pitchFamily="18" charset="0"/>
                                  <a:ea typeface="Cambria Math" panose="02040503050406030204" pitchFamily="18" charset="0"/>
                                </a:rPr>
                                <m:t>3</m:t>
                              </m:r>
                            </m:e>
                          </m:mr>
                        </m:m>
                      </m:e>
                    </m:d>
                  </m:oMath>
                </a14:m>
                <a:endParaRPr lang="id-ID" sz="2400" dirty="0"/>
              </a:p>
              <a:p>
                <a:pPr marL="457200" lvl="1" indent="0">
                  <a:buFont typeface="Arial" panose="020B0604020202020204" pitchFamily="34" charset="0"/>
                  <a:buNone/>
                </a:pPr>
                <a:r>
                  <a:rPr lang="pt-BR" sz="2000" dirty="0"/>
                  <a:t>&gt;&gt; n=-20:20;</a:t>
                </a:r>
              </a:p>
              <a:p>
                <a:pPr marL="457200" lvl="1" indent="0">
                  <a:buFont typeface="Arial" panose="020B0604020202020204" pitchFamily="34" charset="0"/>
                  <a:buNone/>
                </a:pPr>
                <a:r>
                  <a:rPr lang="pt-BR" sz="2000" dirty="0"/>
                  <a:t>&gt;&gt; x=(0.9.^(n-3)).*[(n-3)&gt;=0];</a:t>
                </a:r>
              </a:p>
              <a:p>
                <a:pPr marL="457200" lvl="1" indent="0">
                  <a:buFont typeface="Arial" panose="020B0604020202020204" pitchFamily="34" charset="0"/>
                  <a:buNone/>
                </a:pPr>
                <a:r>
                  <a:rPr lang="pt-BR" sz="2000" dirty="0"/>
                  <a:t>&gt;&gt; stem (n,x)</a:t>
                </a:r>
              </a:p>
              <a:p>
                <a:pPr marL="457200" lvl="1" indent="0">
                  <a:buFont typeface="Arial" panose="020B0604020202020204" pitchFamily="34" charset="0"/>
                  <a:buNone/>
                </a:pPr>
                <a:endParaRPr lang="pt-BR" sz="2000" dirty="0"/>
              </a:p>
              <a:p>
                <a:pPr marL="457200" lvl="1" indent="0">
                  <a:buFont typeface="Arial" panose="020B0604020202020204" pitchFamily="34" charset="0"/>
                  <a:buNone/>
                </a:pPr>
                <a:r>
                  <a:rPr lang="pt-BR" sz="2000" dirty="0"/>
                  <a:t> </a:t>
                </a:r>
              </a:p>
            </p:txBody>
          </p:sp>
        </mc:Choice>
        <mc:Fallback xmlns="">
          <p:sp>
            <p:nvSpPr>
              <p:cNvPr id="7" name="Content Placeholder 5">
                <a:extLst>
                  <a:ext uri="{FF2B5EF4-FFF2-40B4-BE49-F238E27FC236}">
                    <a16:creationId xmlns:a16="http://schemas.microsoft.com/office/drawing/2014/main" id="{86D531C9-8660-7CD9-BCDE-187A408FE306}"/>
                  </a:ext>
                </a:extLst>
              </p:cNvPr>
              <p:cNvSpPr txBox="1">
                <a:spLocks noRot="1" noChangeAspect="1" noMove="1" noResize="1" noEditPoints="1" noAdjustHandles="1" noChangeArrowheads="1" noChangeShapeType="1" noTextEdit="1"/>
              </p:cNvSpPr>
              <p:nvPr/>
            </p:nvSpPr>
            <p:spPr>
              <a:xfrm>
                <a:off x="5514474" y="1556084"/>
                <a:ext cx="10515600" cy="4214754"/>
              </a:xfrm>
              <a:prstGeom prst="rect">
                <a:avLst/>
              </a:prstGeom>
              <a:blipFill>
                <a:blip r:embed="rId4"/>
                <a:stretch>
                  <a:fillRect/>
                </a:stretch>
              </a:blipFill>
            </p:spPr>
            <p:txBody>
              <a:bodyPr/>
              <a:lstStyle/>
              <a:p>
                <a:r>
                  <a:rPr lang="id-ID">
                    <a:noFill/>
                  </a:rPr>
                  <a:t> </a:t>
                </a:r>
              </a:p>
            </p:txBody>
          </p:sp>
        </mc:Fallback>
      </mc:AlternateContent>
      <p:pic>
        <p:nvPicPr>
          <p:cNvPr id="4100" name="Picture 4">
            <a:extLst>
              <a:ext uri="{FF2B5EF4-FFF2-40B4-BE49-F238E27FC236}">
                <a16:creationId xmlns:a16="http://schemas.microsoft.com/office/drawing/2014/main" id="{6420FE0B-0EAD-C796-A618-44D7A53AACA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14475" y="3404459"/>
            <a:ext cx="4674358" cy="3088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8789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15908-6EC3-0F78-6FA7-558B6637CB7C}"/>
              </a:ext>
            </a:extLst>
          </p:cNvPr>
          <p:cNvSpPr>
            <a:spLocks noGrp="1"/>
          </p:cNvSpPr>
          <p:nvPr>
            <p:ph type="title"/>
          </p:nvPr>
        </p:nvSpPr>
        <p:spPr/>
        <p:txBody>
          <a:bodyPr/>
          <a:lstStyle/>
          <a:p>
            <a:r>
              <a:rPr lang="id-ID" dirty="0"/>
              <a:t>Complex-valued Exponential Signal</a:t>
            </a:r>
          </a:p>
        </p:txBody>
      </p:sp>
      <p:sp>
        <p:nvSpPr>
          <p:cNvPr id="3" name="Date Placeholder 2">
            <a:extLst>
              <a:ext uri="{FF2B5EF4-FFF2-40B4-BE49-F238E27FC236}">
                <a16:creationId xmlns:a16="http://schemas.microsoft.com/office/drawing/2014/main" id="{3313709A-FE28-DF05-94DE-D94FCAED110C}"/>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13711DC6-B7DE-07A2-D0A6-79E2EB147897}"/>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8EEC9596-5368-164E-F0B8-69329B346F09}"/>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13</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CC162F59-E2DB-1FE7-F451-CCEE79466123}"/>
                  </a:ext>
                </a:extLst>
              </p:cNvPr>
              <p:cNvSpPr>
                <a:spLocks noGrp="1"/>
              </p:cNvSpPr>
              <p:nvPr>
                <p:ph idx="1"/>
              </p:nvPr>
            </p:nvSpPr>
            <p:spPr/>
            <p:txBody>
              <a:bodyPr>
                <a:normAutofit/>
              </a:bodyPr>
              <a:lstStyle/>
              <a:p>
                <a14:m>
                  <m:oMath xmlns:m="http://schemas.openxmlformats.org/officeDocument/2006/math">
                    <m:r>
                      <a:rPr lang="id-ID" b="0" i="1" smtClean="0">
                        <a:latin typeface="Cambria Math" panose="02040503050406030204" pitchFamily="18" charset="0"/>
                      </a:rPr>
                      <m:t>𝑥</m:t>
                    </m:r>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m:t>
                    </m:r>
                    <m:sSup>
                      <m:sSupPr>
                        <m:ctrlPr>
                          <a:rPr lang="id-ID" b="0" i="1" smtClean="0">
                            <a:latin typeface="Cambria Math" panose="02040503050406030204" pitchFamily="18" charset="0"/>
                          </a:rPr>
                        </m:ctrlPr>
                      </m:sSupPr>
                      <m:e>
                        <m:r>
                          <a:rPr lang="id-ID" b="0" i="1" smtClean="0">
                            <a:latin typeface="Cambria Math" panose="02040503050406030204" pitchFamily="18" charset="0"/>
                          </a:rPr>
                          <m:t>𝑒</m:t>
                        </m:r>
                      </m:e>
                      <m:sup>
                        <m:r>
                          <a:rPr lang="id-ID" b="0" i="1" smtClean="0">
                            <a:latin typeface="Cambria Math" panose="02040503050406030204" pitchFamily="18" charset="0"/>
                          </a:rPr>
                          <m:t>(</m:t>
                        </m:r>
                        <m:r>
                          <a:rPr lang="id-ID" b="0" i="1" smtClean="0">
                            <a:latin typeface="Cambria Math" panose="02040503050406030204" pitchFamily="18" charset="0"/>
                            <a:ea typeface="Cambria Math" panose="02040503050406030204" pitchFamily="18" charset="0"/>
                          </a:rPr>
                          <m:t>𝜎</m:t>
                        </m:r>
                        <m:r>
                          <a:rPr lang="id-ID" b="0" i="1" smtClean="0">
                            <a:latin typeface="Cambria Math" panose="02040503050406030204" pitchFamily="18" charset="0"/>
                            <a:ea typeface="Cambria Math" panose="02040503050406030204" pitchFamily="18" charset="0"/>
                          </a:rPr>
                          <m:t>+</m:t>
                        </m:r>
                        <m:r>
                          <a:rPr lang="id-ID" b="0" i="1" smtClean="0">
                            <a:latin typeface="Cambria Math" panose="02040503050406030204" pitchFamily="18" charset="0"/>
                            <a:ea typeface="Cambria Math" panose="02040503050406030204" pitchFamily="18" charset="0"/>
                          </a:rPr>
                          <m:t>𝑗</m:t>
                        </m:r>
                        <m:r>
                          <a:rPr lang="id-ID" b="0" i="1" smtClean="0">
                            <a:latin typeface="Cambria Math" panose="02040503050406030204" pitchFamily="18" charset="0"/>
                            <a:ea typeface="Cambria Math" panose="02040503050406030204" pitchFamily="18" charset="0"/>
                          </a:rPr>
                          <m:t>𝜔</m:t>
                        </m:r>
                        <m:r>
                          <a:rPr lang="id-ID" b="0" i="1" smtClean="0">
                            <a:latin typeface="Cambria Math" panose="02040503050406030204" pitchFamily="18" charset="0"/>
                            <a:ea typeface="Cambria Math" panose="02040503050406030204" pitchFamily="18" charset="0"/>
                          </a:rPr>
                          <m:t>)</m:t>
                        </m:r>
                        <m:r>
                          <a:rPr lang="id-ID" b="0" i="1" smtClean="0">
                            <a:latin typeface="Cambria Math" panose="02040503050406030204" pitchFamily="18" charset="0"/>
                          </a:rPr>
                          <m:t>𝑛</m:t>
                        </m:r>
                      </m:sup>
                    </m:sSup>
                  </m:oMath>
                </a14:m>
                <a:r>
                  <a:rPr lang="id-ID" dirty="0"/>
                  <a:t> for </a:t>
                </a:r>
                <a14:m>
                  <m:oMath xmlns:m="http://schemas.openxmlformats.org/officeDocument/2006/math">
                    <m:r>
                      <a:rPr lang="id-ID" b="0" i="1" smtClean="0">
                        <a:latin typeface="Cambria Math" panose="02040503050406030204" pitchFamily="18" charset="0"/>
                      </a:rPr>
                      <m:t>𝑛</m:t>
                    </m:r>
                    <m:r>
                      <a:rPr lang="id-ID" b="0" i="1" smtClean="0">
                        <a:latin typeface="Cambria Math" panose="02040503050406030204" pitchFamily="18" charset="0"/>
                        <a:ea typeface="Cambria Math" panose="02040503050406030204" pitchFamily="18" charset="0"/>
                      </a:rPr>
                      <m:t>≥0</m:t>
                    </m:r>
                  </m:oMath>
                </a14:m>
                <a:endParaRPr lang="id-ID" dirty="0"/>
              </a:p>
              <a:p>
                <a:pPr marL="457200" lvl="1" indent="0">
                  <a:buNone/>
                </a:pPr>
                <a:r>
                  <a:rPr lang="pt-BR" dirty="0"/>
                  <a:t>&gt;&gt; n=-5:40;</a:t>
                </a:r>
              </a:p>
              <a:p>
                <a:pPr marL="457200" lvl="1" indent="0">
                  <a:buNone/>
                </a:pPr>
                <a:r>
                  <a:rPr lang="pt-BR" dirty="0"/>
                  <a:t>&gt;&gt; x=(exp((3*4j)*n)).*[n&gt;=0];</a:t>
                </a:r>
              </a:p>
              <a:p>
                <a:pPr marL="457200" lvl="1" indent="0">
                  <a:buNone/>
                </a:pPr>
                <a:r>
                  <a:rPr lang="pt-BR" dirty="0"/>
                  <a:t>&gt;&gt; y=real(x);</a:t>
                </a:r>
              </a:p>
              <a:p>
                <a:pPr marL="457200" lvl="1" indent="0">
                  <a:buNone/>
                </a:pPr>
                <a:r>
                  <a:rPr lang="pt-BR" dirty="0"/>
                  <a:t>&gt;&gt; subplot(2,1,1);</a:t>
                </a:r>
              </a:p>
              <a:p>
                <a:pPr marL="457200" lvl="1" indent="0">
                  <a:buNone/>
                </a:pPr>
                <a:r>
                  <a:rPr lang="pt-BR" dirty="0"/>
                  <a:t>&gt;&gt; stem (n,y)</a:t>
                </a:r>
              </a:p>
              <a:p>
                <a:pPr marL="457200" lvl="1" indent="0">
                  <a:buNone/>
                </a:pPr>
                <a:r>
                  <a:rPr lang="pt-BR" dirty="0"/>
                  <a:t>&gt;&gt; z=imag(x);</a:t>
                </a:r>
              </a:p>
              <a:p>
                <a:pPr marL="457200" lvl="1" indent="0">
                  <a:buNone/>
                </a:pPr>
                <a:r>
                  <a:rPr lang="pt-BR" dirty="0"/>
                  <a:t>&gt;&gt; subplot(2,1,2);</a:t>
                </a:r>
              </a:p>
              <a:p>
                <a:pPr marL="457200" lvl="1" indent="0">
                  <a:buNone/>
                </a:pPr>
                <a:r>
                  <a:rPr lang="pt-BR" dirty="0"/>
                  <a:t>&gt;&gt; stem (n,z)</a:t>
                </a:r>
                <a:endParaRPr lang="id-ID" dirty="0"/>
              </a:p>
            </p:txBody>
          </p:sp>
        </mc:Choice>
        <mc:Fallback xmlns="">
          <p:sp>
            <p:nvSpPr>
              <p:cNvPr id="6" name="Content Placeholder 5">
                <a:extLst>
                  <a:ext uri="{FF2B5EF4-FFF2-40B4-BE49-F238E27FC236}">
                    <a16:creationId xmlns:a16="http://schemas.microsoft.com/office/drawing/2014/main" id="{CC162F59-E2DB-1FE7-F451-CCEE79466123}"/>
                  </a:ext>
                </a:extLst>
              </p:cNvPr>
              <p:cNvSpPr>
                <a:spLocks noGrp="1" noRot="1" noChangeAspect="1" noMove="1" noResize="1" noEditPoints="1" noAdjustHandles="1" noChangeArrowheads="1" noChangeShapeType="1" noTextEdit="1"/>
              </p:cNvSpPr>
              <p:nvPr>
                <p:ph idx="1"/>
              </p:nvPr>
            </p:nvSpPr>
            <p:spPr>
              <a:blipFill>
                <a:blip r:embed="rId2"/>
                <a:stretch>
                  <a:fillRect t="-2370"/>
                </a:stretch>
              </a:blipFill>
            </p:spPr>
            <p:txBody>
              <a:bodyPr/>
              <a:lstStyle/>
              <a:p>
                <a:r>
                  <a:rPr lang="id-ID">
                    <a:noFill/>
                  </a:rPr>
                  <a:t> </a:t>
                </a:r>
              </a:p>
            </p:txBody>
          </p:sp>
        </mc:Fallback>
      </mc:AlternateContent>
      <p:pic>
        <p:nvPicPr>
          <p:cNvPr id="5122" name="Picture 2">
            <a:extLst>
              <a:ext uri="{FF2B5EF4-FFF2-40B4-BE49-F238E27FC236}">
                <a16:creationId xmlns:a16="http://schemas.microsoft.com/office/drawing/2014/main" id="{004ED648-51CA-060E-F0AC-E7F49608D0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5713" y="1911096"/>
            <a:ext cx="6009774" cy="3698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5902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62B11-F3F8-EEE5-C5B4-5B669D023C9D}"/>
              </a:ext>
            </a:extLst>
          </p:cNvPr>
          <p:cNvSpPr>
            <a:spLocks noGrp="1"/>
          </p:cNvSpPr>
          <p:nvPr>
            <p:ph type="title"/>
          </p:nvPr>
        </p:nvSpPr>
        <p:spPr/>
        <p:txBody>
          <a:bodyPr/>
          <a:lstStyle/>
          <a:p>
            <a:r>
              <a:rPr lang="id-ID" dirty="0"/>
              <a:t>Sinusoidal Signal</a:t>
            </a:r>
          </a:p>
        </p:txBody>
      </p:sp>
      <p:sp>
        <p:nvSpPr>
          <p:cNvPr id="3" name="Date Placeholder 2">
            <a:extLst>
              <a:ext uri="{FF2B5EF4-FFF2-40B4-BE49-F238E27FC236}">
                <a16:creationId xmlns:a16="http://schemas.microsoft.com/office/drawing/2014/main" id="{642AFF0B-4EE3-38F2-4D65-DFFBF9DA9EC8}"/>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24009DF9-F75D-1942-D0AC-98197D30A20B}"/>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7FAF440E-1759-852A-C982-4B7ECF609670}"/>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14</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3C43EB8E-4A13-22EC-741C-D536785529CA}"/>
                  </a:ext>
                </a:extLst>
              </p:cNvPr>
              <p:cNvSpPr>
                <a:spLocks noGrp="1"/>
              </p:cNvSpPr>
              <p:nvPr>
                <p:ph idx="1"/>
              </p:nvPr>
            </p:nvSpPr>
            <p:spPr>
              <a:xfrm>
                <a:off x="838200" y="1491916"/>
                <a:ext cx="10515600" cy="4278922"/>
              </a:xfrm>
            </p:spPr>
            <p:txBody>
              <a:bodyPr>
                <a:normAutofit/>
              </a:bodyPr>
              <a:lstStyle/>
              <a:p>
                <a14:m>
                  <m:oMath xmlns:m="http://schemas.openxmlformats.org/officeDocument/2006/math">
                    <m:r>
                      <a:rPr lang="id-ID" sz="2400" b="0" i="1" smtClean="0">
                        <a:latin typeface="Cambria Math" panose="02040503050406030204" pitchFamily="18" charset="0"/>
                      </a:rPr>
                      <m:t>𝑥</m:t>
                    </m:r>
                    <m:d>
                      <m:dPr>
                        <m:ctrlPr>
                          <a:rPr lang="id-ID" sz="2400" b="0" i="1" smtClean="0">
                            <a:latin typeface="Cambria Math" panose="02040503050406030204" pitchFamily="18" charset="0"/>
                          </a:rPr>
                        </m:ctrlPr>
                      </m:dPr>
                      <m:e>
                        <m:r>
                          <a:rPr lang="id-ID" sz="2400" b="0" i="1" smtClean="0">
                            <a:latin typeface="Cambria Math" panose="02040503050406030204" pitchFamily="18" charset="0"/>
                          </a:rPr>
                          <m:t>𝑛</m:t>
                        </m:r>
                      </m:e>
                    </m:d>
                    <m:r>
                      <a:rPr lang="id-ID" sz="2400" b="0" i="1" smtClean="0">
                        <a:latin typeface="Cambria Math" panose="02040503050406030204" pitchFamily="18" charset="0"/>
                      </a:rPr>
                      <m:t>=4∗</m:t>
                    </m:r>
                    <m:func>
                      <m:funcPr>
                        <m:ctrlPr>
                          <a:rPr lang="id-ID" sz="2400" b="0" i="1" smtClean="0">
                            <a:latin typeface="Cambria Math" panose="02040503050406030204" pitchFamily="18" charset="0"/>
                          </a:rPr>
                        </m:ctrlPr>
                      </m:funcPr>
                      <m:fName>
                        <m:r>
                          <m:rPr>
                            <m:sty m:val="p"/>
                          </m:rPr>
                          <a:rPr lang="id-ID" sz="2400" b="0" i="0" smtClean="0">
                            <a:latin typeface="Cambria Math" panose="02040503050406030204" pitchFamily="18" charset="0"/>
                          </a:rPr>
                          <m:t>cos</m:t>
                        </m:r>
                      </m:fName>
                      <m:e>
                        <m:r>
                          <a:rPr lang="id-ID" sz="2400" b="0" i="1" smtClean="0">
                            <a:latin typeface="Cambria Math" panose="02040503050406030204" pitchFamily="18" charset="0"/>
                          </a:rPr>
                          <m:t>(0.1</m:t>
                        </m:r>
                        <m:r>
                          <a:rPr lang="id-ID" sz="2400" b="0" i="1" smtClean="0">
                            <a:latin typeface="Cambria Math" panose="02040503050406030204" pitchFamily="18" charset="0"/>
                            <a:ea typeface="Cambria Math" panose="02040503050406030204" pitchFamily="18" charset="0"/>
                          </a:rPr>
                          <m:t>𝜋</m:t>
                        </m:r>
                        <m:r>
                          <a:rPr lang="id-ID" sz="2400" b="0" i="1" smtClean="0">
                            <a:latin typeface="Cambria Math" panose="02040503050406030204" pitchFamily="18" charset="0"/>
                            <a:ea typeface="Cambria Math" panose="02040503050406030204" pitchFamily="18" charset="0"/>
                          </a:rPr>
                          <m:t>𝑛</m:t>
                        </m:r>
                        <m:r>
                          <a:rPr lang="id-ID" sz="2400" b="0" i="1" smtClean="0">
                            <a:latin typeface="Cambria Math" panose="02040503050406030204" pitchFamily="18" charset="0"/>
                            <a:ea typeface="Cambria Math" panose="02040503050406030204" pitchFamily="18" charset="0"/>
                          </a:rPr>
                          <m:t>+</m:t>
                        </m:r>
                        <m:f>
                          <m:fPr>
                            <m:ctrlPr>
                              <a:rPr lang="id-ID" sz="2400" b="0" i="1" smtClean="0">
                                <a:latin typeface="Cambria Math" panose="02040503050406030204" pitchFamily="18" charset="0"/>
                                <a:ea typeface="Cambria Math" panose="02040503050406030204" pitchFamily="18" charset="0"/>
                              </a:rPr>
                            </m:ctrlPr>
                          </m:fPr>
                          <m:num>
                            <m:r>
                              <a:rPr lang="id-ID" sz="2400" b="0" i="1" smtClean="0">
                                <a:latin typeface="Cambria Math" panose="02040503050406030204" pitchFamily="18" charset="0"/>
                                <a:ea typeface="Cambria Math" panose="02040503050406030204" pitchFamily="18" charset="0"/>
                              </a:rPr>
                              <m:t>𝜋</m:t>
                            </m:r>
                          </m:num>
                          <m:den>
                            <m:r>
                              <a:rPr lang="id-ID" sz="2400" b="0" i="1" smtClean="0">
                                <a:latin typeface="Cambria Math" panose="02040503050406030204" pitchFamily="18" charset="0"/>
                                <a:ea typeface="Cambria Math" panose="02040503050406030204" pitchFamily="18" charset="0"/>
                              </a:rPr>
                              <m:t>3</m:t>
                            </m:r>
                          </m:den>
                        </m:f>
                        <m:r>
                          <a:rPr lang="id-ID" sz="2400" b="0" i="1" smtClean="0">
                            <a:latin typeface="Cambria Math" panose="02040503050406030204" pitchFamily="18" charset="0"/>
                          </a:rPr>
                          <m:t>)</m:t>
                        </m:r>
                      </m:e>
                    </m:func>
                  </m:oMath>
                </a14:m>
                <a:endParaRPr lang="id-ID" sz="2400" dirty="0"/>
              </a:p>
              <a:p>
                <a:pPr marL="457200" lvl="1" indent="0">
                  <a:buNone/>
                </a:pPr>
                <a:r>
                  <a:rPr lang="pt-BR" sz="2000" dirty="0"/>
                  <a:t>&gt;&gt; n=-5:40;</a:t>
                </a:r>
              </a:p>
              <a:p>
                <a:pPr marL="457200" lvl="1" indent="0">
                  <a:buNone/>
                </a:pPr>
                <a:r>
                  <a:rPr lang="pt-BR" sz="2000" dirty="0"/>
                  <a:t>&gt;&gt; x=4*cos(0.1*pi*n+pi/3);</a:t>
                </a:r>
              </a:p>
              <a:p>
                <a:pPr marL="457200" lvl="1" indent="0">
                  <a:buNone/>
                </a:pPr>
                <a:r>
                  <a:rPr lang="pt-BR" sz="2000" dirty="0"/>
                  <a:t>&gt;&gt; stem(n,x)</a:t>
                </a:r>
              </a:p>
              <a:p>
                <a:pPr marL="457200" lvl="1" indent="0">
                  <a:buNone/>
                </a:pPr>
                <a:endParaRPr lang="pt-BR" sz="2000" dirty="0"/>
              </a:p>
              <a:p>
                <a:pPr marL="457200" lvl="1" indent="0">
                  <a:buNone/>
                </a:pPr>
                <a:r>
                  <a:rPr lang="pt-BR" sz="2000" dirty="0"/>
                  <a:t> </a:t>
                </a:r>
                <a:endParaRPr lang="id-ID" sz="2000" dirty="0"/>
              </a:p>
            </p:txBody>
          </p:sp>
        </mc:Choice>
        <mc:Fallback xmlns="">
          <p:sp>
            <p:nvSpPr>
              <p:cNvPr id="6" name="Content Placeholder 5">
                <a:extLst>
                  <a:ext uri="{FF2B5EF4-FFF2-40B4-BE49-F238E27FC236}">
                    <a16:creationId xmlns:a16="http://schemas.microsoft.com/office/drawing/2014/main" id="{3C43EB8E-4A13-22EC-741C-D536785529CA}"/>
                  </a:ext>
                </a:extLst>
              </p:cNvPr>
              <p:cNvSpPr>
                <a:spLocks noGrp="1" noRot="1" noChangeAspect="1" noMove="1" noResize="1" noEditPoints="1" noAdjustHandles="1" noChangeArrowheads="1" noChangeShapeType="1" noTextEdit="1"/>
              </p:cNvSpPr>
              <p:nvPr>
                <p:ph idx="1"/>
              </p:nvPr>
            </p:nvSpPr>
            <p:spPr>
              <a:xfrm>
                <a:off x="838200" y="1491916"/>
                <a:ext cx="10515600" cy="4278922"/>
              </a:xfrm>
              <a:blipFill>
                <a:blip r:embed="rId2"/>
                <a:stretch>
                  <a:fillRect/>
                </a:stretch>
              </a:blipFill>
            </p:spPr>
            <p:txBody>
              <a:bodyPr/>
              <a:lstStyle/>
              <a:p>
                <a:r>
                  <a:rPr lang="id-ID">
                    <a:noFill/>
                  </a:rPr>
                  <a:t> </a:t>
                </a:r>
              </a:p>
            </p:txBody>
          </p:sp>
        </mc:Fallback>
      </mc:AlternateContent>
      <p:pic>
        <p:nvPicPr>
          <p:cNvPr id="6146" name="Picture 2">
            <a:extLst>
              <a:ext uri="{FF2B5EF4-FFF2-40B4-BE49-F238E27FC236}">
                <a16:creationId xmlns:a16="http://schemas.microsoft.com/office/drawing/2014/main" id="{1B165C55-E2D9-1E6C-2826-831859F769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781" y="3047344"/>
            <a:ext cx="5429250" cy="301625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7" name="Content Placeholder 5">
                <a:extLst>
                  <a:ext uri="{FF2B5EF4-FFF2-40B4-BE49-F238E27FC236}">
                    <a16:creationId xmlns:a16="http://schemas.microsoft.com/office/drawing/2014/main" id="{78377176-377F-3D08-4615-F0226E94CF56}"/>
                  </a:ext>
                </a:extLst>
              </p:cNvPr>
              <p:cNvSpPr txBox="1">
                <a:spLocks/>
              </p:cNvSpPr>
              <p:nvPr/>
            </p:nvSpPr>
            <p:spPr>
              <a:xfrm>
                <a:off x="5406189" y="1459176"/>
                <a:ext cx="6785811" cy="42789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r>
                      <a:rPr lang="id-ID" sz="2400" i="1" smtClean="0">
                        <a:latin typeface="Cambria Math" panose="02040503050406030204" pitchFamily="18" charset="0"/>
                      </a:rPr>
                      <m:t>𝑥</m:t>
                    </m:r>
                    <m:d>
                      <m:dPr>
                        <m:ctrlPr>
                          <a:rPr lang="id-ID" sz="2400" i="1" smtClean="0">
                            <a:latin typeface="Cambria Math" panose="02040503050406030204" pitchFamily="18" charset="0"/>
                          </a:rPr>
                        </m:ctrlPr>
                      </m:dPr>
                      <m:e>
                        <m:r>
                          <a:rPr lang="id-ID" sz="2400" i="1" smtClean="0">
                            <a:latin typeface="Cambria Math" panose="02040503050406030204" pitchFamily="18" charset="0"/>
                          </a:rPr>
                          <m:t>𝑛</m:t>
                        </m:r>
                      </m:e>
                    </m:d>
                    <m:r>
                      <a:rPr lang="id-ID" sz="2400" i="1" smtClean="0">
                        <a:latin typeface="Cambria Math" panose="02040503050406030204" pitchFamily="18" charset="0"/>
                      </a:rPr>
                      <m:t>=4∗</m:t>
                    </m:r>
                    <m:func>
                      <m:funcPr>
                        <m:ctrlPr>
                          <a:rPr lang="id-ID" sz="2400" i="1" smtClean="0">
                            <a:latin typeface="Cambria Math" panose="02040503050406030204" pitchFamily="18" charset="0"/>
                          </a:rPr>
                        </m:ctrlPr>
                      </m:funcPr>
                      <m:fName>
                        <m:r>
                          <m:rPr>
                            <m:sty m:val="p"/>
                          </m:rPr>
                          <a:rPr lang="id-ID" sz="2400" smtClean="0">
                            <a:latin typeface="Cambria Math" panose="02040503050406030204" pitchFamily="18" charset="0"/>
                          </a:rPr>
                          <m:t>cos</m:t>
                        </m:r>
                      </m:fName>
                      <m:e>
                        <m:d>
                          <m:dPr>
                            <m:ctrlPr>
                              <a:rPr lang="id-ID" sz="2400" i="1" smtClean="0">
                                <a:latin typeface="Cambria Math" panose="02040503050406030204" pitchFamily="18" charset="0"/>
                              </a:rPr>
                            </m:ctrlPr>
                          </m:dPr>
                          <m:e>
                            <m:r>
                              <a:rPr lang="id-ID" sz="2400" i="1" smtClean="0">
                                <a:latin typeface="Cambria Math" panose="02040503050406030204" pitchFamily="18" charset="0"/>
                              </a:rPr>
                              <m:t>0.1</m:t>
                            </m:r>
                            <m:r>
                              <a:rPr lang="id-ID" sz="2400" i="1" smtClean="0">
                                <a:latin typeface="Cambria Math" panose="02040503050406030204" pitchFamily="18" charset="0"/>
                                <a:ea typeface="Cambria Math" panose="02040503050406030204" pitchFamily="18" charset="0"/>
                              </a:rPr>
                              <m:t>𝜋</m:t>
                            </m:r>
                            <m:r>
                              <a:rPr lang="id-ID" sz="2400" i="1" smtClean="0">
                                <a:latin typeface="Cambria Math" panose="02040503050406030204" pitchFamily="18" charset="0"/>
                                <a:ea typeface="Cambria Math" panose="02040503050406030204" pitchFamily="18" charset="0"/>
                              </a:rPr>
                              <m:t>𝑛</m:t>
                            </m:r>
                            <m:r>
                              <a:rPr lang="id-ID" sz="2400" b="0" i="1" smtClean="0">
                                <a:latin typeface="Cambria Math" panose="02040503050406030204" pitchFamily="18" charset="0"/>
                                <a:ea typeface="Cambria Math" panose="02040503050406030204" pitchFamily="18" charset="0"/>
                              </a:rPr>
                              <m:t>+</m:t>
                            </m:r>
                            <m:f>
                              <m:fPr>
                                <m:ctrlPr>
                                  <a:rPr lang="id-ID" sz="2400" i="1" smtClean="0">
                                    <a:latin typeface="Cambria Math" panose="02040503050406030204" pitchFamily="18" charset="0"/>
                                    <a:ea typeface="Cambria Math" panose="02040503050406030204" pitchFamily="18" charset="0"/>
                                  </a:rPr>
                                </m:ctrlPr>
                              </m:fPr>
                              <m:num>
                                <m:r>
                                  <a:rPr lang="id-ID" sz="2400" i="1" smtClean="0">
                                    <a:latin typeface="Cambria Math" panose="02040503050406030204" pitchFamily="18" charset="0"/>
                                    <a:ea typeface="Cambria Math" panose="02040503050406030204" pitchFamily="18" charset="0"/>
                                  </a:rPr>
                                  <m:t>𝜋</m:t>
                                </m:r>
                              </m:num>
                              <m:den>
                                <m:r>
                                  <a:rPr lang="id-ID" sz="2400" i="1" smtClean="0">
                                    <a:latin typeface="Cambria Math" panose="02040503050406030204" pitchFamily="18" charset="0"/>
                                    <a:ea typeface="Cambria Math" panose="02040503050406030204" pitchFamily="18" charset="0"/>
                                  </a:rPr>
                                  <m:t>3</m:t>
                                </m:r>
                              </m:den>
                            </m:f>
                          </m:e>
                        </m:d>
                        <m:r>
                          <a:rPr lang="id-ID" sz="2400" b="0" i="1" smtClean="0">
                            <a:latin typeface="Cambria Math" panose="02040503050406030204" pitchFamily="18" charset="0"/>
                          </a:rPr>
                          <m:t>+3∗</m:t>
                        </m:r>
                        <m:r>
                          <m:rPr>
                            <m:sty m:val="p"/>
                          </m:rPr>
                          <a:rPr lang="id-ID" sz="2400" b="0" i="0" smtClean="0">
                            <a:latin typeface="Cambria Math" panose="02040503050406030204" pitchFamily="18" charset="0"/>
                          </a:rPr>
                          <m:t>sin</m:t>
                        </m:r>
                        <m:r>
                          <a:rPr lang="id-ID" sz="2400" b="0" i="1" smtClean="0">
                            <a:latin typeface="Cambria Math" panose="02040503050406030204" pitchFamily="18" charset="0"/>
                          </a:rPr>
                          <m:t>⁡(0.3</m:t>
                        </m:r>
                        <m:r>
                          <a:rPr lang="id-ID" sz="2400" b="0" i="1" smtClean="0">
                            <a:latin typeface="Cambria Math" panose="02040503050406030204" pitchFamily="18" charset="0"/>
                            <a:ea typeface="Cambria Math" panose="02040503050406030204" pitchFamily="18" charset="0"/>
                          </a:rPr>
                          <m:t>𝜋</m:t>
                        </m:r>
                        <m:r>
                          <a:rPr lang="id-ID" sz="2400" b="0" i="1" smtClean="0">
                            <a:latin typeface="Cambria Math" panose="02040503050406030204" pitchFamily="18" charset="0"/>
                            <a:ea typeface="Cambria Math" panose="02040503050406030204" pitchFamily="18" charset="0"/>
                          </a:rPr>
                          <m:t>𝑛</m:t>
                        </m:r>
                        <m:r>
                          <a:rPr lang="id-ID" sz="2400" b="0" i="1" smtClean="0">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𝜋</m:t>
                        </m:r>
                        <m:r>
                          <a:rPr lang="id-ID" sz="2400" b="0" i="1" smtClean="0">
                            <a:latin typeface="Cambria Math" panose="02040503050406030204" pitchFamily="18" charset="0"/>
                          </a:rPr>
                          <m:t>)</m:t>
                        </m:r>
                      </m:e>
                    </m:func>
                  </m:oMath>
                </a14:m>
                <a:endParaRPr lang="id-ID" sz="2400" dirty="0"/>
              </a:p>
              <a:p>
                <a:pPr marL="457200" lvl="1" indent="0">
                  <a:buFont typeface="Arial" panose="020B0604020202020204" pitchFamily="34" charset="0"/>
                  <a:buNone/>
                </a:pPr>
                <a:r>
                  <a:rPr lang="pt-BR" sz="2000" dirty="0"/>
                  <a:t>&gt;&gt; stem(n,x)</a:t>
                </a:r>
              </a:p>
              <a:p>
                <a:pPr marL="457200" lvl="1" indent="0">
                  <a:buFont typeface="Arial" panose="020B0604020202020204" pitchFamily="34" charset="0"/>
                  <a:buNone/>
                </a:pPr>
                <a:r>
                  <a:rPr lang="pt-BR" sz="2000" dirty="0"/>
                  <a:t>&gt;&gt; x=4*cos(0.1*pi*n+pi/3)+3*sin(0.3*pi*n+pi);</a:t>
                </a:r>
              </a:p>
              <a:p>
                <a:pPr marL="457200" lvl="1" indent="0">
                  <a:buFont typeface="Arial" panose="020B0604020202020204" pitchFamily="34" charset="0"/>
                  <a:buNone/>
                </a:pPr>
                <a:r>
                  <a:rPr lang="pt-BR" sz="2000" dirty="0"/>
                  <a:t>&gt;&gt; stem(n,x)</a:t>
                </a:r>
              </a:p>
              <a:p>
                <a:pPr marL="457200" lvl="1" indent="0">
                  <a:buFont typeface="Arial" panose="020B0604020202020204" pitchFamily="34" charset="0"/>
                  <a:buNone/>
                </a:pPr>
                <a:r>
                  <a:rPr lang="pt-BR" sz="2000" dirty="0"/>
                  <a:t> </a:t>
                </a:r>
                <a:endParaRPr lang="id-ID" sz="2000" dirty="0"/>
              </a:p>
            </p:txBody>
          </p:sp>
        </mc:Choice>
        <mc:Fallback xmlns="">
          <p:sp>
            <p:nvSpPr>
              <p:cNvPr id="7" name="Content Placeholder 5">
                <a:extLst>
                  <a:ext uri="{FF2B5EF4-FFF2-40B4-BE49-F238E27FC236}">
                    <a16:creationId xmlns:a16="http://schemas.microsoft.com/office/drawing/2014/main" id="{78377176-377F-3D08-4615-F0226E94CF56}"/>
                  </a:ext>
                </a:extLst>
              </p:cNvPr>
              <p:cNvSpPr txBox="1">
                <a:spLocks noRot="1" noChangeAspect="1" noMove="1" noResize="1" noEditPoints="1" noAdjustHandles="1" noChangeArrowheads="1" noChangeShapeType="1" noTextEdit="1"/>
              </p:cNvSpPr>
              <p:nvPr/>
            </p:nvSpPr>
            <p:spPr>
              <a:xfrm>
                <a:off x="5406189" y="1459176"/>
                <a:ext cx="6785811" cy="4278922"/>
              </a:xfrm>
              <a:prstGeom prst="rect">
                <a:avLst/>
              </a:prstGeom>
              <a:blipFill>
                <a:blip r:embed="rId4"/>
                <a:stretch>
                  <a:fillRect/>
                </a:stretch>
              </a:blipFill>
            </p:spPr>
            <p:txBody>
              <a:bodyPr/>
              <a:lstStyle/>
              <a:p>
                <a:r>
                  <a:rPr lang="id-ID">
                    <a:noFill/>
                  </a:rPr>
                  <a:t> </a:t>
                </a:r>
              </a:p>
            </p:txBody>
          </p:sp>
        </mc:Fallback>
      </mc:AlternateContent>
      <p:pic>
        <p:nvPicPr>
          <p:cNvPr id="6148" name="Picture 4">
            <a:extLst>
              <a:ext uri="{FF2B5EF4-FFF2-40B4-BE49-F238E27FC236}">
                <a16:creationId xmlns:a16="http://schemas.microsoft.com/office/drawing/2014/main" id="{F06AC729-F38D-2EA5-EF73-DAFFF85A9D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7031" y="3055365"/>
            <a:ext cx="5568462" cy="301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787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BB258-27D1-0DAE-9E10-CAE373CEB747}"/>
              </a:ext>
            </a:extLst>
          </p:cNvPr>
          <p:cNvSpPr>
            <a:spLocks noGrp="1"/>
          </p:cNvSpPr>
          <p:nvPr>
            <p:ph type="title"/>
          </p:nvPr>
        </p:nvSpPr>
        <p:spPr/>
        <p:txBody>
          <a:bodyPr/>
          <a:lstStyle/>
          <a:p>
            <a:r>
              <a:rPr lang="id-ID" dirty="0"/>
              <a:t>Operation on Sequences</a:t>
            </a:r>
          </a:p>
        </p:txBody>
      </p:sp>
      <p:sp>
        <p:nvSpPr>
          <p:cNvPr id="3" name="Date Placeholder 2">
            <a:extLst>
              <a:ext uri="{FF2B5EF4-FFF2-40B4-BE49-F238E27FC236}">
                <a16:creationId xmlns:a16="http://schemas.microsoft.com/office/drawing/2014/main" id="{9BC271DB-AAC1-60EE-8AA6-5052B35E7755}"/>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27E97149-7846-15BA-8B4C-25AF3FF255C7}"/>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584447ED-66A2-FF48-2DC5-07029994AFA4}"/>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15</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8F2892D3-D28E-40C2-74AA-D390893CE244}"/>
              </a:ext>
            </a:extLst>
          </p:cNvPr>
          <p:cNvSpPr>
            <a:spLocks noGrp="1"/>
          </p:cNvSpPr>
          <p:nvPr>
            <p:ph idx="1"/>
          </p:nvPr>
        </p:nvSpPr>
        <p:spPr>
          <a:xfrm>
            <a:off x="1347536" y="1911096"/>
            <a:ext cx="10006263" cy="3859742"/>
          </a:xfrm>
        </p:spPr>
        <p:txBody>
          <a:bodyPr>
            <a:normAutofit lnSpcReduction="10000"/>
          </a:bodyPr>
          <a:lstStyle/>
          <a:p>
            <a:pPr marL="514350" indent="-514350">
              <a:buFont typeface="+mj-lt"/>
              <a:buAutoNum type="arabicPeriod"/>
            </a:pPr>
            <a:r>
              <a:rPr lang="id-ID" dirty="0"/>
              <a:t>Signal addition</a:t>
            </a:r>
          </a:p>
          <a:p>
            <a:pPr marL="514350" indent="-514350">
              <a:buFont typeface="+mj-lt"/>
              <a:buAutoNum type="arabicPeriod"/>
            </a:pPr>
            <a:r>
              <a:rPr lang="id-ID" dirty="0"/>
              <a:t>Signal multiplication</a:t>
            </a:r>
          </a:p>
          <a:p>
            <a:pPr marL="514350" indent="-514350">
              <a:buFont typeface="+mj-lt"/>
              <a:buAutoNum type="arabicPeriod"/>
            </a:pPr>
            <a:r>
              <a:rPr lang="id-ID" dirty="0"/>
              <a:t>Scaling</a:t>
            </a:r>
          </a:p>
          <a:p>
            <a:pPr marL="514350" indent="-514350">
              <a:buFont typeface="+mj-lt"/>
              <a:buAutoNum type="arabicPeriod"/>
            </a:pPr>
            <a:r>
              <a:rPr lang="id-ID" dirty="0"/>
              <a:t>Shifting</a:t>
            </a:r>
          </a:p>
          <a:p>
            <a:pPr marL="514350" indent="-514350">
              <a:buFont typeface="+mj-lt"/>
              <a:buAutoNum type="arabicPeriod"/>
            </a:pPr>
            <a:r>
              <a:rPr lang="id-ID" dirty="0"/>
              <a:t>Folding</a:t>
            </a:r>
          </a:p>
          <a:p>
            <a:pPr marL="514350" indent="-514350">
              <a:buFont typeface="+mj-lt"/>
              <a:buAutoNum type="arabicPeriod"/>
            </a:pPr>
            <a:r>
              <a:rPr lang="id-ID" dirty="0"/>
              <a:t>Sample summation</a:t>
            </a:r>
          </a:p>
          <a:p>
            <a:pPr marL="514350" indent="-514350">
              <a:buFont typeface="+mj-lt"/>
              <a:buAutoNum type="arabicPeriod"/>
            </a:pPr>
            <a:r>
              <a:rPr lang="id-ID" dirty="0"/>
              <a:t>Sample products</a:t>
            </a:r>
          </a:p>
          <a:p>
            <a:pPr marL="514350" indent="-514350">
              <a:buFont typeface="+mj-lt"/>
              <a:buAutoNum type="arabicPeriod"/>
            </a:pPr>
            <a:r>
              <a:rPr lang="id-ID" dirty="0"/>
              <a:t>Signal energy</a:t>
            </a:r>
          </a:p>
        </p:txBody>
      </p:sp>
    </p:spTree>
    <p:extLst>
      <p:ext uri="{BB962C8B-B14F-4D97-AF65-F5344CB8AC3E}">
        <p14:creationId xmlns:p14="http://schemas.microsoft.com/office/powerpoint/2010/main" val="4199433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68A63-0C25-36BC-0031-20DBE6C0018A}"/>
              </a:ext>
            </a:extLst>
          </p:cNvPr>
          <p:cNvSpPr>
            <a:spLocks noGrp="1"/>
          </p:cNvSpPr>
          <p:nvPr>
            <p:ph type="title"/>
          </p:nvPr>
        </p:nvSpPr>
        <p:spPr>
          <a:xfrm>
            <a:off x="838200" y="365125"/>
            <a:ext cx="10515600" cy="960459"/>
          </a:xfrm>
        </p:spPr>
        <p:txBody>
          <a:bodyPr/>
          <a:lstStyle/>
          <a:p>
            <a:r>
              <a:rPr lang="id-ID" dirty="0"/>
              <a:t>Signal Addition</a:t>
            </a:r>
          </a:p>
        </p:txBody>
      </p:sp>
      <p:sp>
        <p:nvSpPr>
          <p:cNvPr id="3" name="Date Placeholder 2">
            <a:extLst>
              <a:ext uri="{FF2B5EF4-FFF2-40B4-BE49-F238E27FC236}">
                <a16:creationId xmlns:a16="http://schemas.microsoft.com/office/drawing/2014/main" id="{D1ADF203-63E7-A0DE-B004-726C4BA0CE0B}"/>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68F4BDCA-02B6-7687-2A6B-891E3BB16617}"/>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37CF80D5-CC1D-C3C8-AAF4-0BBC674D4386}"/>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16</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875F3A40-6C7F-44E9-2819-8A3596B019A3}"/>
                  </a:ext>
                </a:extLst>
              </p:cNvPr>
              <p:cNvSpPr>
                <a:spLocks noGrp="1"/>
              </p:cNvSpPr>
              <p:nvPr>
                <p:ph idx="1"/>
              </p:nvPr>
            </p:nvSpPr>
            <p:spPr>
              <a:xfrm>
                <a:off x="838200" y="1325584"/>
                <a:ext cx="10515600" cy="4445254"/>
              </a:xfrm>
            </p:spPr>
            <p:txBody>
              <a:bodyPr>
                <a:normAutofit fontScale="92500"/>
              </a:bodyPr>
              <a:lstStyle/>
              <a:p>
                <a14:m>
                  <m:oMath xmlns:m="http://schemas.openxmlformats.org/officeDocument/2006/math">
                    <m:r>
                      <a:rPr lang="id-ID" b="0" i="1" smtClean="0">
                        <a:latin typeface="Cambria Math" panose="02040503050406030204" pitchFamily="18" charset="0"/>
                      </a:rPr>
                      <m:t>𝑦</m:t>
                    </m:r>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m:t>
                    </m:r>
                    <m:sSub>
                      <m:sSubPr>
                        <m:ctrlPr>
                          <a:rPr lang="id-ID" b="0"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1</m:t>
                        </m:r>
                      </m:sub>
                    </m:sSub>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m:t>
                    </m:r>
                    <m:sSub>
                      <m:sSubPr>
                        <m:ctrlPr>
                          <a:rPr lang="id-ID" b="0"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2</m:t>
                        </m:r>
                      </m:sub>
                    </m:sSub>
                    <m:r>
                      <a:rPr lang="id-ID" b="0" i="1" smtClean="0">
                        <a:latin typeface="Cambria Math" panose="02040503050406030204" pitchFamily="18" charset="0"/>
                      </a:rPr>
                      <m:t>(</m:t>
                    </m:r>
                    <m:r>
                      <a:rPr lang="id-ID" b="0" i="1" smtClean="0">
                        <a:latin typeface="Cambria Math" panose="02040503050406030204" pitchFamily="18" charset="0"/>
                      </a:rPr>
                      <m:t>𝑛</m:t>
                    </m:r>
                    <m:r>
                      <a:rPr lang="id-ID" b="0" i="1" smtClean="0">
                        <a:latin typeface="Cambria Math" panose="02040503050406030204" pitchFamily="18" charset="0"/>
                      </a:rPr>
                      <m:t>)</m:t>
                    </m:r>
                  </m:oMath>
                </a14:m>
                <a:endParaRPr lang="id-ID" dirty="0"/>
              </a:p>
              <a:p>
                <a:pPr marL="457200" lvl="1" indent="0">
                  <a:buNone/>
                </a:pPr>
                <a:r>
                  <a:rPr lang="id-ID" dirty="0"/>
                  <a:t>n1 = 0:4;</a:t>
                </a:r>
              </a:p>
              <a:p>
                <a:pPr marL="457200" lvl="1" indent="0">
                  <a:buNone/>
                </a:pPr>
                <a:r>
                  <a:rPr lang="id-ID" dirty="0"/>
                  <a:t>x1 = [0 1 2 3 4];</a:t>
                </a:r>
              </a:p>
              <a:p>
                <a:pPr marL="457200" lvl="1" indent="0">
                  <a:buNone/>
                </a:pPr>
                <a:r>
                  <a:rPr lang="id-ID" dirty="0"/>
                  <a:t>n2 = -2:2;</a:t>
                </a:r>
              </a:p>
              <a:p>
                <a:pPr marL="457200" lvl="1" indent="0">
                  <a:buNone/>
                </a:pPr>
                <a:r>
                  <a:rPr lang="id-ID" dirty="0"/>
                  <a:t>x2 = [2 2 2 2 2];</a:t>
                </a:r>
              </a:p>
              <a:p>
                <a:pPr marL="457200" lvl="1" indent="0">
                  <a:buNone/>
                </a:pPr>
                <a:r>
                  <a:rPr lang="id-ID" dirty="0"/>
                  <a:t>n = min(min(n1),min(n2)):max(max(n1),max(n2)); 	% duration of y(n)</a:t>
                </a:r>
              </a:p>
              <a:p>
                <a:pPr marL="457200" lvl="1" indent="0">
                  <a:buNone/>
                </a:pPr>
                <a:r>
                  <a:rPr lang="id-ID" dirty="0"/>
                  <a:t>y1 = zeros(1,length(n)); y2 = y1;              			% initialization</a:t>
                </a:r>
              </a:p>
              <a:p>
                <a:pPr marL="457200" lvl="1" indent="0">
                  <a:buNone/>
                </a:pPr>
                <a:r>
                  <a:rPr lang="id-ID" dirty="0"/>
                  <a:t>y1(find((n&gt;=min(n1))&amp;(n&lt;=max(n1))==1))=x1;     	% x1 with duration of y</a:t>
                </a:r>
              </a:p>
              <a:p>
                <a:pPr marL="457200" lvl="1" indent="0">
                  <a:buNone/>
                </a:pPr>
                <a:r>
                  <a:rPr lang="id-ID" dirty="0"/>
                  <a:t>y2(find((n&gt;=min(n2))&amp;(n&lt;=max(n2))==1))=x2;     	% x2 with duration of y</a:t>
                </a:r>
              </a:p>
              <a:p>
                <a:pPr marL="457200" lvl="1" indent="0">
                  <a:buNone/>
                </a:pPr>
                <a:r>
                  <a:rPr lang="id-ID" dirty="0"/>
                  <a:t>y = y1+y2;                                     % sequence addition                            %addition</a:t>
                </a:r>
              </a:p>
              <a:p>
                <a:pPr marL="457200" lvl="1" indent="0">
                  <a:buNone/>
                </a:pPr>
                <a:r>
                  <a:rPr lang="id-ID" dirty="0"/>
                  <a:t>stem(n,y)</a:t>
                </a:r>
              </a:p>
            </p:txBody>
          </p:sp>
        </mc:Choice>
        <mc:Fallback xmlns="">
          <p:sp>
            <p:nvSpPr>
              <p:cNvPr id="6" name="Content Placeholder 5">
                <a:extLst>
                  <a:ext uri="{FF2B5EF4-FFF2-40B4-BE49-F238E27FC236}">
                    <a16:creationId xmlns:a16="http://schemas.microsoft.com/office/drawing/2014/main" id="{875F3A40-6C7F-44E9-2819-8A3596B019A3}"/>
                  </a:ext>
                </a:extLst>
              </p:cNvPr>
              <p:cNvSpPr>
                <a:spLocks noGrp="1" noRot="1" noChangeAspect="1" noMove="1" noResize="1" noEditPoints="1" noAdjustHandles="1" noChangeArrowheads="1" noChangeShapeType="1" noTextEdit="1"/>
              </p:cNvSpPr>
              <p:nvPr>
                <p:ph idx="1"/>
              </p:nvPr>
            </p:nvSpPr>
            <p:spPr>
              <a:xfrm>
                <a:off x="838200" y="1325584"/>
                <a:ext cx="10515600" cy="4445254"/>
              </a:xfrm>
              <a:blipFill>
                <a:blip r:embed="rId2"/>
                <a:stretch>
                  <a:fillRect r="-638"/>
                </a:stretch>
              </a:blipFill>
            </p:spPr>
            <p:txBody>
              <a:bodyPr/>
              <a:lstStyle/>
              <a:p>
                <a:r>
                  <a:rPr lang="id-ID">
                    <a:noFill/>
                  </a:rPr>
                  <a:t> </a:t>
                </a:r>
              </a:p>
            </p:txBody>
          </p:sp>
        </mc:Fallback>
      </mc:AlternateContent>
      <p:pic>
        <p:nvPicPr>
          <p:cNvPr id="7170" name="Picture 2">
            <a:extLst>
              <a:ext uri="{FF2B5EF4-FFF2-40B4-BE49-F238E27FC236}">
                <a16:creationId xmlns:a16="http://schemas.microsoft.com/office/drawing/2014/main" id="{A7EBD81A-26BA-B612-6D1E-9D96E9BF66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2900" y="245119"/>
            <a:ext cx="5075320" cy="2863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7625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23DA7759-3209-4FE2-96D1-4EEDD81E9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94433" y="2"/>
            <a:ext cx="849328" cy="357668"/>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41460DAD-8769-4C9F-9C8C-BB0443909D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23536" y="5717905"/>
            <a:ext cx="1771609" cy="1140095"/>
          </a:xfrm>
          <a:custGeom>
            <a:avLst/>
            <a:gdLst/>
            <a:ahLst/>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useBgFill="1">
        <p:nvSpPr>
          <p:cNvPr id="39" name="Rectangle 38">
            <a:extLst>
              <a:ext uri="{FF2B5EF4-FFF2-40B4-BE49-F238E27FC236}">
                <a16:creationId xmlns:a16="http://schemas.microsoft.com/office/drawing/2014/main" id="{020C988C-FAAD-4B22-8BA7-6B5DEFD8D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52D8B77-A61C-46A4-AB1B-10A70100E73F}"/>
              </a:ext>
            </a:extLst>
          </p:cNvPr>
          <p:cNvSpPr>
            <a:spLocks noGrp="1"/>
          </p:cNvSpPr>
          <p:nvPr>
            <p:ph type="title"/>
          </p:nvPr>
        </p:nvSpPr>
        <p:spPr>
          <a:xfrm>
            <a:off x="838201" y="373946"/>
            <a:ext cx="5114150" cy="1325563"/>
          </a:xfrm>
        </p:spPr>
        <p:txBody>
          <a:bodyPr vert="horz" lIns="91440" tIns="45720" rIns="91440" bIns="45720" rtlCol="0" anchor="ctr">
            <a:normAutofit/>
          </a:bodyPr>
          <a:lstStyle/>
          <a:p>
            <a:r>
              <a:rPr lang="en-US" b="1" kern="1200" dirty="0" err="1">
                <a:solidFill>
                  <a:schemeClr val="tx1"/>
                </a:solidFill>
                <a:latin typeface="+mj-lt"/>
                <a:ea typeface="+mj-ea"/>
                <a:cs typeface="+mj-cs"/>
              </a:rPr>
              <a:t>Sinyal</a:t>
            </a:r>
            <a:r>
              <a:rPr lang="en-US" b="1" kern="1200" dirty="0">
                <a:solidFill>
                  <a:schemeClr val="tx1"/>
                </a:solidFill>
                <a:latin typeface="+mj-lt"/>
                <a:ea typeface="+mj-ea"/>
                <a:cs typeface="+mj-cs"/>
              </a:rPr>
              <a:t> dan </a:t>
            </a:r>
            <a:r>
              <a:rPr lang="en-US" b="1" kern="1200" dirty="0" err="1">
                <a:solidFill>
                  <a:schemeClr val="tx1"/>
                </a:solidFill>
                <a:latin typeface="+mj-lt"/>
                <a:ea typeface="+mj-ea"/>
                <a:cs typeface="+mj-cs"/>
              </a:rPr>
              <a:t>Sistem</a:t>
            </a:r>
            <a:r>
              <a:rPr lang="en-US" b="1" kern="1200" dirty="0">
                <a:solidFill>
                  <a:schemeClr val="tx1"/>
                </a:solidFill>
                <a:latin typeface="+mj-lt"/>
                <a:ea typeface="+mj-ea"/>
                <a:cs typeface="+mj-cs"/>
              </a:rPr>
              <a:t> </a:t>
            </a:r>
            <a:r>
              <a:rPr lang="en-US" b="1" kern="1200" dirty="0" err="1">
                <a:solidFill>
                  <a:schemeClr val="tx1"/>
                </a:solidFill>
                <a:latin typeface="+mj-lt"/>
                <a:ea typeface="+mj-ea"/>
                <a:cs typeface="+mj-cs"/>
              </a:rPr>
              <a:t>Diskrit</a:t>
            </a:r>
            <a:endParaRPr lang="en-US" b="1" kern="1200" dirty="0">
              <a:solidFill>
                <a:schemeClr val="tx1"/>
              </a:solidFill>
              <a:latin typeface="+mj-lt"/>
              <a:ea typeface="+mj-ea"/>
              <a:cs typeface="+mj-cs"/>
            </a:endParaRPr>
          </a:p>
        </p:txBody>
      </p:sp>
      <p:sp>
        <p:nvSpPr>
          <p:cNvPr id="6" name="Content Placeholder 5">
            <a:extLst>
              <a:ext uri="{FF2B5EF4-FFF2-40B4-BE49-F238E27FC236}">
                <a16:creationId xmlns:a16="http://schemas.microsoft.com/office/drawing/2014/main" id="{7D2F1019-AB38-42EC-9BBD-AA8E5B642850}"/>
              </a:ext>
            </a:extLst>
          </p:cNvPr>
          <p:cNvSpPr>
            <a:spLocks noGrp="1"/>
          </p:cNvSpPr>
          <p:nvPr>
            <p:ph idx="1"/>
          </p:nvPr>
        </p:nvSpPr>
        <p:spPr>
          <a:xfrm>
            <a:off x="838201" y="1825625"/>
            <a:ext cx="5114150" cy="4351338"/>
          </a:xfrm>
        </p:spPr>
        <p:txBody>
          <a:bodyPr vert="horz" lIns="91440" tIns="45720" rIns="91440" bIns="45720" rtlCol="0">
            <a:normAutofit/>
          </a:bodyPr>
          <a:lstStyle/>
          <a:p>
            <a:pPr marL="285750"/>
            <a:r>
              <a:rPr lang="en-US" sz="2000" dirty="0" err="1"/>
              <a:t>Sistem</a:t>
            </a:r>
            <a:r>
              <a:rPr lang="en-US" sz="2000" dirty="0"/>
              <a:t> </a:t>
            </a:r>
            <a:r>
              <a:rPr lang="en-US" sz="2000" dirty="0" err="1"/>
              <a:t>dapat</a:t>
            </a:r>
            <a:r>
              <a:rPr lang="en-US" sz="2000" dirty="0"/>
              <a:t> </a:t>
            </a:r>
            <a:r>
              <a:rPr lang="en-US" sz="2000" dirty="0" err="1"/>
              <a:t>didefinisikan</a:t>
            </a:r>
            <a:r>
              <a:rPr lang="en-US" sz="2000" dirty="0"/>
              <a:t> </a:t>
            </a:r>
            <a:r>
              <a:rPr lang="en-US" sz="2000" dirty="0" err="1"/>
              <a:t>sebagai</a:t>
            </a:r>
            <a:r>
              <a:rPr lang="en-US" sz="2000" dirty="0"/>
              <a:t> </a:t>
            </a:r>
            <a:r>
              <a:rPr lang="en-US" sz="2000" dirty="0" err="1"/>
              <a:t>sekumpulan</a:t>
            </a:r>
            <a:r>
              <a:rPr lang="en-US" sz="2000" dirty="0"/>
              <a:t> </a:t>
            </a:r>
            <a:r>
              <a:rPr lang="en-US" sz="2000" dirty="0" err="1"/>
              <a:t>objek</a:t>
            </a:r>
            <a:r>
              <a:rPr lang="en-US" sz="2000" dirty="0"/>
              <a:t> yang </a:t>
            </a:r>
            <a:r>
              <a:rPr lang="en-US" sz="2000" dirty="0" err="1"/>
              <a:t>disusun</a:t>
            </a:r>
            <a:r>
              <a:rPr lang="en-US" sz="2000" dirty="0"/>
              <a:t> </a:t>
            </a:r>
            <a:r>
              <a:rPr lang="en-US" sz="2000" dirty="0" err="1"/>
              <a:t>membentuk</a:t>
            </a:r>
            <a:r>
              <a:rPr lang="en-US" sz="2000" dirty="0"/>
              <a:t> proses </a:t>
            </a:r>
            <a:r>
              <a:rPr lang="en-US" sz="2000" dirty="0" err="1"/>
              <a:t>dengan</a:t>
            </a:r>
            <a:r>
              <a:rPr lang="en-US" sz="2000" dirty="0"/>
              <a:t> </a:t>
            </a:r>
            <a:r>
              <a:rPr lang="en-US" sz="2000" dirty="0" err="1"/>
              <a:t>tujuan</a:t>
            </a:r>
            <a:r>
              <a:rPr lang="en-US" sz="2000" dirty="0"/>
              <a:t> </a:t>
            </a:r>
            <a:r>
              <a:rPr lang="en-US" sz="2000" dirty="0" err="1"/>
              <a:t>tertentu</a:t>
            </a:r>
            <a:r>
              <a:rPr lang="en-US" sz="2000" dirty="0"/>
              <a:t>.</a:t>
            </a:r>
          </a:p>
          <a:p>
            <a:pPr marL="285750"/>
            <a:r>
              <a:rPr lang="en-US" sz="2000" dirty="0" err="1"/>
              <a:t>Sebagai</a:t>
            </a:r>
            <a:r>
              <a:rPr lang="en-US" sz="2000" dirty="0"/>
              <a:t> model </a:t>
            </a:r>
            <a:r>
              <a:rPr lang="en-US" sz="2000" dirty="0" err="1"/>
              <a:t>matematik</a:t>
            </a:r>
            <a:r>
              <a:rPr lang="en-US" sz="2000" dirty="0"/>
              <a:t> yang </a:t>
            </a:r>
            <a:r>
              <a:rPr lang="en-US" sz="2000" dirty="0" err="1"/>
              <a:t>menghubungkan</a:t>
            </a:r>
            <a:r>
              <a:rPr lang="en-US" sz="2000" dirty="0"/>
              <a:t> </a:t>
            </a:r>
            <a:r>
              <a:rPr lang="en-US" sz="2000" dirty="0" err="1"/>
              <a:t>antara</a:t>
            </a:r>
            <a:r>
              <a:rPr lang="en-US" sz="2000" dirty="0"/>
              <a:t> input dan output, </a:t>
            </a:r>
            <a:r>
              <a:rPr lang="en-US" sz="2000" dirty="0" err="1"/>
              <a:t>umum</a:t>
            </a:r>
            <a:r>
              <a:rPr lang="en-US" sz="2000" dirty="0"/>
              <a:t> </a:t>
            </a:r>
            <a:r>
              <a:rPr lang="en-US" sz="2000" dirty="0" err="1"/>
              <a:t>disebut</a:t>
            </a:r>
            <a:r>
              <a:rPr lang="en-US" sz="2000" dirty="0"/>
              <a:t> I/O system.</a:t>
            </a:r>
          </a:p>
          <a:p>
            <a:pPr marL="285750"/>
            <a:r>
              <a:rPr lang="en-US" sz="2000" dirty="0" err="1"/>
              <a:t>Masukan</a:t>
            </a:r>
            <a:r>
              <a:rPr lang="en-US" sz="2000" dirty="0"/>
              <a:t> </a:t>
            </a:r>
            <a:r>
              <a:rPr lang="en-US" sz="2000" dirty="0" err="1"/>
              <a:t>dari</a:t>
            </a:r>
            <a:r>
              <a:rPr lang="en-US" sz="2000" dirty="0"/>
              <a:t> </a:t>
            </a:r>
            <a:r>
              <a:rPr lang="en-US" sz="2000" dirty="0" err="1"/>
              <a:t>enviroment</a:t>
            </a:r>
            <a:r>
              <a:rPr lang="en-US" sz="2000" dirty="0"/>
              <a:t> </a:t>
            </a:r>
            <a:r>
              <a:rPr lang="en-US" sz="2000" dirty="0" err="1"/>
              <a:t>ke</a:t>
            </a:r>
            <a:r>
              <a:rPr lang="en-US" sz="2000" dirty="0"/>
              <a:t> system dan </a:t>
            </a:r>
            <a:r>
              <a:rPr lang="en-US" sz="2000" dirty="0" err="1"/>
              <a:t>keluaran</a:t>
            </a:r>
            <a:r>
              <a:rPr lang="en-US" sz="2000" dirty="0"/>
              <a:t> </a:t>
            </a:r>
            <a:r>
              <a:rPr lang="en-US" sz="2000" dirty="0" err="1"/>
              <a:t>dari</a:t>
            </a:r>
            <a:r>
              <a:rPr lang="en-US" sz="2000" dirty="0"/>
              <a:t> system </a:t>
            </a:r>
            <a:r>
              <a:rPr lang="en-US" sz="2000" dirty="0" err="1"/>
              <a:t>ke</a:t>
            </a:r>
            <a:r>
              <a:rPr lang="en-US" sz="2000" dirty="0"/>
              <a:t> </a:t>
            </a:r>
            <a:r>
              <a:rPr lang="en-US" sz="2000" dirty="0" err="1"/>
              <a:t>enviroment</a:t>
            </a:r>
            <a:r>
              <a:rPr lang="en-US" sz="2000" dirty="0"/>
              <a:t> </a:t>
            </a:r>
            <a:r>
              <a:rPr lang="en-US" sz="2000" dirty="0" err="1"/>
              <a:t>disebut</a:t>
            </a:r>
            <a:r>
              <a:rPr lang="en-US" sz="2000" dirty="0"/>
              <a:t> </a:t>
            </a:r>
            <a:r>
              <a:rPr lang="en-US" sz="2000" dirty="0" err="1"/>
              <a:t>sinyal</a:t>
            </a:r>
            <a:r>
              <a:rPr lang="en-US" sz="2000" dirty="0"/>
              <a:t>.</a:t>
            </a:r>
          </a:p>
          <a:p>
            <a:pPr marL="285750"/>
            <a:r>
              <a:rPr lang="en-US" sz="2000" dirty="0" err="1"/>
              <a:t>Diskrit</a:t>
            </a:r>
            <a:r>
              <a:rPr lang="en-US" sz="2000" dirty="0"/>
              <a:t>: </a:t>
            </a:r>
            <a:r>
              <a:rPr lang="en-US" sz="2000" dirty="0" err="1"/>
              <a:t>hanya</a:t>
            </a:r>
            <a:r>
              <a:rPr lang="en-US" sz="2000" dirty="0"/>
              <a:t> </a:t>
            </a:r>
            <a:r>
              <a:rPr lang="en-US" sz="2000" dirty="0" err="1"/>
              <a:t>terdefinisi</a:t>
            </a:r>
            <a:r>
              <a:rPr lang="en-US" sz="2000" dirty="0"/>
              <a:t> pada </a:t>
            </a:r>
            <a:r>
              <a:rPr lang="en-US" sz="2000" dirty="0" err="1"/>
              <a:t>bilangan</a:t>
            </a:r>
            <a:r>
              <a:rPr lang="en-US" sz="2000" dirty="0"/>
              <a:t> integer.</a:t>
            </a:r>
          </a:p>
          <a:p>
            <a:pPr marL="285750"/>
            <a:r>
              <a:rPr lang="en-US" sz="2000" dirty="0" err="1"/>
              <a:t>Kontinyu</a:t>
            </a:r>
            <a:r>
              <a:rPr lang="en-US" sz="2000" dirty="0"/>
              <a:t>: </a:t>
            </a:r>
            <a:r>
              <a:rPr lang="en-US" sz="2000" dirty="0" err="1"/>
              <a:t>diluar</a:t>
            </a:r>
            <a:r>
              <a:rPr lang="en-US" sz="2000" dirty="0"/>
              <a:t> </a:t>
            </a:r>
            <a:r>
              <a:rPr lang="en-US" sz="2000" dirty="0" err="1"/>
              <a:t>definisi</a:t>
            </a:r>
            <a:r>
              <a:rPr lang="en-US" sz="2000" dirty="0"/>
              <a:t> </a:t>
            </a:r>
            <a:r>
              <a:rPr lang="en-US" sz="2000" dirty="0" err="1"/>
              <a:t>diskrit</a:t>
            </a:r>
            <a:r>
              <a:rPr lang="en-US" sz="2000" dirty="0"/>
              <a:t>.</a:t>
            </a:r>
          </a:p>
          <a:p>
            <a:endParaRPr lang="en-US" sz="2000" dirty="0"/>
          </a:p>
        </p:txBody>
      </p:sp>
      <p:sp>
        <p:nvSpPr>
          <p:cNvPr id="41" name="Oval 40">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2635" y="2507215"/>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Date Placeholder 2">
            <a:extLst>
              <a:ext uri="{FF2B5EF4-FFF2-40B4-BE49-F238E27FC236}">
                <a16:creationId xmlns:a16="http://schemas.microsoft.com/office/drawing/2014/main" id="{76A3A2D5-BEFD-468A-8439-C50B7B943CA1}"/>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a:spcAft>
                <a:spcPts val="600"/>
              </a:spcAft>
              <a:defRPr/>
            </a:pPr>
            <a:fld id="{05FDC6FE-5F6E-4B0C-95DB-565A38435881}" type="datetime1">
              <a:rPr lang="en-US">
                <a:solidFill>
                  <a:prstClr val="black">
                    <a:tint val="75000"/>
                  </a:prstClr>
                </a:solidFill>
              </a:rPr>
              <a:pPr>
                <a:spcAft>
                  <a:spcPts val="600"/>
                </a:spcAft>
                <a:defRPr/>
              </a:pPr>
              <a:t>2/13/2023</a:t>
            </a:fld>
            <a:endParaRPr lang="en-US">
              <a:solidFill>
                <a:prstClr val="black">
                  <a:tint val="75000"/>
                </a:prstClr>
              </a:solidFill>
            </a:endParaRPr>
          </a:p>
        </p:txBody>
      </p:sp>
      <p:sp>
        <p:nvSpPr>
          <p:cNvPr id="4" name="Footer Placeholder 3">
            <a:extLst>
              <a:ext uri="{FF2B5EF4-FFF2-40B4-BE49-F238E27FC236}">
                <a16:creationId xmlns:a16="http://schemas.microsoft.com/office/drawing/2014/main" id="{D5BE1C0D-AE10-4CF2-9C73-2534F15BCBE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defRPr/>
            </a:pPr>
            <a:r>
              <a:rPr lang="en-US" kern="1200" cap="none" spc="0" baseline="0">
                <a:solidFill>
                  <a:prstClr val="black">
                    <a:tint val="75000"/>
                  </a:prstClr>
                </a:solidFill>
                <a:latin typeface="+mn-lt"/>
                <a:ea typeface="+mn-ea"/>
                <a:cs typeface="+mn-cs"/>
              </a:rPr>
              <a:t>Pengolahan Sinyal Digital</a:t>
            </a:r>
          </a:p>
        </p:txBody>
      </p:sp>
      <p:sp>
        <p:nvSpPr>
          <p:cNvPr id="5" name="Slide Number Placeholder 4">
            <a:extLst>
              <a:ext uri="{FF2B5EF4-FFF2-40B4-BE49-F238E27FC236}">
                <a16:creationId xmlns:a16="http://schemas.microsoft.com/office/drawing/2014/main" id="{7DE0B6D0-4E39-45A6-B078-C541DE6F43C8}"/>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D76B855D-E9CC-4FF8-AD85-6CDC7B89A0DE}" type="slidenum">
              <a:rPr lang="en-US" smtClean="0">
                <a:solidFill>
                  <a:prstClr val="black">
                    <a:tint val="75000"/>
                  </a:prstClr>
                </a:solidFill>
              </a:rPr>
              <a:pPr>
                <a:spcAft>
                  <a:spcPts val="600"/>
                </a:spcAft>
                <a:defRPr/>
              </a:pPr>
              <a:t>17</a:t>
            </a:fld>
            <a:endParaRPr lang="en-US">
              <a:solidFill>
                <a:prstClr val="black">
                  <a:tint val="75000"/>
                </a:prstClr>
              </a:solidFill>
            </a:endParaRPr>
          </a:p>
        </p:txBody>
      </p:sp>
      <p:sp>
        <p:nvSpPr>
          <p:cNvPr id="43" name="Arc 42">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432189" flipV="1">
            <a:off x="7537061" y="1878543"/>
            <a:ext cx="4592562" cy="4592562"/>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Picture 8" descr="Chart&#10;&#10;Description automatically generated with medium confidence">
            <a:extLst>
              <a:ext uri="{FF2B5EF4-FFF2-40B4-BE49-F238E27FC236}">
                <a16:creationId xmlns:a16="http://schemas.microsoft.com/office/drawing/2014/main" id="{41F5C69C-C3C9-456F-B336-486600035D0F}"/>
              </a:ext>
            </a:extLst>
          </p:cNvPr>
          <p:cNvPicPr>
            <a:picLocks noChangeAspect="1"/>
          </p:cNvPicPr>
          <p:nvPr/>
        </p:nvPicPr>
        <p:blipFill>
          <a:blip r:embed="rId2"/>
          <a:stretch>
            <a:fillRect/>
          </a:stretch>
        </p:blipFill>
        <p:spPr>
          <a:xfrm>
            <a:off x="6499366" y="4181281"/>
            <a:ext cx="2403889" cy="2063180"/>
          </a:xfrm>
          <a:custGeom>
            <a:avLst/>
            <a:gdLst/>
            <a:ahLst/>
            <a:cxnLst/>
            <a:rect l="l" t="t" r="r" b="b"/>
            <a:pathLst>
              <a:path w="2185353" h="2064564">
                <a:moveTo>
                  <a:pt x="65529" y="0"/>
                </a:moveTo>
                <a:lnTo>
                  <a:pt x="2119824" y="0"/>
                </a:lnTo>
                <a:cubicBezTo>
                  <a:pt x="2156015" y="0"/>
                  <a:pt x="2185353" y="29338"/>
                  <a:pt x="2185353" y="65529"/>
                </a:cubicBezTo>
                <a:lnTo>
                  <a:pt x="2185353" y="1999035"/>
                </a:lnTo>
                <a:cubicBezTo>
                  <a:pt x="2185353" y="2035226"/>
                  <a:pt x="2156015" y="2064564"/>
                  <a:pt x="2119824" y="2064564"/>
                </a:cubicBezTo>
                <a:lnTo>
                  <a:pt x="65529" y="2064564"/>
                </a:lnTo>
                <a:cubicBezTo>
                  <a:pt x="29338" y="2064564"/>
                  <a:pt x="0" y="2035226"/>
                  <a:pt x="0" y="1999035"/>
                </a:cubicBezTo>
                <a:lnTo>
                  <a:pt x="0" y="65529"/>
                </a:lnTo>
                <a:cubicBezTo>
                  <a:pt x="0" y="29338"/>
                  <a:pt x="29338" y="0"/>
                  <a:pt x="65529" y="0"/>
                </a:cubicBezTo>
                <a:close/>
              </a:path>
            </a:pathLst>
          </a:custGeom>
        </p:spPr>
      </p:pic>
      <p:pic>
        <p:nvPicPr>
          <p:cNvPr id="7" name="Picture 6">
            <a:extLst>
              <a:ext uri="{FF2B5EF4-FFF2-40B4-BE49-F238E27FC236}">
                <a16:creationId xmlns:a16="http://schemas.microsoft.com/office/drawing/2014/main" id="{9422BB18-E21E-42A8-96C8-E0D4660617C3}"/>
              </a:ext>
            </a:extLst>
          </p:cNvPr>
          <p:cNvPicPr>
            <a:picLocks noChangeAspect="1"/>
          </p:cNvPicPr>
          <p:nvPr/>
        </p:nvPicPr>
        <p:blipFill>
          <a:blip r:embed="rId3"/>
          <a:stretch>
            <a:fillRect/>
          </a:stretch>
        </p:blipFill>
        <p:spPr>
          <a:xfrm>
            <a:off x="6959352" y="315304"/>
            <a:ext cx="4454386" cy="3433810"/>
          </a:xfrm>
          <a:custGeom>
            <a:avLst/>
            <a:gdLst/>
            <a:ahLst/>
            <a:cxnLst/>
            <a:rect l="l" t="t" r="r" b="b"/>
            <a:pathLst>
              <a:path w="2185353" h="2064564">
                <a:moveTo>
                  <a:pt x="65529" y="0"/>
                </a:moveTo>
                <a:lnTo>
                  <a:pt x="2119824" y="0"/>
                </a:lnTo>
                <a:cubicBezTo>
                  <a:pt x="2156015" y="0"/>
                  <a:pt x="2185353" y="29338"/>
                  <a:pt x="2185353" y="65529"/>
                </a:cubicBezTo>
                <a:lnTo>
                  <a:pt x="2185353" y="1999035"/>
                </a:lnTo>
                <a:cubicBezTo>
                  <a:pt x="2185353" y="2035226"/>
                  <a:pt x="2156015" y="2064564"/>
                  <a:pt x="2119824" y="2064564"/>
                </a:cubicBezTo>
                <a:lnTo>
                  <a:pt x="65529" y="2064564"/>
                </a:lnTo>
                <a:cubicBezTo>
                  <a:pt x="29338" y="2064564"/>
                  <a:pt x="0" y="2035226"/>
                  <a:pt x="0" y="1999035"/>
                </a:cubicBezTo>
                <a:lnTo>
                  <a:pt x="0" y="65529"/>
                </a:lnTo>
                <a:cubicBezTo>
                  <a:pt x="0" y="29338"/>
                  <a:pt x="29338" y="0"/>
                  <a:pt x="65529" y="0"/>
                </a:cubicBezTo>
                <a:close/>
              </a:path>
            </a:pathLst>
          </a:custGeom>
        </p:spPr>
      </p:pic>
      <p:pic>
        <p:nvPicPr>
          <p:cNvPr id="11" name="Picture 10">
            <a:extLst>
              <a:ext uri="{FF2B5EF4-FFF2-40B4-BE49-F238E27FC236}">
                <a16:creationId xmlns:a16="http://schemas.microsoft.com/office/drawing/2014/main" id="{21802750-B3EB-4BC3-8AB4-92D4E1E004C5}"/>
              </a:ext>
            </a:extLst>
          </p:cNvPr>
          <p:cNvPicPr>
            <a:picLocks noChangeAspect="1"/>
          </p:cNvPicPr>
          <p:nvPr/>
        </p:nvPicPr>
        <p:blipFill>
          <a:blip r:embed="rId4"/>
          <a:stretch>
            <a:fillRect/>
          </a:stretch>
        </p:blipFill>
        <p:spPr>
          <a:xfrm>
            <a:off x="9467791" y="4157726"/>
            <a:ext cx="2053283" cy="2037962"/>
          </a:xfrm>
          <a:prstGeom prst="rect">
            <a:avLst/>
          </a:prstGeom>
        </p:spPr>
      </p:pic>
    </p:spTree>
    <p:extLst>
      <p:ext uri="{BB962C8B-B14F-4D97-AF65-F5344CB8AC3E}">
        <p14:creationId xmlns:p14="http://schemas.microsoft.com/office/powerpoint/2010/main" val="2136428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E9F4-B43B-473D-982C-A49DAF69D0AF}"/>
              </a:ext>
            </a:extLst>
          </p:cNvPr>
          <p:cNvSpPr>
            <a:spLocks noGrp="1"/>
          </p:cNvSpPr>
          <p:nvPr>
            <p:ph type="title"/>
          </p:nvPr>
        </p:nvSpPr>
        <p:spPr/>
        <p:txBody>
          <a:bodyPr/>
          <a:lstStyle/>
          <a:p>
            <a:r>
              <a:rPr lang="id-ID" dirty="0"/>
              <a:t>Filter</a:t>
            </a:r>
          </a:p>
        </p:txBody>
      </p:sp>
      <p:sp>
        <p:nvSpPr>
          <p:cNvPr id="3" name="Date Placeholder 2">
            <a:extLst>
              <a:ext uri="{FF2B5EF4-FFF2-40B4-BE49-F238E27FC236}">
                <a16:creationId xmlns:a16="http://schemas.microsoft.com/office/drawing/2014/main" id="{5180F133-49C0-4428-A7D4-D1EBB8ED750B}"/>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D1BBAAE9-F5AC-4CE3-8F23-AA36D71FABD8}"/>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FCF365BE-34A8-4800-B1F0-CBA015E70590}"/>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18</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7EE71438-47EF-4E30-9DEA-0D2FDFE45139}"/>
              </a:ext>
            </a:extLst>
          </p:cNvPr>
          <p:cNvSpPr>
            <a:spLocks noGrp="1"/>
          </p:cNvSpPr>
          <p:nvPr>
            <p:ph idx="1"/>
          </p:nvPr>
        </p:nvSpPr>
        <p:spPr>
          <a:xfrm>
            <a:off x="457200" y="1690688"/>
            <a:ext cx="5674895" cy="4080933"/>
          </a:xfrm>
        </p:spPr>
        <p:txBody>
          <a:bodyPr>
            <a:noAutofit/>
          </a:bodyPr>
          <a:lstStyle/>
          <a:p>
            <a:pPr algn="just"/>
            <a:r>
              <a:rPr lang="id-ID" sz="1600" dirty="0"/>
              <a:t>Dalam pemrosesan sinyal digital, </a:t>
            </a:r>
            <a:r>
              <a:rPr lang="id-ID" sz="1600" b="1" dirty="0"/>
              <a:t>filter digunakan untuk memisahkan bagian-bagian yang tidak diingink</a:t>
            </a:r>
            <a:r>
              <a:rPr lang="id-ID" sz="1600" dirty="0"/>
              <a:t>an dari suatu sinyal, seperti noise, dengan cara meredam atau melewatkan frekuensi tertentu, sehingga diperoleh sinyal yang diinginkan.</a:t>
            </a:r>
          </a:p>
          <a:p>
            <a:pPr algn="just"/>
            <a:r>
              <a:rPr lang="id-ID" sz="1600" dirty="0"/>
              <a:t>Filter merupakan suatu sistem yang mempunyai fungsi transfer tertentu untuk meloloskan sinyal masukan pada frekuensi-frekuensi tertentu dan menyaring / memblokir / melemahkan sinyal masukan pada frekuensi-frekuensi yang lain.</a:t>
            </a:r>
          </a:p>
          <a:p>
            <a:pPr algn="just"/>
            <a:r>
              <a:rPr lang="id-ID" sz="1600" dirty="0"/>
              <a:t>Penerapan filter analog: up down converter, duplekser, dll </a:t>
            </a:r>
          </a:p>
          <a:p>
            <a:pPr algn="just"/>
            <a:r>
              <a:rPr lang="id-ID" sz="1600" dirty="0">
                <a:cs typeface="Calibri" panose="020F0502020204030204" pitchFamily="34" charset="0"/>
              </a:rPr>
              <a:t>Penerapan filter digital:</a:t>
            </a:r>
          </a:p>
          <a:p>
            <a:pPr lvl="1" algn="just"/>
            <a:r>
              <a:rPr lang="id-ID" sz="1600" dirty="0">
                <a:cs typeface="Calibri" panose="020F0502020204030204" pitchFamily="34" charset="0"/>
              </a:rPr>
              <a:t>Bidang pendidikan dan riset: berbagai program di komputer</a:t>
            </a:r>
          </a:p>
          <a:p>
            <a:pPr lvl="1" algn="just"/>
            <a:r>
              <a:rPr lang="id-ID" sz="1600" dirty="0">
                <a:cs typeface="Calibri" panose="020F0502020204030204" pitchFamily="34" charset="0"/>
              </a:rPr>
              <a:t>Industri dan instrumentasi komersial: microcomputer (pengendalian dan pengamatan), chip</a:t>
            </a:r>
          </a:p>
        </p:txBody>
      </p:sp>
      <p:pic>
        <p:nvPicPr>
          <p:cNvPr id="8" name="Picture 7">
            <a:extLst>
              <a:ext uri="{FF2B5EF4-FFF2-40B4-BE49-F238E27FC236}">
                <a16:creationId xmlns:a16="http://schemas.microsoft.com/office/drawing/2014/main" id="{3D288AB0-CDC5-43DF-93CA-B4702FD93550}"/>
              </a:ext>
            </a:extLst>
          </p:cNvPr>
          <p:cNvPicPr>
            <a:picLocks noChangeAspect="1"/>
          </p:cNvPicPr>
          <p:nvPr/>
        </p:nvPicPr>
        <p:blipFill>
          <a:blip r:embed="rId2"/>
          <a:stretch>
            <a:fillRect/>
          </a:stretch>
        </p:blipFill>
        <p:spPr>
          <a:xfrm>
            <a:off x="7724132" y="4895598"/>
            <a:ext cx="3280005" cy="720000"/>
          </a:xfrm>
          <a:prstGeom prst="rect">
            <a:avLst/>
          </a:prstGeom>
        </p:spPr>
      </p:pic>
      <p:pic>
        <p:nvPicPr>
          <p:cNvPr id="12" name="Picture 11">
            <a:extLst>
              <a:ext uri="{FF2B5EF4-FFF2-40B4-BE49-F238E27FC236}">
                <a16:creationId xmlns:a16="http://schemas.microsoft.com/office/drawing/2014/main" id="{E14669F4-3875-4EFF-9794-91CDC67DF5CA}"/>
              </a:ext>
            </a:extLst>
          </p:cNvPr>
          <p:cNvPicPr>
            <a:picLocks noChangeAspect="1"/>
          </p:cNvPicPr>
          <p:nvPr/>
        </p:nvPicPr>
        <p:blipFill>
          <a:blip r:embed="rId3"/>
          <a:stretch>
            <a:fillRect/>
          </a:stretch>
        </p:blipFill>
        <p:spPr>
          <a:xfrm>
            <a:off x="7387211" y="1957245"/>
            <a:ext cx="3726503" cy="358171"/>
          </a:xfrm>
          <a:prstGeom prst="rect">
            <a:avLst/>
          </a:prstGeom>
        </p:spPr>
      </p:pic>
      <p:pic>
        <p:nvPicPr>
          <p:cNvPr id="16" name="Picture 15">
            <a:extLst>
              <a:ext uri="{FF2B5EF4-FFF2-40B4-BE49-F238E27FC236}">
                <a16:creationId xmlns:a16="http://schemas.microsoft.com/office/drawing/2014/main" id="{2089980C-5E36-49EE-BBBF-3D0E28D90B2E}"/>
              </a:ext>
            </a:extLst>
          </p:cNvPr>
          <p:cNvPicPr>
            <a:picLocks noChangeAspect="1"/>
          </p:cNvPicPr>
          <p:nvPr/>
        </p:nvPicPr>
        <p:blipFill>
          <a:blip r:embed="rId4"/>
          <a:stretch>
            <a:fillRect/>
          </a:stretch>
        </p:blipFill>
        <p:spPr>
          <a:xfrm>
            <a:off x="6884662" y="3113880"/>
            <a:ext cx="4968671" cy="411516"/>
          </a:xfrm>
          <a:prstGeom prst="rect">
            <a:avLst/>
          </a:prstGeom>
        </p:spPr>
      </p:pic>
      <p:sp>
        <p:nvSpPr>
          <p:cNvPr id="18" name="Rectangle: Rounded Corners 17">
            <a:extLst>
              <a:ext uri="{FF2B5EF4-FFF2-40B4-BE49-F238E27FC236}">
                <a16:creationId xmlns:a16="http://schemas.microsoft.com/office/drawing/2014/main" id="{127C9288-94D6-47E9-8F53-329616667884}"/>
              </a:ext>
            </a:extLst>
          </p:cNvPr>
          <p:cNvSpPr/>
          <p:nvPr/>
        </p:nvSpPr>
        <p:spPr>
          <a:xfrm>
            <a:off x="838200" y="694267"/>
            <a:ext cx="1244600" cy="632883"/>
          </a:xfrm>
          <a:prstGeom prst="roundRect">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id-ID"/>
          </a:p>
        </p:txBody>
      </p:sp>
      <p:sp>
        <p:nvSpPr>
          <p:cNvPr id="26" name="Rectangle: Rounded Corners 25">
            <a:extLst>
              <a:ext uri="{FF2B5EF4-FFF2-40B4-BE49-F238E27FC236}">
                <a16:creationId xmlns:a16="http://schemas.microsoft.com/office/drawing/2014/main" id="{E352B006-D4FD-4395-8D2D-898911BC7957}"/>
              </a:ext>
            </a:extLst>
          </p:cNvPr>
          <p:cNvSpPr/>
          <p:nvPr/>
        </p:nvSpPr>
        <p:spPr>
          <a:xfrm>
            <a:off x="7260795" y="1677783"/>
            <a:ext cx="3979334" cy="857779"/>
          </a:xfrm>
          <a:prstGeom prst="roundRect">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id-ID"/>
          </a:p>
        </p:txBody>
      </p:sp>
      <p:sp>
        <p:nvSpPr>
          <p:cNvPr id="27" name="Rectangle: Rounded Corners 26">
            <a:extLst>
              <a:ext uri="{FF2B5EF4-FFF2-40B4-BE49-F238E27FC236}">
                <a16:creationId xmlns:a16="http://schemas.microsoft.com/office/drawing/2014/main" id="{A5BD6549-B110-48B4-858D-6D74AF4317C8}"/>
              </a:ext>
            </a:extLst>
          </p:cNvPr>
          <p:cNvSpPr/>
          <p:nvPr/>
        </p:nvSpPr>
        <p:spPr>
          <a:xfrm>
            <a:off x="6729828" y="2908410"/>
            <a:ext cx="5278338" cy="857779"/>
          </a:xfrm>
          <a:prstGeom prst="roundRect">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id-ID"/>
          </a:p>
        </p:txBody>
      </p:sp>
      <p:sp>
        <p:nvSpPr>
          <p:cNvPr id="28" name="Rectangle: Rounded Corners 27">
            <a:extLst>
              <a:ext uri="{FF2B5EF4-FFF2-40B4-BE49-F238E27FC236}">
                <a16:creationId xmlns:a16="http://schemas.microsoft.com/office/drawing/2014/main" id="{6607AB37-7188-4523-8D30-714B30070B44}"/>
              </a:ext>
            </a:extLst>
          </p:cNvPr>
          <p:cNvSpPr/>
          <p:nvPr/>
        </p:nvSpPr>
        <p:spPr>
          <a:xfrm>
            <a:off x="7255933" y="4777317"/>
            <a:ext cx="3979334" cy="857779"/>
          </a:xfrm>
          <a:prstGeom prst="roundRect">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id-ID"/>
          </a:p>
        </p:txBody>
      </p:sp>
      <p:cxnSp>
        <p:nvCxnSpPr>
          <p:cNvPr id="30" name="Connector: Elbow 29">
            <a:extLst>
              <a:ext uri="{FF2B5EF4-FFF2-40B4-BE49-F238E27FC236}">
                <a16:creationId xmlns:a16="http://schemas.microsoft.com/office/drawing/2014/main" id="{12B47696-BCBA-40DA-A11E-BD63DBE53E4C}"/>
              </a:ext>
            </a:extLst>
          </p:cNvPr>
          <p:cNvCxnSpPr>
            <a:stCxn id="18" idx="3"/>
            <a:endCxn id="26" idx="0"/>
          </p:cNvCxnSpPr>
          <p:nvPr/>
        </p:nvCxnSpPr>
        <p:spPr>
          <a:xfrm>
            <a:off x="2082800" y="1010709"/>
            <a:ext cx="7167662" cy="667074"/>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2" name="Connector: Elbow 31">
            <a:extLst>
              <a:ext uri="{FF2B5EF4-FFF2-40B4-BE49-F238E27FC236}">
                <a16:creationId xmlns:a16="http://schemas.microsoft.com/office/drawing/2014/main" id="{AB92A65D-0EE7-4578-8758-98133EC2A18F}"/>
              </a:ext>
            </a:extLst>
          </p:cNvPr>
          <p:cNvCxnSpPr>
            <a:stCxn id="18" idx="3"/>
            <a:endCxn id="27" idx="1"/>
          </p:cNvCxnSpPr>
          <p:nvPr/>
        </p:nvCxnSpPr>
        <p:spPr>
          <a:xfrm>
            <a:off x="2082800" y="1010709"/>
            <a:ext cx="4647028" cy="2326591"/>
          </a:xfrm>
          <a:prstGeom prst="bentConnector3">
            <a:avLst>
              <a:gd name="adj1" fmla="val 93362"/>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34" name="Arrow: Down 33">
            <a:extLst>
              <a:ext uri="{FF2B5EF4-FFF2-40B4-BE49-F238E27FC236}">
                <a16:creationId xmlns:a16="http://schemas.microsoft.com/office/drawing/2014/main" id="{E466A9A1-6E54-4429-8665-793A188D1819}"/>
              </a:ext>
            </a:extLst>
          </p:cNvPr>
          <p:cNvSpPr/>
          <p:nvPr/>
        </p:nvSpPr>
        <p:spPr>
          <a:xfrm>
            <a:off x="9148862" y="3890324"/>
            <a:ext cx="203200" cy="7810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896797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47013-1E80-46B6-AE82-673284EA731B}"/>
              </a:ext>
            </a:extLst>
          </p:cNvPr>
          <p:cNvSpPr>
            <a:spLocks noGrp="1"/>
          </p:cNvSpPr>
          <p:nvPr>
            <p:ph type="title"/>
          </p:nvPr>
        </p:nvSpPr>
        <p:spPr>
          <a:xfrm>
            <a:off x="838200" y="365126"/>
            <a:ext cx="10515600" cy="755546"/>
          </a:xfrm>
        </p:spPr>
        <p:txBody>
          <a:bodyPr>
            <a:normAutofit fontScale="90000"/>
          </a:bodyPr>
          <a:lstStyle/>
          <a:p>
            <a:r>
              <a:rPr lang="id-ID" dirty="0"/>
              <a:t>Penggantian Filter Analog dengan Filter Digital</a:t>
            </a:r>
          </a:p>
        </p:txBody>
      </p:sp>
      <p:sp>
        <p:nvSpPr>
          <p:cNvPr id="3" name="Date Placeholder 2">
            <a:extLst>
              <a:ext uri="{FF2B5EF4-FFF2-40B4-BE49-F238E27FC236}">
                <a16:creationId xmlns:a16="http://schemas.microsoft.com/office/drawing/2014/main" id="{A92BD3F6-1713-4514-9458-ADF66AB80744}"/>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951D04E2-29D2-44E8-81DB-E5236107E46B}"/>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5267245F-BE26-42AB-A101-E13089830A07}"/>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19</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1F4F4044-A169-4DEF-95F3-5176CEFE900F}"/>
              </a:ext>
            </a:extLst>
          </p:cNvPr>
          <p:cNvSpPr>
            <a:spLocks noGrp="1"/>
          </p:cNvSpPr>
          <p:nvPr>
            <p:ph idx="1"/>
          </p:nvPr>
        </p:nvSpPr>
        <p:spPr>
          <a:xfrm>
            <a:off x="838200" y="1381022"/>
            <a:ext cx="5658853" cy="4389816"/>
          </a:xfrm>
        </p:spPr>
        <p:txBody>
          <a:bodyPr>
            <a:noAutofit/>
          </a:bodyPr>
          <a:lstStyle/>
          <a:p>
            <a:pPr algn="just"/>
            <a:r>
              <a:rPr lang="id-ID" sz="1600" dirty="0"/>
              <a:t>Filter digital awalnya diaplikasikan untuk mengganti filter analog.</a:t>
            </a:r>
          </a:p>
          <a:p>
            <a:pPr algn="just"/>
            <a:r>
              <a:rPr lang="id-ID" sz="1600" dirty="0"/>
              <a:t>Alasan penggantian:</a:t>
            </a:r>
          </a:p>
          <a:p>
            <a:pPr marL="914400" lvl="1" indent="-457200" algn="just">
              <a:buFont typeface="+mj-lt"/>
              <a:buAutoNum type="arabicParenR"/>
            </a:pPr>
            <a:r>
              <a:rPr lang="id-ID" sz="1600" dirty="0"/>
              <a:t>Untuk mengatasi keterbatasan elemen analog resistor R, capasitor C, dan induktor L.</a:t>
            </a:r>
          </a:p>
          <a:p>
            <a:pPr marL="914400" lvl="1" indent="-457200" algn="just">
              <a:buFont typeface="+mj-lt"/>
              <a:buAutoNum type="arabicParenR"/>
            </a:pPr>
            <a:r>
              <a:rPr lang="id-ID" sz="1600" dirty="0"/>
              <a:t>Nilai komponen analog berfluktuasi terhadap temperatur dan umur.</a:t>
            </a:r>
          </a:p>
          <a:p>
            <a:pPr marL="914400" lvl="1" indent="-457200" algn="just">
              <a:buFont typeface="+mj-lt"/>
              <a:buAutoNum type="arabicParenR"/>
            </a:pPr>
            <a:r>
              <a:rPr lang="id-ID" sz="1600" dirty="0"/>
              <a:t>Komponen analog memerlukan ukuran yang besar, terutama untuk induktor dan kapasitor dengan nilai besar.</a:t>
            </a:r>
          </a:p>
          <a:p>
            <a:pPr marL="914400" lvl="1" indent="-457200" algn="just">
              <a:buFont typeface="+mj-lt"/>
              <a:buAutoNum type="arabicParenR"/>
            </a:pPr>
            <a:r>
              <a:rPr lang="id-ID" sz="1600" dirty="0"/>
              <a:t>Filter digital mempunyai keuntungan kemudahan dalam memodifikasi nilai komponen.</a:t>
            </a:r>
          </a:p>
          <a:p>
            <a:pPr marL="914400" lvl="2" indent="0" algn="just">
              <a:buNone/>
            </a:pPr>
            <a:r>
              <a:rPr lang="id-ID" sz="1600" dirty="0"/>
              <a:t>Contohnya: Koefisien pengali disimpan dalam ROM yang dengan mudah kita modifikasi nilainya. Koefisien juga dapat disimpan dalam memori yang dapat ditulisi dan dibaca kembali sehingga nilai komponen dapat berubah mengikuti masukan yang terkenal dengan adaptive filters.</a:t>
            </a:r>
          </a:p>
          <a:p>
            <a:pPr marL="914400" lvl="1" indent="-457200" algn="just">
              <a:buFont typeface="+mj-lt"/>
              <a:buAutoNum type="arabicParenR"/>
            </a:pPr>
            <a:endParaRPr lang="id-ID" sz="1600" dirty="0"/>
          </a:p>
        </p:txBody>
      </p:sp>
      <p:pic>
        <p:nvPicPr>
          <p:cNvPr id="8" name="Picture 7">
            <a:extLst>
              <a:ext uri="{FF2B5EF4-FFF2-40B4-BE49-F238E27FC236}">
                <a16:creationId xmlns:a16="http://schemas.microsoft.com/office/drawing/2014/main" id="{804E75F7-6AD4-46E3-AC0B-A17989CC5789}"/>
              </a:ext>
            </a:extLst>
          </p:cNvPr>
          <p:cNvPicPr>
            <a:picLocks noChangeAspect="1"/>
          </p:cNvPicPr>
          <p:nvPr/>
        </p:nvPicPr>
        <p:blipFill>
          <a:blip r:embed="rId2"/>
          <a:stretch>
            <a:fillRect/>
          </a:stretch>
        </p:blipFill>
        <p:spPr>
          <a:xfrm>
            <a:off x="6768203" y="1381022"/>
            <a:ext cx="5022744" cy="4714977"/>
          </a:xfrm>
          <a:prstGeom prst="rect">
            <a:avLst/>
          </a:prstGeom>
        </p:spPr>
      </p:pic>
    </p:spTree>
    <p:extLst>
      <p:ext uri="{BB962C8B-B14F-4D97-AF65-F5344CB8AC3E}">
        <p14:creationId xmlns:p14="http://schemas.microsoft.com/office/powerpoint/2010/main" val="3674636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7AE4F8F-FA3B-9049-2181-0E88F0024F74}"/>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4C5752A1-F42A-AB21-5BFC-3C4CD02A71A0}"/>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E7D7863C-32E0-950E-BC41-D408F006B7F6}"/>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2</a:t>
            </a:fld>
            <a:endParaRPr lang="en-US" dirty="0">
              <a:solidFill>
                <a:prstClr val="black">
                  <a:tint val="75000"/>
                </a:prstClr>
              </a:solidFill>
            </a:endParaRPr>
          </a:p>
        </p:txBody>
      </p:sp>
      <p:graphicFrame>
        <p:nvGraphicFramePr>
          <p:cNvPr id="8" name="Content Placeholder 7">
            <a:extLst>
              <a:ext uri="{FF2B5EF4-FFF2-40B4-BE49-F238E27FC236}">
                <a16:creationId xmlns:a16="http://schemas.microsoft.com/office/drawing/2014/main" id="{C35668F5-0469-F77D-0064-59D486B066E4}"/>
              </a:ext>
            </a:extLst>
          </p:cNvPr>
          <p:cNvGraphicFramePr>
            <a:graphicFrameLocks noGrp="1"/>
          </p:cNvGraphicFramePr>
          <p:nvPr>
            <p:ph idx="1"/>
            <p:extLst>
              <p:ext uri="{D42A27DB-BD31-4B8C-83A1-F6EECF244321}">
                <p14:modId xmlns:p14="http://schemas.microsoft.com/office/powerpoint/2010/main" val="1447666522"/>
              </p:ext>
            </p:extLst>
          </p:nvPr>
        </p:nvGraphicFramePr>
        <p:xfrm>
          <a:off x="838200" y="1524000"/>
          <a:ext cx="10515600" cy="370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311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3A634-CFD8-4855-8028-854130A4A01A}"/>
              </a:ext>
            </a:extLst>
          </p:cNvPr>
          <p:cNvSpPr>
            <a:spLocks noGrp="1"/>
          </p:cNvSpPr>
          <p:nvPr>
            <p:ph type="title"/>
          </p:nvPr>
        </p:nvSpPr>
        <p:spPr/>
        <p:txBody>
          <a:bodyPr/>
          <a:lstStyle/>
          <a:p>
            <a:r>
              <a:rPr lang="id-ID" dirty="0"/>
              <a:t>Filter Digital: Proses mendapatkan runtun diskrit</a:t>
            </a:r>
          </a:p>
        </p:txBody>
      </p:sp>
      <p:sp>
        <p:nvSpPr>
          <p:cNvPr id="3" name="Date Placeholder 2">
            <a:extLst>
              <a:ext uri="{FF2B5EF4-FFF2-40B4-BE49-F238E27FC236}">
                <a16:creationId xmlns:a16="http://schemas.microsoft.com/office/drawing/2014/main" id="{4B99CD5D-286D-450B-AE4E-3F61BDD2CF17}"/>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B94F5C9A-514E-423D-96C6-5B551ADCC7BD}"/>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3626320F-AB79-4EE5-A8AA-74E5324A9C63}"/>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20</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1D6E2A00-CE10-4F74-ACC8-9BDFA9733A7E}"/>
                  </a:ext>
                </a:extLst>
              </p:cNvPr>
              <p:cNvSpPr>
                <a:spLocks noGrp="1"/>
              </p:cNvSpPr>
              <p:nvPr>
                <p:ph idx="1"/>
              </p:nvPr>
            </p:nvSpPr>
            <p:spPr>
              <a:xfrm>
                <a:off x="253050" y="1911096"/>
                <a:ext cx="5842950" cy="3859742"/>
              </a:xfrm>
              <a:solidFill>
                <a:schemeClr val="bg1"/>
              </a:solidFill>
            </p:spPr>
            <p:txBody>
              <a:bodyPr>
                <a:normAutofit/>
              </a:bodyPr>
              <a:lstStyle/>
              <a:p>
                <a:pPr algn="just"/>
                <a:r>
                  <a:rPr lang="id-ID" sz="1800" dirty="0"/>
                  <a:t>Metode pencuplikan sinyal kontinyu </a:t>
                </a:r>
                <a:r>
                  <a:rPr lang="id-ID" sz="1800" dirty="0">
                    <a:latin typeface="Calibri" panose="020F0502020204030204" pitchFamily="34" charset="0"/>
                    <a:cs typeface="Calibri" panose="020F0502020204030204" pitchFamily="34" charset="0"/>
                  </a:rPr>
                  <a:t>→ interval pencuplikan yang sama.</a:t>
                </a:r>
              </a:p>
              <a:p>
                <a:pPr algn="just"/>
                <a:r>
                  <a:rPr lang="id-ID" sz="1800" dirty="0">
                    <a:latin typeface="Calibri" panose="020F0502020204030204" pitchFamily="34" charset="0"/>
                    <a:cs typeface="Calibri" panose="020F0502020204030204" pitchFamily="34" charset="0"/>
                  </a:rPr>
                  <a:t>Jika sinyal waktu kontinyu dinyatakan dalam </a:t>
                </a:r>
                <a14:m>
                  <m:oMath xmlns:m="http://schemas.openxmlformats.org/officeDocument/2006/math">
                    <m:r>
                      <a:rPr lang="id-ID" sz="1800" b="0" i="1" smtClean="0">
                        <a:latin typeface="Cambria Math" panose="02040503050406030204" pitchFamily="18" charset="0"/>
                        <a:cs typeface="Calibri" panose="020F0502020204030204" pitchFamily="34" charset="0"/>
                      </a:rPr>
                      <m:t>𝑥</m:t>
                    </m:r>
                    <m:r>
                      <a:rPr lang="id-ID" sz="1800" b="0" i="1" smtClean="0">
                        <a:latin typeface="Cambria Math" panose="02040503050406030204" pitchFamily="18" charset="0"/>
                        <a:cs typeface="Calibri" panose="020F0502020204030204" pitchFamily="34" charset="0"/>
                      </a:rPr>
                      <m:t>(</m:t>
                    </m:r>
                    <m:r>
                      <a:rPr lang="id-ID" sz="1800" b="0" i="1" smtClean="0">
                        <a:latin typeface="Cambria Math" panose="02040503050406030204" pitchFamily="18" charset="0"/>
                        <a:cs typeface="Calibri" panose="020F0502020204030204" pitchFamily="34" charset="0"/>
                      </a:rPr>
                      <m:t>𝑡</m:t>
                    </m:r>
                    <m:r>
                      <a:rPr lang="id-ID" sz="1800" b="0" i="1" smtClean="0">
                        <a:latin typeface="Cambria Math" panose="02040503050406030204" pitchFamily="18" charset="0"/>
                        <a:cs typeface="Calibri" panose="020F0502020204030204" pitchFamily="34" charset="0"/>
                      </a:rPr>
                      <m:t>)</m:t>
                    </m:r>
                  </m:oMath>
                </a14:m>
                <a:r>
                  <a:rPr lang="id-ID" sz="1800" dirty="0"/>
                  <a:t>, maka nilai sinyal diskrit dinyatakan dengan:</a:t>
                </a:r>
              </a:p>
              <a:p>
                <a:pPr marL="0" indent="0" algn="just">
                  <a:buNone/>
                </a:pPr>
                <a14:m>
                  <m:oMathPara xmlns:m="http://schemas.openxmlformats.org/officeDocument/2006/math">
                    <m:oMathParaPr>
                      <m:jc m:val="centerGroup"/>
                    </m:oMathParaPr>
                    <m:oMath xmlns:m="http://schemas.openxmlformats.org/officeDocument/2006/math">
                      <m:r>
                        <a:rPr lang="id-ID" sz="1800" b="0" i="1" smtClean="0">
                          <a:latin typeface="Cambria Math" panose="02040503050406030204" pitchFamily="18" charset="0"/>
                        </a:rPr>
                        <m:t>𝑥</m:t>
                      </m:r>
                      <m:d>
                        <m:dPr>
                          <m:ctrlPr>
                            <a:rPr lang="id-ID" sz="1800" b="0" i="1" smtClean="0">
                              <a:latin typeface="Cambria Math" panose="02040503050406030204" pitchFamily="18" charset="0"/>
                            </a:rPr>
                          </m:ctrlPr>
                        </m:dPr>
                        <m:e>
                          <m:r>
                            <a:rPr lang="id-ID" sz="1800" b="0" i="1" smtClean="0">
                              <a:latin typeface="Cambria Math" panose="02040503050406030204" pitchFamily="18" charset="0"/>
                            </a:rPr>
                            <m:t>𝑛𝑇𝑠</m:t>
                          </m:r>
                        </m:e>
                      </m:d>
                      <m:r>
                        <a:rPr lang="id-ID" sz="1800" b="0" i="1" smtClean="0">
                          <a:latin typeface="Cambria Math" panose="02040503050406030204" pitchFamily="18" charset="0"/>
                        </a:rPr>
                        <m:t>=</m:t>
                      </m:r>
                      <m:sSub>
                        <m:sSubPr>
                          <m:ctrlPr>
                            <a:rPr lang="id-ID" sz="1800" b="0" i="1" smtClean="0">
                              <a:latin typeface="Cambria Math" panose="02040503050406030204" pitchFamily="18" charset="0"/>
                            </a:rPr>
                          </m:ctrlPr>
                        </m:sSubPr>
                        <m:e>
                          <m:r>
                            <a:rPr lang="id-ID" sz="1800" b="0" i="1" smtClean="0">
                              <a:latin typeface="Cambria Math" panose="02040503050406030204" pitchFamily="18" charset="0"/>
                            </a:rPr>
                            <m:t>𝑥</m:t>
                          </m:r>
                          <m:d>
                            <m:dPr>
                              <m:ctrlPr>
                                <a:rPr lang="id-ID" sz="1800" b="0" i="1" smtClean="0">
                                  <a:latin typeface="Cambria Math" panose="02040503050406030204" pitchFamily="18" charset="0"/>
                                </a:rPr>
                              </m:ctrlPr>
                            </m:dPr>
                            <m:e>
                              <m:r>
                                <a:rPr lang="id-ID" sz="1800" b="0" i="1" smtClean="0">
                                  <a:latin typeface="Cambria Math" panose="02040503050406030204" pitchFamily="18" charset="0"/>
                                </a:rPr>
                                <m:t>𝑡</m:t>
                              </m:r>
                            </m:e>
                          </m:d>
                          <m:r>
                            <a:rPr lang="id-ID" sz="1800" b="0" i="1" smtClean="0">
                              <a:latin typeface="Cambria Math" panose="02040503050406030204" pitchFamily="18" charset="0"/>
                            </a:rPr>
                            <m:t>|</m:t>
                          </m:r>
                        </m:e>
                        <m:sub>
                          <m:r>
                            <a:rPr lang="id-ID" sz="1800" b="0" i="1" smtClean="0">
                              <a:latin typeface="Cambria Math" panose="02040503050406030204" pitchFamily="18" charset="0"/>
                            </a:rPr>
                            <m:t>𝑛𝑇𝑠</m:t>
                          </m:r>
                        </m:sub>
                      </m:sSub>
                    </m:oMath>
                  </m:oMathPara>
                </a14:m>
                <a:endParaRPr lang="id-ID" sz="1800" dirty="0"/>
              </a:p>
              <a:p>
                <a:pPr marL="457200" lvl="1" indent="0" algn="just">
                  <a:buNone/>
                </a:pPr>
                <a14:m>
                  <m:oMath xmlns:m="http://schemas.openxmlformats.org/officeDocument/2006/math">
                    <m:r>
                      <a:rPr lang="id-ID" sz="1800" b="0" i="1" smtClean="0">
                        <a:latin typeface="Cambria Math" panose="02040503050406030204" pitchFamily="18" charset="0"/>
                      </a:rPr>
                      <m:t>𝑇𝑠</m:t>
                    </m:r>
                  </m:oMath>
                </a14:m>
                <a:r>
                  <a:rPr lang="id-ID" sz="1800" dirty="0"/>
                  <a:t> = perioda sampling </a:t>
                </a:r>
              </a:p>
              <a:p>
                <a:pPr algn="just"/>
                <a:r>
                  <a:rPr lang="id-ID" sz="1800" dirty="0"/>
                  <a:t>Aplikasi pengolahan gambar </a:t>
                </a:r>
                <a:r>
                  <a:rPr lang="id-ID" sz="1800" dirty="0">
                    <a:latin typeface="Calibri" panose="020F0502020204030204" pitchFamily="34" charset="0"/>
                    <a:cs typeface="Calibri" panose="020F0502020204030204" pitchFamily="34" charset="0"/>
                  </a:rPr>
                  <a:t>→ digunakan garis scanning untuk menghasilkan fungsi intensitas terhadap letak gambar yang dinyatakan dengan </a:t>
                </a:r>
                <a14:m>
                  <m:oMath xmlns:m="http://schemas.openxmlformats.org/officeDocument/2006/math">
                    <m:r>
                      <a:rPr lang="id-ID" sz="1800" b="0" i="1" smtClean="0">
                        <a:latin typeface="Cambria Math" panose="02040503050406030204" pitchFamily="18" charset="0"/>
                        <a:cs typeface="Calibri" panose="020F0502020204030204" pitchFamily="34" charset="0"/>
                      </a:rPr>
                      <m:t>𝑖</m:t>
                    </m:r>
                    <m:d>
                      <m:dPr>
                        <m:ctrlPr>
                          <a:rPr lang="id-ID" sz="1800" b="0" i="1" smtClean="0">
                            <a:latin typeface="Cambria Math" panose="02040503050406030204" pitchFamily="18" charset="0"/>
                            <a:cs typeface="Calibri" panose="020F0502020204030204" pitchFamily="34" charset="0"/>
                          </a:rPr>
                        </m:ctrlPr>
                      </m:dPr>
                      <m:e>
                        <m:r>
                          <a:rPr lang="id-ID" sz="1800" b="0" i="1" smtClean="0">
                            <a:latin typeface="Cambria Math" panose="02040503050406030204" pitchFamily="18" charset="0"/>
                            <a:cs typeface="Calibri" panose="020F0502020204030204" pitchFamily="34" charset="0"/>
                          </a:rPr>
                          <m:t>𝑝</m:t>
                        </m:r>
                      </m:e>
                    </m:d>
                    <m:r>
                      <a:rPr lang="id-ID" sz="1800" b="0" i="1" smtClean="0">
                        <a:latin typeface="Cambria Math" panose="02040503050406030204" pitchFamily="18" charset="0"/>
                        <a:cs typeface="Calibri" panose="020F0502020204030204" pitchFamily="34" charset="0"/>
                      </a:rPr>
                      <m:t>. </m:t>
                    </m:r>
                  </m:oMath>
                </a14:m>
                <a:r>
                  <a:rPr lang="id-ID" sz="1800" dirty="0"/>
                  <a:t>Fungsi intensitas ini dapat dicuplik untuk menghasilkan runtun diskrit:</a:t>
                </a:r>
              </a:p>
              <a:p>
                <a:pPr marL="0" indent="0" algn="just">
                  <a:buNone/>
                </a:pPr>
                <a14:m>
                  <m:oMathPara xmlns:m="http://schemas.openxmlformats.org/officeDocument/2006/math">
                    <m:oMathParaPr>
                      <m:jc m:val="centerGroup"/>
                    </m:oMathParaPr>
                    <m:oMath xmlns:m="http://schemas.openxmlformats.org/officeDocument/2006/math">
                      <m:r>
                        <a:rPr lang="id-ID" sz="1800" b="0" i="1" smtClean="0">
                          <a:latin typeface="Cambria Math" panose="02040503050406030204" pitchFamily="18" charset="0"/>
                        </a:rPr>
                        <m:t>𝑖</m:t>
                      </m:r>
                      <m:d>
                        <m:dPr>
                          <m:ctrlPr>
                            <a:rPr lang="id-ID" sz="1800" b="0" i="1" smtClean="0">
                              <a:latin typeface="Cambria Math" panose="02040503050406030204" pitchFamily="18" charset="0"/>
                            </a:rPr>
                          </m:ctrlPr>
                        </m:dPr>
                        <m:e>
                          <m:r>
                            <a:rPr lang="id-ID" sz="1800" b="0" i="1" smtClean="0">
                              <a:latin typeface="Cambria Math" panose="02040503050406030204" pitchFamily="18" charset="0"/>
                            </a:rPr>
                            <m:t>𝑛𝐷𝑠</m:t>
                          </m:r>
                        </m:e>
                      </m:d>
                      <m:r>
                        <a:rPr lang="id-ID" sz="1800" b="0" i="1" smtClean="0">
                          <a:latin typeface="Cambria Math" panose="02040503050406030204" pitchFamily="18" charset="0"/>
                        </a:rPr>
                        <m:t>=</m:t>
                      </m:r>
                      <m:sSub>
                        <m:sSubPr>
                          <m:ctrlPr>
                            <a:rPr lang="id-ID" sz="1800" b="0" i="1" smtClean="0">
                              <a:latin typeface="Cambria Math" panose="02040503050406030204" pitchFamily="18" charset="0"/>
                            </a:rPr>
                          </m:ctrlPr>
                        </m:sSubPr>
                        <m:e>
                          <m:r>
                            <a:rPr lang="id-ID" sz="1800" b="0" i="1" smtClean="0">
                              <a:latin typeface="Cambria Math" panose="02040503050406030204" pitchFamily="18" charset="0"/>
                            </a:rPr>
                            <m:t>𝐼</m:t>
                          </m:r>
                          <m:d>
                            <m:dPr>
                              <m:ctrlPr>
                                <a:rPr lang="id-ID" sz="1800" b="0" i="1" smtClean="0">
                                  <a:latin typeface="Cambria Math" panose="02040503050406030204" pitchFamily="18" charset="0"/>
                                </a:rPr>
                              </m:ctrlPr>
                            </m:dPr>
                            <m:e>
                              <m:r>
                                <a:rPr lang="id-ID" sz="1800" b="0" i="1" smtClean="0">
                                  <a:latin typeface="Cambria Math" panose="02040503050406030204" pitchFamily="18" charset="0"/>
                                </a:rPr>
                                <m:t>𝑝</m:t>
                              </m:r>
                            </m:e>
                          </m:d>
                          <m:r>
                            <a:rPr lang="id-ID" sz="1800" b="0" i="1" smtClean="0">
                              <a:latin typeface="Cambria Math" panose="02040503050406030204" pitchFamily="18" charset="0"/>
                            </a:rPr>
                            <m:t>|</m:t>
                          </m:r>
                        </m:e>
                        <m:sub>
                          <m:r>
                            <a:rPr lang="id-ID" sz="1800" b="0" i="1" smtClean="0">
                              <a:latin typeface="Cambria Math" panose="02040503050406030204" pitchFamily="18" charset="0"/>
                            </a:rPr>
                            <m:t>𝑝</m:t>
                          </m:r>
                          <m:r>
                            <a:rPr lang="id-ID" sz="1800" b="0" i="1" smtClean="0">
                              <a:latin typeface="Cambria Math" panose="02040503050406030204" pitchFamily="18" charset="0"/>
                            </a:rPr>
                            <m:t>=</m:t>
                          </m:r>
                          <m:r>
                            <a:rPr lang="id-ID" sz="1800" b="0" i="1" smtClean="0">
                              <a:latin typeface="Cambria Math" panose="02040503050406030204" pitchFamily="18" charset="0"/>
                            </a:rPr>
                            <m:t>𝑛𝐷𝑠</m:t>
                          </m:r>
                        </m:sub>
                      </m:sSub>
                    </m:oMath>
                  </m:oMathPara>
                </a14:m>
                <a:endParaRPr lang="id-ID" sz="1800" dirty="0"/>
              </a:p>
              <a:p>
                <a:pPr marL="457200" lvl="1" indent="0" algn="just">
                  <a:buNone/>
                </a:pPr>
                <a14:m>
                  <m:oMath xmlns:m="http://schemas.openxmlformats.org/officeDocument/2006/math">
                    <m:r>
                      <a:rPr lang="id-ID" sz="1800" b="0" i="1" smtClean="0">
                        <a:latin typeface="Cambria Math" panose="02040503050406030204" pitchFamily="18" charset="0"/>
                      </a:rPr>
                      <m:t>𝐷𝑠</m:t>
                    </m:r>
                  </m:oMath>
                </a14:m>
                <a:r>
                  <a:rPr lang="id-ID" sz="1800" dirty="0"/>
                  <a:t> = interval jarak pencuplikan</a:t>
                </a:r>
              </a:p>
            </p:txBody>
          </p:sp>
        </mc:Choice>
        <mc:Fallback xmlns="">
          <p:sp>
            <p:nvSpPr>
              <p:cNvPr id="6" name="Content Placeholder 5">
                <a:extLst>
                  <a:ext uri="{FF2B5EF4-FFF2-40B4-BE49-F238E27FC236}">
                    <a16:creationId xmlns:a16="http://schemas.microsoft.com/office/drawing/2014/main" id="{1D6E2A00-CE10-4F74-ACC8-9BDFA9733A7E}"/>
                  </a:ext>
                </a:extLst>
              </p:cNvPr>
              <p:cNvSpPr>
                <a:spLocks noGrp="1" noRot="1" noChangeAspect="1" noMove="1" noResize="1" noEditPoints="1" noAdjustHandles="1" noChangeArrowheads="1" noChangeShapeType="1" noTextEdit="1"/>
              </p:cNvSpPr>
              <p:nvPr>
                <p:ph idx="1"/>
              </p:nvPr>
            </p:nvSpPr>
            <p:spPr>
              <a:xfrm>
                <a:off x="253050" y="1911096"/>
                <a:ext cx="5842950" cy="3859742"/>
              </a:xfrm>
              <a:blipFill>
                <a:blip r:embed="rId2"/>
                <a:stretch>
                  <a:fillRect l="-731" t="-1580" r="-835"/>
                </a:stretch>
              </a:blipFill>
            </p:spPr>
            <p:txBody>
              <a:bodyPr/>
              <a:lstStyle/>
              <a:p>
                <a:r>
                  <a:rPr lang="id-ID">
                    <a:noFill/>
                  </a:rPr>
                  <a:t> </a:t>
                </a:r>
              </a:p>
            </p:txBody>
          </p:sp>
        </mc:Fallback>
      </mc:AlternateContent>
      <p:pic>
        <p:nvPicPr>
          <p:cNvPr id="7" name="Picture 6">
            <a:extLst>
              <a:ext uri="{FF2B5EF4-FFF2-40B4-BE49-F238E27FC236}">
                <a16:creationId xmlns:a16="http://schemas.microsoft.com/office/drawing/2014/main" id="{C076B587-D5E3-41A4-A13A-12456196033C}"/>
              </a:ext>
            </a:extLst>
          </p:cNvPr>
          <p:cNvPicPr>
            <a:picLocks noChangeAspect="1"/>
          </p:cNvPicPr>
          <p:nvPr/>
        </p:nvPicPr>
        <p:blipFill>
          <a:blip r:embed="rId3"/>
          <a:stretch>
            <a:fillRect/>
          </a:stretch>
        </p:blipFill>
        <p:spPr>
          <a:xfrm>
            <a:off x="6247450" y="1911096"/>
            <a:ext cx="5842950" cy="3505771"/>
          </a:xfrm>
          <a:prstGeom prst="rect">
            <a:avLst/>
          </a:prstGeom>
        </p:spPr>
      </p:pic>
    </p:spTree>
    <p:extLst>
      <p:ext uri="{BB962C8B-B14F-4D97-AF65-F5344CB8AC3E}">
        <p14:creationId xmlns:p14="http://schemas.microsoft.com/office/powerpoint/2010/main" val="1802764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3AE51-3840-4094-979F-33ECBFA3FA42}"/>
              </a:ext>
            </a:extLst>
          </p:cNvPr>
          <p:cNvSpPr>
            <a:spLocks noGrp="1"/>
          </p:cNvSpPr>
          <p:nvPr>
            <p:ph type="title"/>
          </p:nvPr>
        </p:nvSpPr>
        <p:spPr>
          <a:xfrm>
            <a:off x="838200" y="365126"/>
            <a:ext cx="10515600" cy="1034766"/>
          </a:xfrm>
        </p:spPr>
        <p:txBody>
          <a:bodyPr/>
          <a:lstStyle/>
          <a:p>
            <a:r>
              <a:rPr lang="id-ID" dirty="0"/>
              <a:t>Runtun Waktu Diskrit</a:t>
            </a:r>
          </a:p>
        </p:txBody>
      </p:sp>
      <p:sp>
        <p:nvSpPr>
          <p:cNvPr id="3" name="Date Placeholder 2">
            <a:extLst>
              <a:ext uri="{FF2B5EF4-FFF2-40B4-BE49-F238E27FC236}">
                <a16:creationId xmlns:a16="http://schemas.microsoft.com/office/drawing/2014/main" id="{29F22168-81F0-4BF1-937A-519D23529BDD}"/>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AB671145-D305-44C3-8064-5923C68BE914}"/>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02BFD9D7-94E7-42A4-929C-8D8E3B34A85B}"/>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21</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D2C33982-6B0E-4A50-A088-197B8B3AE838}"/>
              </a:ext>
            </a:extLst>
          </p:cNvPr>
          <p:cNvSpPr>
            <a:spLocks noGrp="1"/>
          </p:cNvSpPr>
          <p:nvPr>
            <p:ph idx="1"/>
          </p:nvPr>
        </p:nvSpPr>
        <p:spPr>
          <a:xfrm>
            <a:off x="1659355" y="4147383"/>
            <a:ext cx="4221077" cy="2208967"/>
          </a:xfrm>
          <a:ln w="38100">
            <a:solidFill>
              <a:srgbClr val="00B050"/>
            </a:solidFill>
          </a:ln>
        </p:spPr>
        <p:txBody>
          <a:bodyPr>
            <a:normAutofit/>
          </a:bodyPr>
          <a:lstStyle/>
          <a:p>
            <a:pPr marL="0" indent="0">
              <a:buNone/>
            </a:pPr>
            <a:r>
              <a:rPr lang="id-ID" sz="1800" dirty="0"/>
              <a:t>Runtun yang digunakan dalam proses analisis filter:</a:t>
            </a:r>
          </a:p>
          <a:p>
            <a:r>
              <a:rPr lang="id-ID" sz="1800" dirty="0"/>
              <a:t>Runtun cuplik satuan</a:t>
            </a:r>
          </a:p>
          <a:p>
            <a:r>
              <a:rPr lang="id-ID" sz="1800" dirty="0"/>
              <a:t>Runtun undak satuan</a:t>
            </a:r>
          </a:p>
          <a:p>
            <a:r>
              <a:rPr lang="id-ID" sz="1800" dirty="0"/>
              <a:t>Runtun sinusoidal</a:t>
            </a:r>
          </a:p>
          <a:p>
            <a:r>
              <a:rPr lang="id-ID" sz="1800" dirty="0"/>
              <a:t>Eksponensial kompleks</a:t>
            </a:r>
          </a:p>
          <a:p>
            <a:endParaRPr lang="id-ID" sz="1800" dirty="0"/>
          </a:p>
        </p:txBody>
      </p:sp>
      <mc:AlternateContent xmlns:mc="http://schemas.openxmlformats.org/markup-compatibility/2006" xmlns:a14="http://schemas.microsoft.com/office/drawing/2010/main">
        <mc:Choice Requires="a14">
          <p:sp>
            <p:nvSpPr>
              <p:cNvPr id="7" name="Content Placeholder 5">
                <a:extLst>
                  <a:ext uri="{FF2B5EF4-FFF2-40B4-BE49-F238E27FC236}">
                    <a16:creationId xmlns:a16="http://schemas.microsoft.com/office/drawing/2014/main" id="{0A71F1F1-FA44-446E-9008-12FD452D3999}"/>
                  </a:ext>
                </a:extLst>
              </p:cNvPr>
              <p:cNvSpPr txBox="1">
                <a:spLocks/>
              </p:cNvSpPr>
              <p:nvPr/>
            </p:nvSpPr>
            <p:spPr>
              <a:xfrm>
                <a:off x="933450" y="1485900"/>
                <a:ext cx="4792579" cy="44400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d-ID" sz="1800" dirty="0"/>
                  <a:t>Runtun diskrit dilambangkan oleh </a:t>
                </a:r>
                <a14:m>
                  <m:oMath xmlns:m="http://schemas.openxmlformats.org/officeDocument/2006/math">
                    <m:r>
                      <a:rPr lang="id-ID" sz="1800" b="0" i="1" smtClean="0">
                        <a:latin typeface="Cambria Math" panose="02040503050406030204" pitchFamily="18" charset="0"/>
                      </a:rPr>
                      <m:t>{</m:t>
                    </m:r>
                    <m:r>
                      <a:rPr lang="id-ID" sz="1800" b="0" i="1" smtClean="0">
                        <a:latin typeface="Cambria Math" panose="02040503050406030204" pitchFamily="18" charset="0"/>
                      </a:rPr>
                      <m:t>𝑥</m:t>
                    </m:r>
                    <m:r>
                      <a:rPr lang="id-ID" sz="1800" b="0" i="1" smtClean="0">
                        <a:latin typeface="Cambria Math" panose="02040503050406030204" pitchFamily="18" charset="0"/>
                      </a:rPr>
                      <m:t>(</m:t>
                    </m:r>
                    <m:r>
                      <a:rPr lang="id-ID" sz="1800" b="0" i="1" smtClean="0">
                        <a:latin typeface="Cambria Math" panose="02040503050406030204" pitchFamily="18" charset="0"/>
                      </a:rPr>
                      <m:t>𝑛</m:t>
                    </m:r>
                    <m:r>
                      <a:rPr lang="id-ID" sz="1800" b="0" i="1" smtClean="0">
                        <a:latin typeface="Cambria Math" panose="02040503050406030204" pitchFamily="18" charset="0"/>
                      </a:rPr>
                      <m:t>)}</m:t>
                    </m:r>
                  </m:oMath>
                </a14:m>
                <a:r>
                  <a:rPr lang="id-ID" sz="1800" dirty="0"/>
                  <a:t> atau </a:t>
                </a:r>
                <a14:m>
                  <m:oMath xmlns:m="http://schemas.openxmlformats.org/officeDocument/2006/math">
                    <m:r>
                      <a:rPr lang="id-ID" sz="1800" b="0" i="1" smtClean="0">
                        <a:latin typeface="Cambria Math" panose="02040503050406030204" pitchFamily="18" charset="0"/>
                      </a:rPr>
                      <m:t>𝑥</m:t>
                    </m:r>
                    <m:r>
                      <a:rPr lang="id-ID" sz="1800" b="0" i="1" smtClean="0">
                        <a:latin typeface="Cambria Math" panose="02040503050406030204" pitchFamily="18" charset="0"/>
                      </a:rPr>
                      <m:t>(</m:t>
                    </m:r>
                    <m:r>
                      <a:rPr lang="id-ID" sz="1800" b="0" i="1" smtClean="0">
                        <a:latin typeface="Cambria Math" panose="02040503050406030204" pitchFamily="18" charset="0"/>
                      </a:rPr>
                      <m:t>𝑛</m:t>
                    </m:r>
                    <m:r>
                      <a:rPr lang="id-ID" sz="1800" b="0" i="1" smtClean="0">
                        <a:latin typeface="Cambria Math" panose="02040503050406030204" pitchFamily="18" charset="0"/>
                      </a:rPr>
                      <m:t>)</m:t>
                    </m:r>
                  </m:oMath>
                </a14:m>
                <a:r>
                  <a:rPr lang="id-ID" sz="1800" dirty="0"/>
                  <a:t> untuk </a:t>
                </a:r>
                <a14:m>
                  <m:oMath xmlns:m="http://schemas.openxmlformats.org/officeDocument/2006/math">
                    <m:r>
                      <a:rPr lang="id-ID" sz="1800" b="0" i="1" smtClean="0">
                        <a:latin typeface="Cambria Math" panose="02040503050406030204" pitchFamily="18" charset="0"/>
                      </a:rPr>
                      <m:t>−</m:t>
                    </m:r>
                    <m:sSub>
                      <m:sSubPr>
                        <m:ctrlPr>
                          <a:rPr lang="id-ID" sz="1800" b="0" i="1" smtClean="0">
                            <a:latin typeface="Cambria Math" panose="02040503050406030204" pitchFamily="18" charset="0"/>
                          </a:rPr>
                        </m:ctrlPr>
                      </m:sSubPr>
                      <m:e>
                        <m:r>
                          <a:rPr lang="id-ID" sz="1800" b="0" i="1" smtClean="0">
                            <a:latin typeface="Cambria Math" panose="02040503050406030204" pitchFamily="18" charset="0"/>
                          </a:rPr>
                          <m:t>𝑁</m:t>
                        </m:r>
                      </m:e>
                      <m:sub>
                        <m:r>
                          <a:rPr lang="id-ID" sz="1800" b="0" i="1" smtClean="0">
                            <a:latin typeface="Cambria Math" panose="02040503050406030204" pitchFamily="18" charset="0"/>
                          </a:rPr>
                          <m:t>1</m:t>
                        </m:r>
                      </m:sub>
                    </m:sSub>
                    <m:r>
                      <a:rPr lang="id-ID" sz="1800" b="0" i="1" smtClean="0">
                        <a:latin typeface="Cambria Math" panose="02040503050406030204" pitchFamily="18" charset="0"/>
                        <a:ea typeface="Cambria Math" panose="02040503050406030204" pitchFamily="18" charset="0"/>
                      </a:rPr>
                      <m:t>≤</m:t>
                    </m:r>
                    <m:r>
                      <a:rPr lang="id-ID" sz="1800" b="0" i="1" smtClean="0">
                        <a:latin typeface="Cambria Math" panose="02040503050406030204" pitchFamily="18" charset="0"/>
                        <a:ea typeface="Cambria Math" panose="02040503050406030204" pitchFamily="18" charset="0"/>
                      </a:rPr>
                      <m:t>𝑛</m:t>
                    </m:r>
                    <m:r>
                      <a:rPr lang="id-ID" sz="1800" b="0" i="1" smtClean="0">
                        <a:latin typeface="Cambria Math" panose="02040503050406030204" pitchFamily="18" charset="0"/>
                        <a:ea typeface="Cambria Math" panose="02040503050406030204" pitchFamily="18" charset="0"/>
                      </a:rPr>
                      <m:t>≤</m:t>
                    </m:r>
                    <m:sSub>
                      <m:sSubPr>
                        <m:ctrlPr>
                          <a:rPr lang="id-ID" sz="1800" b="0" i="1" smtClean="0">
                            <a:latin typeface="Cambria Math" panose="02040503050406030204" pitchFamily="18" charset="0"/>
                            <a:ea typeface="Cambria Math" panose="02040503050406030204" pitchFamily="18" charset="0"/>
                          </a:rPr>
                        </m:ctrlPr>
                      </m:sSubPr>
                      <m:e>
                        <m:r>
                          <a:rPr lang="id-ID" sz="1800" b="0" i="1" smtClean="0">
                            <a:latin typeface="Cambria Math" panose="02040503050406030204" pitchFamily="18" charset="0"/>
                            <a:ea typeface="Cambria Math" panose="02040503050406030204" pitchFamily="18" charset="0"/>
                          </a:rPr>
                          <m:t>𝑁</m:t>
                        </m:r>
                      </m:e>
                      <m:sub>
                        <m:r>
                          <a:rPr lang="id-ID" sz="1800" b="0" i="1" smtClean="0">
                            <a:latin typeface="Cambria Math" panose="02040503050406030204" pitchFamily="18" charset="0"/>
                            <a:ea typeface="Cambria Math" panose="02040503050406030204" pitchFamily="18" charset="0"/>
                          </a:rPr>
                          <m:t>2</m:t>
                        </m:r>
                      </m:sub>
                    </m:sSub>
                  </m:oMath>
                </a14:m>
                <a:r>
                  <a:rPr lang="id-ID" sz="1800" dirty="0"/>
                  <a:t> dengan </a:t>
                </a:r>
                <a14:m>
                  <m:oMath xmlns:m="http://schemas.openxmlformats.org/officeDocument/2006/math">
                    <m:sSub>
                      <m:sSubPr>
                        <m:ctrlPr>
                          <a:rPr lang="id-ID" sz="1800" i="1" smtClean="0">
                            <a:latin typeface="Cambria Math" panose="02040503050406030204" pitchFamily="18" charset="0"/>
                          </a:rPr>
                        </m:ctrlPr>
                      </m:sSubPr>
                      <m:e>
                        <m:r>
                          <a:rPr lang="id-ID" sz="1800" b="0" i="1" smtClean="0">
                            <a:latin typeface="Cambria Math" panose="02040503050406030204" pitchFamily="18" charset="0"/>
                          </a:rPr>
                          <m:t>𝑁</m:t>
                        </m:r>
                      </m:e>
                      <m:sub>
                        <m:r>
                          <a:rPr lang="id-ID" sz="1800" b="0" i="1" smtClean="0">
                            <a:latin typeface="Cambria Math" panose="02040503050406030204" pitchFamily="18" charset="0"/>
                          </a:rPr>
                          <m:t>1</m:t>
                        </m:r>
                      </m:sub>
                    </m:sSub>
                  </m:oMath>
                </a14:m>
                <a:r>
                  <a:rPr lang="id-ID" sz="1800" dirty="0"/>
                  <a:t> dan </a:t>
                </a:r>
                <a14:m>
                  <m:oMath xmlns:m="http://schemas.openxmlformats.org/officeDocument/2006/math">
                    <m:sSub>
                      <m:sSubPr>
                        <m:ctrlPr>
                          <a:rPr lang="id-ID" sz="1800" i="1" smtClean="0">
                            <a:latin typeface="Cambria Math" panose="02040503050406030204" pitchFamily="18" charset="0"/>
                          </a:rPr>
                        </m:ctrlPr>
                      </m:sSubPr>
                      <m:e>
                        <m:r>
                          <a:rPr lang="id-ID" sz="1800" b="0" i="1" smtClean="0">
                            <a:latin typeface="Cambria Math" panose="02040503050406030204" pitchFamily="18" charset="0"/>
                          </a:rPr>
                          <m:t>𝑁</m:t>
                        </m:r>
                      </m:e>
                      <m:sub>
                        <m:r>
                          <a:rPr lang="id-ID" sz="1800" b="0" i="1" smtClean="0">
                            <a:latin typeface="Cambria Math" panose="02040503050406030204" pitchFamily="18" charset="0"/>
                          </a:rPr>
                          <m:t>2</m:t>
                        </m:r>
                      </m:sub>
                    </m:sSub>
                  </m:oMath>
                </a14:m>
                <a:r>
                  <a:rPr lang="id-ID" sz="1800" dirty="0"/>
                  <a:t> bisa bernilai tak berhingga.</a:t>
                </a:r>
              </a:p>
              <a:p>
                <a:r>
                  <a:rPr lang="id-ID" sz="1800" dirty="0"/>
                  <a:t>Nilai runtun pada saat waktu </a:t>
                </a:r>
                <a14:m>
                  <m:oMath xmlns:m="http://schemas.openxmlformats.org/officeDocument/2006/math">
                    <m:r>
                      <a:rPr lang="id-ID" sz="1800" b="0" i="1" smtClean="0">
                        <a:latin typeface="Cambria Math" panose="02040503050406030204" pitchFamily="18" charset="0"/>
                      </a:rPr>
                      <m:t>𝑘</m:t>
                    </m:r>
                  </m:oMath>
                </a14:m>
                <a:r>
                  <a:rPr lang="id-ID" sz="1800" dirty="0"/>
                  <a:t> dinyatakan dengan </a:t>
                </a:r>
                <a14:m>
                  <m:oMath xmlns:m="http://schemas.openxmlformats.org/officeDocument/2006/math">
                    <m:r>
                      <a:rPr lang="id-ID" sz="1800" b="0" i="1" smtClean="0">
                        <a:latin typeface="Cambria Math" panose="02040503050406030204" pitchFamily="18" charset="0"/>
                      </a:rPr>
                      <m:t>𝑥</m:t>
                    </m:r>
                    <m:d>
                      <m:dPr>
                        <m:ctrlPr>
                          <a:rPr lang="id-ID" sz="1800" b="0" i="1" smtClean="0">
                            <a:latin typeface="Cambria Math" panose="02040503050406030204" pitchFamily="18" charset="0"/>
                          </a:rPr>
                        </m:ctrlPr>
                      </m:dPr>
                      <m:e>
                        <m:r>
                          <a:rPr lang="id-ID" sz="1800" b="0" i="1" smtClean="0">
                            <a:latin typeface="Cambria Math" panose="02040503050406030204" pitchFamily="18" charset="0"/>
                          </a:rPr>
                          <m:t>𝑘</m:t>
                        </m:r>
                      </m:e>
                    </m:d>
                    <m:r>
                      <a:rPr lang="id-ID" sz="1800" b="0" i="1" smtClean="0">
                        <a:latin typeface="Cambria Math" panose="02040503050406030204" pitchFamily="18" charset="0"/>
                      </a:rPr>
                      <m:t>.</m:t>
                    </m:r>
                  </m:oMath>
                </a14:m>
                <a:endParaRPr lang="id-ID" sz="1800" dirty="0"/>
              </a:p>
              <a:p>
                <a:r>
                  <a:rPr lang="id-ID" sz="1800" dirty="0"/>
                  <a:t>Runtun dihasilkan oleh teknik pencuplikan fungsi kontinyu dengan interval pencuplikan yang sama.</a:t>
                </a:r>
              </a:p>
              <a:p>
                <a:endParaRPr lang="id-ID" sz="1800" dirty="0"/>
              </a:p>
            </p:txBody>
          </p:sp>
        </mc:Choice>
        <mc:Fallback xmlns="">
          <p:sp>
            <p:nvSpPr>
              <p:cNvPr id="7" name="Content Placeholder 5">
                <a:extLst>
                  <a:ext uri="{FF2B5EF4-FFF2-40B4-BE49-F238E27FC236}">
                    <a16:creationId xmlns:a16="http://schemas.microsoft.com/office/drawing/2014/main" id="{0A71F1F1-FA44-446E-9008-12FD452D3999}"/>
                  </a:ext>
                </a:extLst>
              </p:cNvPr>
              <p:cNvSpPr txBox="1">
                <a:spLocks noRot="1" noChangeAspect="1" noMove="1" noResize="1" noEditPoints="1" noAdjustHandles="1" noChangeArrowheads="1" noChangeShapeType="1" noTextEdit="1"/>
              </p:cNvSpPr>
              <p:nvPr/>
            </p:nvSpPr>
            <p:spPr>
              <a:xfrm>
                <a:off x="933450" y="1485900"/>
                <a:ext cx="4792579" cy="4440013"/>
              </a:xfrm>
              <a:prstGeom prst="rect">
                <a:avLst/>
              </a:prstGeom>
              <a:blipFill>
                <a:blip r:embed="rId2"/>
                <a:stretch>
                  <a:fillRect l="-763" t="-1374" r="-1399"/>
                </a:stretch>
              </a:blipFill>
            </p:spPr>
            <p:txBody>
              <a:bodyPr/>
              <a:lstStyle/>
              <a:p>
                <a:r>
                  <a:rPr lang="id-ID">
                    <a:noFill/>
                  </a:rPr>
                  <a:t> </a:t>
                </a:r>
              </a:p>
            </p:txBody>
          </p:sp>
        </mc:Fallback>
      </mc:AlternateContent>
      <p:sp>
        <p:nvSpPr>
          <p:cNvPr id="9" name="Thought Bubble: Cloud 8">
            <a:extLst>
              <a:ext uri="{FF2B5EF4-FFF2-40B4-BE49-F238E27FC236}">
                <a16:creationId xmlns:a16="http://schemas.microsoft.com/office/drawing/2014/main" id="{C3E771D3-04BD-4353-96AF-A1F582CCCF0C}"/>
              </a:ext>
            </a:extLst>
          </p:cNvPr>
          <p:cNvSpPr/>
          <p:nvPr/>
        </p:nvSpPr>
        <p:spPr>
          <a:xfrm>
            <a:off x="6610349" y="5279197"/>
            <a:ext cx="2219325" cy="753042"/>
          </a:xfrm>
          <a:prstGeom prst="cloudCallout">
            <a:avLst>
              <a:gd name="adj1" fmla="val -81500"/>
              <a:gd name="adj2" fmla="val 1342"/>
            </a:avLst>
          </a:prstGeom>
          <a:solidFill>
            <a:srgbClr val="2CC3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b="1" dirty="0"/>
          </a:p>
        </p:txBody>
      </p:sp>
      <p:sp>
        <p:nvSpPr>
          <p:cNvPr id="11" name="Arrow: Right 10">
            <a:extLst>
              <a:ext uri="{FF2B5EF4-FFF2-40B4-BE49-F238E27FC236}">
                <a16:creationId xmlns:a16="http://schemas.microsoft.com/office/drawing/2014/main" id="{890A691C-3505-41AE-A915-5E690D356B14}"/>
              </a:ext>
            </a:extLst>
          </p:cNvPr>
          <p:cNvSpPr/>
          <p:nvPr/>
        </p:nvSpPr>
        <p:spPr>
          <a:xfrm>
            <a:off x="7200900" y="5365205"/>
            <a:ext cx="952500" cy="581025"/>
          </a:xfrm>
          <a:prstGeom prst="rightArrow">
            <a:avLst/>
          </a:prstGeom>
          <a:solidFill>
            <a:srgbClr val="FF0000"/>
          </a:solidFill>
          <a:ln>
            <a:solidFill>
              <a:srgbClr val="E337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13" name="Picture 12">
            <a:extLst>
              <a:ext uri="{FF2B5EF4-FFF2-40B4-BE49-F238E27FC236}">
                <a16:creationId xmlns:a16="http://schemas.microsoft.com/office/drawing/2014/main" id="{1C2B7831-02E1-4405-AC7A-9CDDC4D42768}"/>
              </a:ext>
            </a:extLst>
          </p:cNvPr>
          <p:cNvPicPr>
            <a:picLocks noChangeAspect="1"/>
          </p:cNvPicPr>
          <p:nvPr/>
        </p:nvPicPr>
        <p:blipFill rotWithShape="1">
          <a:blip r:embed="rId3"/>
          <a:srcRect l="6096" t="4818" r="4529" b="58413"/>
          <a:stretch/>
        </p:blipFill>
        <p:spPr>
          <a:xfrm>
            <a:off x="6547184" y="982609"/>
            <a:ext cx="3981450" cy="1695439"/>
          </a:xfrm>
          <a:prstGeom prst="rect">
            <a:avLst/>
          </a:prstGeom>
        </p:spPr>
      </p:pic>
      <p:pic>
        <p:nvPicPr>
          <p:cNvPr id="12" name="Picture 11">
            <a:extLst>
              <a:ext uri="{FF2B5EF4-FFF2-40B4-BE49-F238E27FC236}">
                <a16:creationId xmlns:a16="http://schemas.microsoft.com/office/drawing/2014/main" id="{23017F1D-20EB-4195-B490-D0A40DB6BFA6}"/>
              </a:ext>
            </a:extLst>
          </p:cNvPr>
          <p:cNvPicPr>
            <a:picLocks noChangeAspect="1"/>
          </p:cNvPicPr>
          <p:nvPr/>
        </p:nvPicPr>
        <p:blipFill rotWithShape="1">
          <a:blip r:embed="rId3"/>
          <a:srcRect l="6096" t="67751" r="4529" b="3676"/>
          <a:stretch/>
        </p:blipFill>
        <p:spPr>
          <a:xfrm>
            <a:off x="6547184" y="3004758"/>
            <a:ext cx="4221077" cy="1396789"/>
          </a:xfrm>
          <a:prstGeom prst="rect">
            <a:avLst/>
          </a:prstGeom>
        </p:spPr>
      </p:pic>
    </p:spTree>
    <p:extLst>
      <p:ext uri="{BB962C8B-B14F-4D97-AF65-F5344CB8AC3E}">
        <p14:creationId xmlns:p14="http://schemas.microsoft.com/office/powerpoint/2010/main" val="3899430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E3650-EC17-6E7F-F388-3B70093B2436}"/>
              </a:ext>
            </a:extLst>
          </p:cNvPr>
          <p:cNvSpPr>
            <a:spLocks noGrp="1"/>
          </p:cNvSpPr>
          <p:nvPr>
            <p:ph type="title"/>
          </p:nvPr>
        </p:nvSpPr>
        <p:spPr/>
        <p:txBody>
          <a:bodyPr/>
          <a:lstStyle/>
          <a:p>
            <a:r>
              <a:rPr lang="id-ID" dirty="0"/>
              <a:t>Referensi</a:t>
            </a:r>
          </a:p>
        </p:txBody>
      </p:sp>
      <p:sp>
        <p:nvSpPr>
          <p:cNvPr id="3" name="Date Placeholder 2">
            <a:extLst>
              <a:ext uri="{FF2B5EF4-FFF2-40B4-BE49-F238E27FC236}">
                <a16:creationId xmlns:a16="http://schemas.microsoft.com/office/drawing/2014/main" id="{E45A9FE1-9F6B-3830-85AE-4FE3A8C6AF84}"/>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BECFE01D-D5CA-BE28-61CE-726F50403987}"/>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2D66D4F8-DD8C-5DE1-53AF-3D1C120FDBC6}"/>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22</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E09B53FC-8B35-3AB4-F2B8-AF294CCE0732}"/>
              </a:ext>
            </a:extLst>
          </p:cNvPr>
          <p:cNvSpPr>
            <a:spLocks noGrp="1"/>
          </p:cNvSpPr>
          <p:nvPr>
            <p:ph idx="1"/>
          </p:nvPr>
        </p:nvSpPr>
        <p:spPr/>
        <p:txBody>
          <a:bodyPr/>
          <a:lstStyle/>
          <a:p>
            <a:pPr marL="0" indent="0">
              <a:buNone/>
            </a:pPr>
            <a:r>
              <a:rPr lang="id-ID" dirty="0">
                <a:hlinkClick r:id="rId2"/>
              </a:rPr>
              <a:t>https://drive.google.com/file/d/15pY9RJAxpnlzb4djIb8g0m0hTAT8w1TC/view?usp=sharing</a:t>
            </a:r>
            <a:endParaRPr lang="id-ID" dirty="0"/>
          </a:p>
          <a:p>
            <a:pPr marL="0" indent="0">
              <a:buNone/>
            </a:pPr>
            <a:endParaRPr lang="id-ID" dirty="0"/>
          </a:p>
        </p:txBody>
      </p:sp>
    </p:spTree>
    <p:extLst>
      <p:ext uri="{BB962C8B-B14F-4D97-AF65-F5344CB8AC3E}">
        <p14:creationId xmlns:p14="http://schemas.microsoft.com/office/powerpoint/2010/main" val="3849571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706C9-F26D-46CA-93BF-8C27012F6B12}"/>
              </a:ext>
            </a:extLst>
          </p:cNvPr>
          <p:cNvSpPr>
            <a:spLocks noGrp="1"/>
          </p:cNvSpPr>
          <p:nvPr>
            <p:ph type="title"/>
          </p:nvPr>
        </p:nvSpPr>
        <p:spPr/>
        <p:txBody>
          <a:bodyPr/>
          <a:lstStyle/>
          <a:p>
            <a:r>
              <a:rPr lang="en-US" dirty="0"/>
              <a:t>Thank you</a:t>
            </a:r>
          </a:p>
        </p:txBody>
      </p:sp>
      <p:sp>
        <p:nvSpPr>
          <p:cNvPr id="4" name="Date Placeholder 3">
            <a:extLst>
              <a:ext uri="{FF2B5EF4-FFF2-40B4-BE49-F238E27FC236}">
                <a16:creationId xmlns:a16="http://schemas.microsoft.com/office/drawing/2014/main" id="{6F95E0EB-F1F4-436B-A218-93E100A66902}"/>
              </a:ext>
            </a:extLst>
          </p:cNvPr>
          <p:cNvSpPr>
            <a:spLocks noGrp="1"/>
          </p:cNvSpPr>
          <p:nvPr>
            <p:ph type="dt" sz="half" idx="10"/>
          </p:nvPr>
        </p:nvSpPr>
        <p:spPr/>
        <p:txBody>
          <a:bodyPr/>
          <a:lstStyle/>
          <a:p>
            <a:pPr lvl="0"/>
            <a:fld id="{2CAC33AD-B736-4ECE-AFB6-77861C429BE2}" type="datetime1">
              <a:rPr lang="id-ID" noProof="0" smtClean="0"/>
              <a:t>13/02/2023</a:t>
            </a:fld>
            <a:endParaRPr lang="en-US" noProof="0" dirty="0"/>
          </a:p>
        </p:txBody>
      </p:sp>
      <p:sp>
        <p:nvSpPr>
          <p:cNvPr id="5" name="Footer Placeholder 4">
            <a:extLst>
              <a:ext uri="{FF2B5EF4-FFF2-40B4-BE49-F238E27FC236}">
                <a16:creationId xmlns:a16="http://schemas.microsoft.com/office/drawing/2014/main" id="{C75D06EF-9416-46F7-8230-B49EE1269F53}"/>
              </a:ext>
            </a:extLst>
          </p:cNvPr>
          <p:cNvSpPr>
            <a:spLocks noGrp="1"/>
          </p:cNvSpPr>
          <p:nvPr>
            <p:ph type="ftr" sz="quarter" idx="11"/>
          </p:nvPr>
        </p:nvSpPr>
        <p:spPr/>
        <p:txBody>
          <a:bodyPr/>
          <a:lstStyle/>
          <a:p>
            <a:pPr lvl="0"/>
            <a:r>
              <a:rPr lang="en-US" noProof="0"/>
              <a:t>Pengolahan Sinyal Digital</a:t>
            </a:r>
            <a:endParaRPr lang="en-US" noProof="0" dirty="0"/>
          </a:p>
        </p:txBody>
      </p:sp>
      <p:sp>
        <p:nvSpPr>
          <p:cNvPr id="6" name="Slide Number Placeholder 5">
            <a:extLst>
              <a:ext uri="{FF2B5EF4-FFF2-40B4-BE49-F238E27FC236}">
                <a16:creationId xmlns:a16="http://schemas.microsoft.com/office/drawing/2014/main" id="{7359025F-68D1-4F50-8480-3F981455D4DE}"/>
              </a:ext>
            </a:extLst>
          </p:cNvPr>
          <p:cNvSpPr>
            <a:spLocks noGrp="1"/>
          </p:cNvSpPr>
          <p:nvPr>
            <p:ph type="sldNum" sz="quarter" idx="12"/>
          </p:nvPr>
        </p:nvSpPr>
        <p:spPr/>
        <p:txBody>
          <a:bodyPr/>
          <a:lstStyle/>
          <a:p>
            <a:pPr lvl="0"/>
            <a:fld id="{D76B855D-E9CC-4FF8-AD85-6CDC7B89A0DE}" type="slidenum">
              <a:rPr lang="en-US" noProof="0" smtClean="0"/>
              <a:pPr lvl="0"/>
              <a:t>23</a:t>
            </a:fld>
            <a:endParaRPr lang="en-US" noProof="0" dirty="0"/>
          </a:p>
        </p:txBody>
      </p:sp>
      <p:sp>
        <p:nvSpPr>
          <p:cNvPr id="3" name="Content Placeholder 2">
            <a:extLst>
              <a:ext uri="{FF2B5EF4-FFF2-40B4-BE49-F238E27FC236}">
                <a16:creationId xmlns:a16="http://schemas.microsoft.com/office/drawing/2014/main" id="{21F0B6E0-1F7C-4E6A-87B1-554ADE739CD1}"/>
              </a:ext>
            </a:extLst>
          </p:cNvPr>
          <p:cNvSpPr>
            <a:spLocks noGrp="1"/>
          </p:cNvSpPr>
          <p:nvPr>
            <p:ph idx="1"/>
          </p:nvPr>
        </p:nvSpPr>
        <p:spPr/>
        <p:txBody>
          <a:bodyPr>
            <a:normAutofit fontScale="92500"/>
          </a:bodyPr>
          <a:lstStyle/>
          <a:p>
            <a:r>
              <a:rPr lang="id-ID" dirty="0"/>
              <a:t>Vera Noviana Sulistyawan, S.T., M.T.</a:t>
            </a:r>
            <a:endParaRPr lang="en-US" dirty="0"/>
          </a:p>
          <a:p>
            <a:pPr>
              <a:spcBef>
                <a:spcPts val="3000"/>
              </a:spcBef>
            </a:pPr>
            <a:r>
              <a:rPr lang="id-ID" sz="1800" dirty="0">
                <a:hlinkClick r:id="rId2"/>
              </a:rPr>
              <a:t>veranovianas@mail.unnes.ac.id</a:t>
            </a:r>
            <a:endParaRPr lang="id-ID" sz="1800" dirty="0"/>
          </a:p>
          <a:p>
            <a:pPr>
              <a:spcBef>
                <a:spcPts val="3000"/>
              </a:spcBef>
            </a:pPr>
            <a:r>
              <a:rPr lang="id-ID" sz="1800" dirty="0"/>
              <a:t>+62 813 3242 3308</a:t>
            </a:r>
            <a:endParaRPr lang="en-US" sz="1800" dirty="0"/>
          </a:p>
          <a:p>
            <a:endParaRPr lang="en-US" dirty="0"/>
          </a:p>
        </p:txBody>
      </p:sp>
    </p:spTree>
    <p:extLst>
      <p:ext uri="{BB962C8B-B14F-4D97-AF65-F5344CB8AC3E}">
        <p14:creationId xmlns:p14="http://schemas.microsoft.com/office/powerpoint/2010/main" val="96225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BE418-3077-B752-865F-6B1BA4617C49}"/>
              </a:ext>
            </a:extLst>
          </p:cNvPr>
          <p:cNvSpPr>
            <a:spLocks noGrp="1"/>
          </p:cNvSpPr>
          <p:nvPr>
            <p:ph type="title"/>
          </p:nvPr>
        </p:nvSpPr>
        <p:spPr/>
        <p:txBody>
          <a:bodyPr/>
          <a:lstStyle/>
          <a:p>
            <a:r>
              <a:rPr lang="id-ID" b="1" dirty="0"/>
              <a:t>Tugas 3 OPERASI SINYAL</a:t>
            </a:r>
            <a:br>
              <a:rPr lang="id-ID" b="1" dirty="0"/>
            </a:br>
            <a:r>
              <a:rPr lang="id-ID" b="1" dirty="0"/>
              <a:t>Kerjakan soal-soal berikut ini :</a:t>
            </a:r>
          </a:p>
        </p:txBody>
      </p:sp>
      <p:sp>
        <p:nvSpPr>
          <p:cNvPr id="3" name="Date Placeholder 2">
            <a:extLst>
              <a:ext uri="{FF2B5EF4-FFF2-40B4-BE49-F238E27FC236}">
                <a16:creationId xmlns:a16="http://schemas.microsoft.com/office/drawing/2014/main" id="{AF0BFE31-3BBF-9573-8833-4F598784B935}"/>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3CB8B1D4-95F0-5625-2689-17ACA7D260E2}"/>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C47F65E6-38DB-578F-2692-0A74FB61CF63}"/>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24</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D0CA57D3-13C8-D00A-A864-34F461068457}"/>
                  </a:ext>
                </a:extLst>
              </p:cNvPr>
              <p:cNvSpPr>
                <a:spLocks noGrp="1"/>
              </p:cNvSpPr>
              <p:nvPr>
                <p:ph idx="1"/>
              </p:nvPr>
            </p:nvSpPr>
            <p:spPr/>
            <p:txBody>
              <a:bodyPr>
                <a:normAutofit lnSpcReduction="10000"/>
              </a:bodyPr>
              <a:lstStyle/>
              <a:p>
                <a:pPr marL="0" indent="0">
                  <a:buNone/>
                </a:pPr>
                <a:r>
                  <a:rPr lang="id-ID" dirty="0">
                    <a:latin typeface="Cambria Math" panose="02040503050406030204" pitchFamily="18" charset="0"/>
                  </a:rPr>
                  <a:t>Diketahui sinyal diskrit sebagai berikut :</a:t>
                </a:r>
              </a:p>
              <a:p>
                <a:pPr marL="0" indent="0">
                  <a:buNone/>
                </a:pPr>
                <a14:m>
                  <m:oMathPara xmlns:m="http://schemas.openxmlformats.org/officeDocument/2006/math">
                    <m:oMathParaPr>
                      <m:jc m:val="centerGroup"/>
                    </m:oMathParaPr>
                    <m:oMath xmlns:m="http://schemas.openxmlformats.org/officeDocument/2006/math">
                      <m:sSub>
                        <m:sSubPr>
                          <m:ctrlPr>
                            <a:rPr lang="id-ID"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1</m:t>
                          </m:r>
                        </m:sub>
                      </m:sSub>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m:t>
                      </m:r>
                      <m:d>
                        <m:dPr>
                          <m:begChr m:val="{"/>
                          <m:endChr m:val="}"/>
                          <m:ctrlPr>
                            <a:rPr lang="id-ID" b="0" i="1" smtClean="0">
                              <a:latin typeface="Cambria Math" panose="02040503050406030204" pitchFamily="18" charset="0"/>
                            </a:rPr>
                          </m:ctrlPr>
                        </m:dPr>
                        <m:e>
                          <m:r>
                            <a:rPr lang="id-ID" b="0" i="1" smtClean="0">
                              <a:latin typeface="Cambria Math" panose="02040503050406030204" pitchFamily="18" charset="0"/>
                            </a:rPr>
                            <m:t>1,5,6,7,9,10,4,5,6</m:t>
                          </m:r>
                        </m:e>
                      </m:d>
                    </m:oMath>
                  </m:oMathPara>
                </a14:m>
                <a:endParaRPr lang="id-ID" b="0" i="1" dirty="0">
                  <a:latin typeface="Cambria Math" panose="02040503050406030204" pitchFamily="18" charset="0"/>
                </a:endParaRPr>
              </a:p>
              <a:p>
                <a:pPr marL="0" indent="0">
                  <a:buNone/>
                </a:pPr>
                <a:r>
                  <a:rPr lang="id-ID" dirty="0">
                    <a:latin typeface="Avenir Next LT Pro (Body)"/>
                    <a:cs typeface="Calibri" panose="020F0502020204030204" pitchFamily="34" charset="0"/>
                  </a:rPr>
                  <a:t>						      ↑</a:t>
                </a:r>
                <a:endParaRPr lang="id-ID" b="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sSub>
                        <m:sSubPr>
                          <m:ctrlPr>
                            <a:rPr lang="id-ID"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2</m:t>
                          </m:r>
                        </m:sub>
                      </m:sSub>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={1,4,2,4}</m:t>
                      </m:r>
                    </m:oMath>
                  </m:oMathPara>
                </a14:m>
                <a:endParaRPr lang="id-ID" i="1" dirty="0"/>
              </a:p>
              <a:p>
                <a:pPr marL="0" indent="0">
                  <a:buNone/>
                </a:pPr>
                <a:r>
                  <a:rPr lang="id-ID" dirty="0">
                    <a:latin typeface="Avenir Next LT Pro (Body)"/>
                    <a:cs typeface="Calibri" panose="020F0502020204030204" pitchFamily="34" charset="0"/>
                  </a:rPr>
                  <a:t>                                                               ↑</a:t>
                </a:r>
              </a:p>
              <a:p>
                <a:pPr marL="0" indent="0">
                  <a:buNone/>
                </a:pPr>
                <a:r>
                  <a:rPr lang="id-ID" dirty="0"/>
                  <a:t>1. </a:t>
                </a:r>
                <a14:m>
                  <m:oMath xmlns:m="http://schemas.openxmlformats.org/officeDocument/2006/math">
                    <m:sSub>
                      <m:sSubPr>
                        <m:ctrlPr>
                          <a:rPr lang="id-ID"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1</m:t>
                        </m:r>
                      </m:sub>
                    </m:sSub>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m:t>
                    </m:r>
                    <m:sSub>
                      <m:sSubPr>
                        <m:ctrlPr>
                          <a:rPr lang="id-ID" i="1">
                            <a:latin typeface="Cambria Math" panose="02040503050406030204" pitchFamily="18" charset="0"/>
                          </a:rPr>
                        </m:ctrlPr>
                      </m:sSubPr>
                      <m:e>
                        <m:r>
                          <a:rPr lang="id-ID" i="1">
                            <a:latin typeface="Cambria Math" panose="02040503050406030204" pitchFamily="18" charset="0"/>
                          </a:rPr>
                          <m:t>𝑥</m:t>
                        </m:r>
                      </m:e>
                      <m:sub>
                        <m:r>
                          <a:rPr lang="id-ID" i="1">
                            <a:latin typeface="Cambria Math" panose="02040503050406030204" pitchFamily="18" charset="0"/>
                          </a:rPr>
                          <m:t>2</m:t>
                        </m:r>
                      </m:sub>
                    </m:sSub>
                    <m:d>
                      <m:dPr>
                        <m:ctrlPr>
                          <a:rPr lang="id-ID" i="1">
                            <a:latin typeface="Cambria Math" panose="02040503050406030204" pitchFamily="18" charset="0"/>
                          </a:rPr>
                        </m:ctrlPr>
                      </m:dPr>
                      <m:e>
                        <m:r>
                          <a:rPr lang="id-ID" i="1">
                            <a:latin typeface="Cambria Math" panose="02040503050406030204" pitchFamily="18" charset="0"/>
                          </a:rPr>
                          <m:t>𝑛</m:t>
                        </m:r>
                      </m:e>
                    </m:d>
                  </m:oMath>
                </a14:m>
                <a:r>
                  <a:rPr lang="id-ID" i="1" dirty="0"/>
                  <a:t> = ... .</a:t>
                </a:r>
              </a:p>
              <a:p>
                <a:pPr marL="0" indent="0">
                  <a:buNone/>
                </a:pPr>
                <a:r>
                  <a:rPr lang="id-ID" dirty="0"/>
                  <a:t>2. </a:t>
                </a:r>
                <a14:m>
                  <m:oMath xmlns:m="http://schemas.openxmlformats.org/officeDocument/2006/math">
                    <m:sSub>
                      <m:sSubPr>
                        <m:ctrlPr>
                          <a:rPr lang="id-ID"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1</m:t>
                        </m:r>
                      </m:sub>
                    </m:sSub>
                    <m:d>
                      <m:dPr>
                        <m:ctrlPr>
                          <a:rPr lang="id-ID" b="0" i="1" smtClean="0">
                            <a:latin typeface="Cambria Math" panose="02040503050406030204" pitchFamily="18" charset="0"/>
                          </a:rPr>
                        </m:ctrlPr>
                      </m:dPr>
                      <m:e>
                        <m:r>
                          <a:rPr lang="id-ID" b="0" i="1" smtClean="0">
                            <a:latin typeface="Cambria Math" panose="02040503050406030204" pitchFamily="18" charset="0"/>
                          </a:rPr>
                          <m:t>2</m:t>
                        </m:r>
                        <m:r>
                          <a:rPr lang="id-ID" b="0" i="1" smtClean="0">
                            <a:latin typeface="Cambria Math" panose="02040503050406030204" pitchFamily="18" charset="0"/>
                          </a:rPr>
                          <m:t>𝑛</m:t>
                        </m:r>
                      </m:e>
                    </m:d>
                  </m:oMath>
                </a14:m>
                <a:r>
                  <a:rPr lang="id-ID" dirty="0"/>
                  <a:t> = ...</a:t>
                </a:r>
              </a:p>
              <a:p>
                <a:pPr marL="0" indent="0">
                  <a:buNone/>
                </a:pPr>
                <a:r>
                  <a:rPr lang="id-ID" dirty="0"/>
                  <a:t>3. </a:t>
                </a:r>
                <a14:m>
                  <m:oMath xmlns:m="http://schemas.openxmlformats.org/officeDocument/2006/math">
                    <m:sSub>
                      <m:sSubPr>
                        <m:ctrlPr>
                          <a:rPr lang="id-ID" i="1" smtClean="0">
                            <a:latin typeface="Cambria Math" panose="02040503050406030204" pitchFamily="18" charset="0"/>
                          </a:rPr>
                        </m:ctrlPr>
                      </m:sSubPr>
                      <m:e>
                        <m:r>
                          <a:rPr lang="id-ID" i="1">
                            <a:latin typeface="Cambria Math" panose="02040503050406030204" pitchFamily="18" charset="0"/>
                          </a:rPr>
                          <m:t>𝑥</m:t>
                        </m:r>
                      </m:e>
                      <m:sub>
                        <m:r>
                          <a:rPr lang="id-ID" i="1">
                            <a:latin typeface="Cambria Math" panose="02040503050406030204" pitchFamily="18" charset="0"/>
                          </a:rPr>
                          <m:t>2</m:t>
                        </m:r>
                      </m:sub>
                    </m:sSub>
                    <m:d>
                      <m:dPr>
                        <m:ctrlPr>
                          <a:rPr lang="id-ID" b="0" i="1" smtClean="0">
                            <a:latin typeface="Cambria Math" panose="02040503050406030204" pitchFamily="18" charset="0"/>
                          </a:rPr>
                        </m:ctrlPr>
                      </m:dPr>
                      <m:e>
                        <m:f>
                          <m:fPr>
                            <m:ctrlPr>
                              <a:rPr lang="id-ID" i="1" smtClean="0">
                                <a:latin typeface="Cambria Math" panose="02040503050406030204" pitchFamily="18" charset="0"/>
                              </a:rPr>
                            </m:ctrlPr>
                          </m:fPr>
                          <m:num>
                            <m:r>
                              <a:rPr lang="id-ID" b="0" i="1" smtClean="0">
                                <a:latin typeface="Cambria Math" panose="02040503050406030204" pitchFamily="18" charset="0"/>
                              </a:rPr>
                              <m:t>1</m:t>
                            </m:r>
                          </m:num>
                          <m:den>
                            <m:r>
                              <a:rPr lang="id-ID" b="0" i="1" smtClean="0">
                                <a:latin typeface="Cambria Math" panose="02040503050406030204" pitchFamily="18" charset="0"/>
                              </a:rPr>
                              <m:t>2</m:t>
                            </m:r>
                          </m:den>
                        </m:f>
                        <m:r>
                          <a:rPr lang="id-ID" b="0" i="1" smtClean="0">
                            <a:latin typeface="Cambria Math" panose="02040503050406030204" pitchFamily="18" charset="0"/>
                          </a:rPr>
                          <m:t>𝑛</m:t>
                        </m:r>
                      </m:e>
                    </m:d>
                    <m:r>
                      <a:rPr lang="id-ID" b="0" i="1" smtClean="0">
                        <a:latin typeface="Cambria Math" panose="02040503050406030204" pitchFamily="18" charset="0"/>
                      </a:rPr>
                      <m:t>=…</m:t>
                    </m:r>
                  </m:oMath>
                </a14:m>
                <a:endParaRPr lang="id-ID" dirty="0"/>
              </a:p>
            </p:txBody>
          </p:sp>
        </mc:Choice>
        <mc:Fallback xmlns="">
          <p:sp>
            <p:nvSpPr>
              <p:cNvPr id="6" name="Content Placeholder 5">
                <a:extLst>
                  <a:ext uri="{FF2B5EF4-FFF2-40B4-BE49-F238E27FC236}">
                    <a16:creationId xmlns:a16="http://schemas.microsoft.com/office/drawing/2014/main" id="{D0CA57D3-13C8-D00A-A864-34F461068457}"/>
                  </a:ext>
                </a:extLst>
              </p:cNvPr>
              <p:cNvSpPr>
                <a:spLocks noGrp="1" noRot="1" noChangeAspect="1" noMove="1" noResize="1" noEditPoints="1" noAdjustHandles="1" noChangeArrowheads="1" noChangeShapeType="1" noTextEdit="1"/>
              </p:cNvSpPr>
              <p:nvPr>
                <p:ph idx="1"/>
              </p:nvPr>
            </p:nvSpPr>
            <p:spPr>
              <a:blipFill>
                <a:blip r:embed="rId2"/>
                <a:stretch>
                  <a:fillRect l="-1217" t="-3949"/>
                </a:stretch>
              </a:blipFill>
            </p:spPr>
            <p:txBody>
              <a:bodyPr/>
              <a:lstStyle/>
              <a:p>
                <a:r>
                  <a:rPr lang="id-ID">
                    <a:noFill/>
                  </a:rPr>
                  <a:t> </a:t>
                </a:r>
              </a:p>
            </p:txBody>
          </p:sp>
        </mc:Fallback>
      </mc:AlternateContent>
      <p:sp>
        <p:nvSpPr>
          <p:cNvPr id="9" name="Oval 8">
            <a:extLst>
              <a:ext uri="{FF2B5EF4-FFF2-40B4-BE49-F238E27FC236}">
                <a16:creationId xmlns:a16="http://schemas.microsoft.com/office/drawing/2014/main" id="{2835DAF9-F5AD-C4AF-BA29-D6A4C988913B}"/>
              </a:ext>
            </a:extLst>
          </p:cNvPr>
          <p:cNvSpPr/>
          <p:nvPr/>
        </p:nvSpPr>
        <p:spPr>
          <a:xfrm>
            <a:off x="6836735" y="2317898"/>
            <a:ext cx="435935" cy="55289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Oval 10">
            <a:extLst>
              <a:ext uri="{FF2B5EF4-FFF2-40B4-BE49-F238E27FC236}">
                <a16:creationId xmlns:a16="http://schemas.microsoft.com/office/drawing/2014/main" id="{3D15AA8C-8EE9-ADED-D384-6892F7875596}"/>
              </a:ext>
            </a:extLst>
          </p:cNvPr>
          <p:cNvSpPr/>
          <p:nvPr/>
        </p:nvSpPr>
        <p:spPr>
          <a:xfrm>
            <a:off x="6400800" y="3179856"/>
            <a:ext cx="435935" cy="55289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663026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hart, line chart&#10;&#10;Description automatically generated">
            <a:extLst>
              <a:ext uri="{FF2B5EF4-FFF2-40B4-BE49-F238E27FC236}">
                <a16:creationId xmlns:a16="http://schemas.microsoft.com/office/drawing/2014/main" id="{C52C9FF3-E530-9501-D228-1C9C0C46147B}"/>
              </a:ext>
            </a:extLst>
          </p:cNvPr>
          <p:cNvPicPr>
            <a:picLocks noChangeAspect="1"/>
          </p:cNvPicPr>
          <p:nvPr/>
        </p:nvPicPr>
        <p:blipFill>
          <a:blip r:embed="rId2"/>
          <a:stretch>
            <a:fillRect/>
          </a:stretch>
        </p:blipFill>
        <p:spPr>
          <a:xfrm>
            <a:off x="1492377" y="584791"/>
            <a:ext cx="4178046" cy="2118211"/>
          </a:xfrm>
          <a:prstGeom prst="rect">
            <a:avLst/>
          </a:prstGeom>
        </p:spPr>
      </p:pic>
      <p:sp>
        <p:nvSpPr>
          <p:cNvPr id="3" name="Date Placeholder 2">
            <a:extLst>
              <a:ext uri="{FF2B5EF4-FFF2-40B4-BE49-F238E27FC236}">
                <a16:creationId xmlns:a16="http://schemas.microsoft.com/office/drawing/2014/main" id="{AF0BFE31-3BBF-9573-8833-4F598784B935}"/>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3CB8B1D4-95F0-5625-2689-17ACA7D260E2}"/>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C47F65E6-38DB-578F-2692-0A74FB61CF63}"/>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25</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D0CA57D3-13C8-D00A-A864-34F461068457}"/>
                  </a:ext>
                </a:extLst>
              </p:cNvPr>
              <p:cNvSpPr>
                <a:spLocks noGrp="1"/>
              </p:cNvSpPr>
              <p:nvPr>
                <p:ph idx="1"/>
              </p:nvPr>
            </p:nvSpPr>
            <p:spPr>
              <a:xfrm>
                <a:off x="838200" y="584791"/>
                <a:ext cx="10515600" cy="5186047"/>
              </a:xfrm>
            </p:spPr>
            <p:txBody>
              <a:bodyPr/>
              <a:lstStyle/>
              <a:p>
                <a:pPr marL="0" indent="0">
                  <a:buNone/>
                </a:pPr>
                <a:endParaRPr lang="id-ID" dirty="0">
                  <a:latin typeface="Cambria Math" panose="02040503050406030204" pitchFamily="18" charset="0"/>
                </a:endParaRPr>
              </a:p>
              <a:p>
                <a:pPr marL="0" indent="0">
                  <a:buNone/>
                </a:pPr>
                <a:endParaRPr lang="id-ID" i="1" dirty="0">
                  <a:latin typeface="Cambria Math" panose="02040503050406030204" pitchFamily="18" charset="0"/>
                </a:endParaRPr>
              </a:p>
              <a:p>
                <a:pPr marL="0" indent="0">
                  <a:buNone/>
                </a:pPr>
                <a:endParaRPr lang="id-ID" i="1" dirty="0">
                  <a:latin typeface="Cambria Math" panose="02040503050406030204" pitchFamily="18" charset="0"/>
                </a:endParaRPr>
              </a:p>
              <a:p>
                <a:pPr marL="0" indent="0">
                  <a:buNone/>
                </a:pPr>
                <a:endParaRPr lang="id-ID" i="1" dirty="0">
                  <a:latin typeface="Cambria Math" panose="02040503050406030204" pitchFamily="18" charset="0"/>
                </a:endParaRPr>
              </a:p>
              <a:p>
                <a:pPr marL="0" indent="0">
                  <a:buNone/>
                </a:pPr>
                <a:endParaRPr lang="id-ID" i="1" dirty="0">
                  <a:latin typeface="Cambria Math" panose="02040503050406030204" pitchFamily="18" charset="0"/>
                </a:endParaRPr>
              </a:p>
              <a:p>
                <a:pPr marL="0" indent="0">
                  <a:buNone/>
                </a:pPr>
                <a:r>
                  <a:rPr lang="id-ID" i="1" dirty="0">
                    <a:latin typeface="Cambria Math" panose="02040503050406030204" pitchFamily="18" charset="0"/>
                  </a:rPr>
                  <a:t>4. </a:t>
                </a:r>
                <a14:m>
                  <m:oMath xmlns:m="http://schemas.openxmlformats.org/officeDocument/2006/math">
                    <m:sSub>
                      <m:sSubPr>
                        <m:ctrlPr>
                          <a:rPr lang="id-ID"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3</m:t>
                        </m:r>
                      </m:sub>
                    </m:sSub>
                    <m:r>
                      <a:rPr lang="id-ID" b="0" i="1" smtClean="0">
                        <a:latin typeface="Cambria Math" panose="02040503050406030204" pitchFamily="18" charset="0"/>
                      </a:rPr>
                      <m:t>(</m:t>
                    </m:r>
                    <m:r>
                      <a:rPr lang="id-ID" b="0" i="1" smtClean="0">
                        <a:latin typeface="Cambria Math" panose="02040503050406030204" pitchFamily="18" charset="0"/>
                      </a:rPr>
                      <m:t>𝑡</m:t>
                    </m:r>
                    <m:r>
                      <a:rPr lang="id-ID" b="0" i="1" smtClean="0">
                        <a:latin typeface="Cambria Math" panose="02040503050406030204" pitchFamily="18" charset="0"/>
                      </a:rPr>
                      <m:t>)+</m:t>
                    </m:r>
                    <m:sSub>
                      <m:sSubPr>
                        <m:ctrlPr>
                          <a:rPr lang="id-ID" b="0"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4</m:t>
                        </m:r>
                      </m:sub>
                    </m:sSub>
                    <m:r>
                      <a:rPr lang="id-ID" b="0" i="1" smtClean="0">
                        <a:latin typeface="Cambria Math" panose="02040503050406030204" pitchFamily="18" charset="0"/>
                      </a:rPr>
                      <m:t>(</m:t>
                    </m:r>
                    <m:r>
                      <a:rPr lang="id-ID" b="0" i="1" smtClean="0">
                        <a:latin typeface="Cambria Math" panose="02040503050406030204" pitchFamily="18" charset="0"/>
                      </a:rPr>
                      <m:t>𝑡</m:t>
                    </m:r>
                    <m:r>
                      <a:rPr lang="id-ID" b="0" i="1" smtClean="0">
                        <a:latin typeface="Cambria Math" panose="02040503050406030204" pitchFamily="18" charset="0"/>
                      </a:rPr>
                      <m:t>)=…</m:t>
                    </m:r>
                  </m:oMath>
                </a14:m>
                <a:endParaRPr lang="id-ID" i="1" dirty="0"/>
              </a:p>
              <a:p>
                <a:pPr marL="0" indent="0">
                  <a:buNone/>
                </a:pPr>
                <a:r>
                  <a:rPr lang="id-ID" i="1" dirty="0"/>
                  <a:t>5. </a:t>
                </a:r>
                <a14:m>
                  <m:oMath xmlns:m="http://schemas.openxmlformats.org/officeDocument/2006/math">
                    <m:sSub>
                      <m:sSubPr>
                        <m:ctrlPr>
                          <a:rPr lang="id-ID"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3</m:t>
                        </m:r>
                      </m:sub>
                    </m:sSub>
                    <m:d>
                      <m:dPr>
                        <m:ctrlPr>
                          <a:rPr lang="id-ID" b="0" i="1" smtClean="0">
                            <a:latin typeface="Cambria Math" panose="02040503050406030204" pitchFamily="18" charset="0"/>
                          </a:rPr>
                        </m:ctrlPr>
                      </m:dPr>
                      <m:e>
                        <m:r>
                          <a:rPr lang="id-ID" b="0" i="1" smtClean="0">
                            <a:latin typeface="Cambria Math" panose="02040503050406030204" pitchFamily="18" charset="0"/>
                          </a:rPr>
                          <m:t>3</m:t>
                        </m:r>
                        <m:r>
                          <a:rPr lang="id-ID" b="0" i="1" smtClean="0">
                            <a:latin typeface="Cambria Math" panose="02040503050406030204" pitchFamily="18" charset="0"/>
                          </a:rPr>
                          <m:t>𝑡</m:t>
                        </m:r>
                      </m:e>
                    </m:d>
                    <m:r>
                      <a:rPr lang="id-ID" b="0" i="1" smtClean="0">
                        <a:latin typeface="Cambria Math" panose="02040503050406030204" pitchFamily="18" charset="0"/>
                      </a:rPr>
                      <m:t>=…</m:t>
                    </m:r>
                  </m:oMath>
                </a14:m>
                <a:endParaRPr lang="id-ID" i="1" dirty="0"/>
              </a:p>
              <a:p>
                <a:pPr marL="0" indent="0">
                  <a:buNone/>
                </a:pPr>
                <a:r>
                  <a:rPr lang="id-ID" i="1" dirty="0"/>
                  <a:t>6. </a:t>
                </a:r>
                <a14:m>
                  <m:oMath xmlns:m="http://schemas.openxmlformats.org/officeDocument/2006/math">
                    <m:sSub>
                      <m:sSubPr>
                        <m:ctrlPr>
                          <a:rPr lang="id-ID" b="0"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4</m:t>
                        </m:r>
                      </m:sub>
                    </m:sSub>
                    <m:r>
                      <a:rPr lang="id-ID" b="0" i="1" smtClean="0">
                        <a:latin typeface="Cambria Math" panose="02040503050406030204" pitchFamily="18" charset="0"/>
                      </a:rPr>
                      <m:t>(</m:t>
                    </m:r>
                    <m:f>
                      <m:fPr>
                        <m:ctrlPr>
                          <a:rPr lang="id-ID" b="0" i="1" smtClean="0">
                            <a:solidFill>
                              <a:srgbClr val="836967"/>
                            </a:solidFill>
                            <a:latin typeface="Cambria Math" panose="02040503050406030204" pitchFamily="18" charset="0"/>
                          </a:rPr>
                        </m:ctrlPr>
                      </m:fPr>
                      <m:num>
                        <m:r>
                          <a:rPr lang="id-ID" b="0" i="1" smtClean="0">
                            <a:latin typeface="Cambria Math" panose="02040503050406030204" pitchFamily="18" charset="0"/>
                          </a:rPr>
                          <m:t>1</m:t>
                        </m:r>
                      </m:num>
                      <m:den>
                        <m:r>
                          <a:rPr lang="id-ID" b="0" i="1" smtClean="0">
                            <a:latin typeface="Cambria Math" panose="02040503050406030204" pitchFamily="18" charset="0"/>
                          </a:rPr>
                          <m:t>2</m:t>
                        </m:r>
                      </m:den>
                    </m:f>
                    <m:r>
                      <a:rPr lang="id-ID" b="0" i="1" smtClean="0">
                        <a:latin typeface="Cambria Math" panose="02040503050406030204" pitchFamily="18" charset="0"/>
                      </a:rPr>
                      <m:t>𝑡</m:t>
                    </m:r>
                    <m:r>
                      <a:rPr lang="id-ID" b="0" i="1" smtClean="0">
                        <a:latin typeface="Cambria Math" panose="02040503050406030204" pitchFamily="18" charset="0"/>
                      </a:rPr>
                      <m:t>)=…</m:t>
                    </m:r>
                  </m:oMath>
                </a14:m>
                <a:endParaRPr lang="id-ID" i="1" dirty="0"/>
              </a:p>
            </p:txBody>
          </p:sp>
        </mc:Choice>
        <mc:Fallback xmlns="">
          <p:sp>
            <p:nvSpPr>
              <p:cNvPr id="6" name="Content Placeholder 5">
                <a:extLst>
                  <a:ext uri="{FF2B5EF4-FFF2-40B4-BE49-F238E27FC236}">
                    <a16:creationId xmlns:a16="http://schemas.microsoft.com/office/drawing/2014/main" id="{D0CA57D3-13C8-D00A-A864-34F461068457}"/>
                  </a:ext>
                </a:extLst>
              </p:cNvPr>
              <p:cNvSpPr>
                <a:spLocks noGrp="1" noRot="1" noChangeAspect="1" noMove="1" noResize="1" noEditPoints="1" noAdjustHandles="1" noChangeArrowheads="1" noChangeShapeType="1" noTextEdit="1"/>
              </p:cNvSpPr>
              <p:nvPr>
                <p:ph idx="1"/>
              </p:nvPr>
            </p:nvSpPr>
            <p:spPr>
              <a:xfrm>
                <a:off x="838200" y="584791"/>
                <a:ext cx="10515600" cy="5186047"/>
              </a:xfrm>
              <a:blipFill>
                <a:blip r:embed="rId3"/>
                <a:stretch>
                  <a:fillRect l="-1217"/>
                </a:stretch>
              </a:blipFill>
            </p:spPr>
            <p:txBody>
              <a:bodyPr/>
              <a:lstStyle/>
              <a:p>
                <a:r>
                  <a:rPr lang="id-ID">
                    <a:noFill/>
                  </a:rPr>
                  <a:t> </a:t>
                </a:r>
              </a:p>
            </p:txBody>
          </p:sp>
        </mc:Fallback>
      </mc:AlternateContent>
      <p:pic>
        <p:nvPicPr>
          <p:cNvPr id="19" name="Picture 18" descr="Chart, line chart&#10;&#10;Description automatically generated">
            <a:extLst>
              <a:ext uri="{FF2B5EF4-FFF2-40B4-BE49-F238E27FC236}">
                <a16:creationId xmlns:a16="http://schemas.microsoft.com/office/drawing/2014/main" id="{69C99E63-A3A8-692C-3324-D9B022FB7C5D}"/>
              </a:ext>
            </a:extLst>
          </p:cNvPr>
          <p:cNvPicPr>
            <a:picLocks noChangeAspect="1"/>
          </p:cNvPicPr>
          <p:nvPr/>
        </p:nvPicPr>
        <p:blipFill>
          <a:blip r:embed="rId4"/>
          <a:stretch>
            <a:fillRect/>
          </a:stretch>
        </p:blipFill>
        <p:spPr>
          <a:xfrm>
            <a:off x="6096000" y="747920"/>
            <a:ext cx="2392497" cy="1791951"/>
          </a:xfrm>
          <a:prstGeom prst="rect">
            <a:avLst/>
          </a:prstGeom>
        </p:spPr>
      </p:pic>
    </p:spTree>
    <p:extLst>
      <p:ext uri="{BB962C8B-B14F-4D97-AF65-F5344CB8AC3E}">
        <p14:creationId xmlns:p14="http://schemas.microsoft.com/office/powerpoint/2010/main" val="28483063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16E0A4FA-D960-6893-917F-CDCFD823C468}"/>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8282DDEB-3484-B8B5-3C8B-0C20F24E2280}"/>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4BEB0E79-DA74-49E1-5297-B03D61DC5C3C}"/>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26</a:t>
            </a:fld>
            <a:endParaRPr lang="en-US" dirty="0">
              <a:solidFill>
                <a:prstClr val="black">
                  <a:tint val="75000"/>
                </a:prstClr>
              </a:solidFill>
            </a:endParaRPr>
          </a:p>
        </p:txBody>
      </p:sp>
      <p:pic>
        <p:nvPicPr>
          <p:cNvPr id="8" name="Content Placeholder 7" descr="Chart, scatter chart&#10;&#10;Description automatically generated">
            <a:extLst>
              <a:ext uri="{FF2B5EF4-FFF2-40B4-BE49-F238E27FC236}">
                <a16:creationId xmlns:a16="http://schemas.microsoft.com/office/drawing/2014/main" id="{8185C90A-A9EB-4AD3-CC2F-D8EB52DCCD24}"/>
              </a:ext>
            </a:extLst>
          </p:cNvPr>
          <p:cNvPicPr>
            <a:picLocks noGrp="1" noChangeAspect="1"/>
          </p:cNvPicPr>
          <p:nvPr>
            <p:ph idx="1"/>
          </p:nvPr>
        </p:nvPicPr>
        <p:blipFill>
          <a:blip r:embed="rId2"/>
          <a:stretch>
            <a:fillRect/>
          </a:stretch>
        </p:blipFill>
        <p:spPr>
          <a:xfrm>
            <a:off x="5339965" y="698131"/>
            <a:ext cx="2781541" cy="2415749"/>
          </a:xfrm>
        </p:spPr>
      </p:pic>
      <p:pic>
        <p:nvPicPr>
          <p:cNvPr id="10" name="Picture 9" descr="Chart, scatter chart&#10;&#10;Description automatically generated">
            <a:extLst>
              <a:ext uri="{FF2B5EF4-FFF2-40B4-BE49-F238E27FC236}">
                <a16:creationId xmlns:a16="http://schemas.microsoft.com/office/drawing/2014/main" id="{F75A4AE2-7FA3-376D-AFC9-2D93B432C5FA}"/>
              </a:ext>
            </a:extLst>
          </p:cNvPr>
          <p:cNvPicPr>
            <a:picLocks noChangeAspect="1"/>
          </p:cNvPicPr>
          <p:nvPr/>
        </p:nvPicPr>
        <p:blipFill>
          <a:blip r:embed="rId3"/>
          <a:stretch>
            <a:fillRect/>
          </a:stretch>
        </p:blipFill>
        <p:spPr>
          <a:xfrm>
            <a:off x="9068137" y="584791"/>
            <a:ext cx="2476715" cy="2735817"/>
          </a:xfrm>
          <a:prstGeom prst="rect">
            <a:avLst/>
          </a:prstGeom>
        </p:spPr>
      </p:pic>
      <mc:AlternateContent xmlns:mc="http://schemas.openxmlformats.org/markup-compatibility/2006" xmlns:a14="http://schemas.microsoft.com/office/drawing/2010/main">
        <mc:Choice Requires="a14">
          <p:sp>
            <p:nvSpPr>
              <p:cNvPr id="11" name="Content Placeholder 5">
                <a:extLst>
                  <a:ext uri="{FF2B5EF4-FFF2-40B4-BE49-F238E27FC236}">
                    <a16:creationId xmlns:a16="http://schemas.microsoft.com/office/drawing/2014/main" id="{61EA6B10-7D20-1FBD-A7B9-EA2718EE67B9}"/>
                  </a:ext>
                </a:extLst>
              </p:cNvPr>
              <p:cNvSpPr txBox="1">
                <a:spLocks/>
              </p:cNvSpPr>
              <p:nvPr/>
            </p:nvSpPr>
            <p:spPr>
              <a:xfrm>
                <a:off x="838200" y="584791"/>
                <a:ext cx="10515600" cy="5186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id-ID" i="1" dirty="0">
                    <a:latin typeface="Cambria Math" panose="02040503050406030204" pitchFamily="18" charset="0"/>
                  </a:rPr>
                  <a:t>7. </a:t>
                </a:r>
                <a14:m>
                  <m:oMath xmlns:m="http://schemas.openxmlformats.org/officeDocument/2006/math">
                    <m:sSub>
                      <m:sSubPr>
                        <m:ctrlPr>
                          <a:rPr lang="id-ID" i="1" smtClean="0">
                            <a:latin typeface="Cambria Math" panose="02040503050406030204" pitchFamily="18" charset="0"/>
                          </a:rPr>
                        </m:ctrlPr>
                      </m:sSubPr>
                      <m:e>
                        <m:r>
                          <a:rPr lang="id-ID" i="1" smtClean="0">
                            <a:latin typeface="Cambria Math" panose="02040503050406030204" pitchFamily="18" charset="0"/>
                          </a:rPr>
                          <m:t>𝑥</m:t>
                        </m:r>
                      </m:e>
                      <m:sub>
                        <m:r>
                          <a:rPr lang="id-ID" b="0" i="1" smtClean="0">
                            <a:latin typeface="Cambria Math" panose="02040503050406030204" pitchFamily="18" charset="0"/>
                          </a:rPr>
                          <m:t>5</m:t>
                        </m:r>
                      </m:sub>
                    </m:sSub>
                    <m:r>
                      <a:rPr lang="id-ID" i="1" smtClean="0">
                        <a:latin typeface="Cambria Math" panose="02040503050406030204" pitchFamily="18" charset="0"/>
                      </a:rPr>
                      <m:t>(</m:t>
                    </m:r>
                    <m:r>
                      <a:rPr lang="id-ID" b="0" i="1" smtClean="0">
                        <a:latin typeface="Cambria Math" panose="02040503050406030204" pitchFamily="18" charset="0"/>
                      </a:rPr>
                      <m:t>𝑛</m:t>
                    </m:r>
                    <m:r>
                      <a:rPr lang="id-ID" i="1" smtClean="0">
                        <a:latin typeface="Cambria Math" panose="02040503050406030204" pitchFamily="18" charset="0"/>
                      </a:rPr>
                      <m:t>)+</m:t>
                    </m:r>
                    <m:sSub>
                      <m:sSubPr>
                        <m:ctrlPr>
                          <a:rPr lang="id-ID" i="1" smtClean="0">
                            <a:latin typeface="Cambria Math" panose="02040503050406030204" pitchFamily="18" charset="0"/>
                          </a:rPr>
                        </m:ctrlPr>
                      </m:sSubPr>
                      <m:e>
                        <m:r>
                          <a:rPr lang="id-ID" i="1" smtClean="0">
                            <a:latin typeface="Cambria Math" panose="02040503050406030204" pitchFamily="18" charset="0"/>
                          </a:rPr>
                          <m:t>𝑥</m:t>
                        </m:r>
                      </m:e>
                      <m:sub>
                        <m:r>
                          <a:rPr lang="id-ID" b="0" i="1" smtClean="0">
                            <a:latin typeface="Cambria Math" panose="02040503050406030204" pitchFamily="18" charset="0"/>
                          </a:rPr>
                          <m:t>6</m:t>
                        </m:r>
                      </m:sub>
                    </m:sSub>
                    <m:r>
                      <a:rPr lang="id-ID" i="1" smtClean="0">
                        <a:latin typeface="Cambria Math" panose="02040503050406030204" pitchFamily="18" charset="0"/>
                      </a:rPr>
                      <m:t>(</m:t>
                    </m:r>
                    <m:r>
                      <a:rPr lang="id-ID" b="0" i="1" smtClean="0">
                        <a:latin typeface="Cambria Math" panose="02040503050406030204" pitchFamily="18" charset="0"/>
                      </a:rPr>
                      <m:t>𝑛</m:t>
                    </m:r>
                    <m:r>
                      <a:rPr lang="id-ID" i="1" smtClean="0">
                        <a:latin typeface="Cambria Math" panose="02040503050406030204" pitchFamily="18" charset="0"/>
                      </a:rPr>
                      <m:t>)=…</m:t>
                    </m:r>
                  </m:oMath>
                </a14:m>
                <a:endParaRPr lang="id-ID" i="1" dirty="0"/>
              </a:p>
              <a:p>
                <a:pPr marL="0" indent="0">
                  <a:buFont typeface="Arial" panose="020B0604020202020204" pitchFamily="34" charset="0"/>
                  <a:buNone/>
                </a:pPr>
                <a:r>
                  <a:rPr lang="id-ID" i="1" dirty="0"/>
                  <a:t>5. </a:t>
                </a:r>
                <a14:m>
                  <m:oMath xmlns:m="http://schemas.openxmlformats.org/officeDocument/2006/math">
                    <m:sSub>
                      <m:sSubPr>
                        <m:ctrlPr>
                          <a:rPr lang="id-ID" i="1" smtClean="0">
                            <a:latin typeface="Cambria Math" panose="02040503050406030204" pitchFamily="18" charset="0"/>
                          </a:rPr>
                        </m:ctrlPr>
                      </m:sSubPr>
                      <m:e>
                        <m:r>
                          <a:rPr lang="id-ID" i="1" smtClean="0">
                            <a:latin typeface="Cambria Math" panose="02040503050406030204" pitchFamily="18" charset="0"/>
                          </a:rPr>
                          <m:t>𝑥</m:t>
                        </m:r>
                      </m:e>
                      <m:sub>
                        <m:r>
                          <a:rPr lang="id-ID" b="0" i="1" smtClean="0">
                            <a:latin typeface="Cambria Math" panose="02040503050406030204" pitchFamily="18" charset="0"/>
                          </a:rPr>
                          <m:t>5</m:t>
                        </m:r>
                      </m:sub>
                    </m:sSub>
                    <m:d>
                      <m:dPr>
                        <m:ctrlPr>
                          <a:rPr lang="id-ID" i="1" smtClean="0">
                            <a:latin typeface="Cambria Math" panose="02040503050406030204" pitchFamily="18" charset="0"/>
                          </a:rPr>
                        </m:ctrlPr>
                      </m:dPr>
                      <m:e>
                        <m:r>
                          <a:rPr lang="id-ID" i="1" smtClean="0">
                            <a:latin typeface="Cambria Math" panose="02040503050406030204" pitchFamily="18" charset="0"/>
                          </a:rPr>
                          <m:t>3</m:t>
                        </m:r>
                        <m:r>
                          <a:rPr lang="id-ID" b="0" i="1" smtClean="0">
                            <a:latin typeface="Cambria Math" panose="02040503050406030204" pitchFamily="18" charset="0"/>
                          </a:rPr>
                          <m:t>𝑛</m:t>
                        </m:r>
                      </m:e>
                    </m:d>
                    <m:r>
                      <a:rPr lang="id-ID" i="1" smtClean="0">
                        <a:latin typeface="Cambria Math" panose="02040503050406030204" pitchFamily="18" charset="0"/>
                      </a:rPr>
                      <m:t>=…</m:t>
                    </m:r>
                  </m:oMath>
                </a14:m>
                <a:endParaRPr lang="id-ID" i="1" dirty="0"/>
              </a:p>
              <a:p>
                <a:pPr marL="0" indent="0">
                  <a:buFont typeface="Arial" panose="020B0604020202020204" pitchFamily="34" charset="0"/>
                  <a:buNone/>
                </a:pPr>
                <a:r>
                  <a:rPr lang="id-ID" i="1" dirty="0"/>
                  <a:t>6. </a:t>
                </a:r>
                <a14:m>
                  <m:oMath xmlns:m="http://schemas.openxmlformats.org/officeDocument/2006/math">
                    <m:sSub>
                      <m:sSubPr>
                        <m:ctrlPr>
                          <a:rPr lang="id-ID" i="1" smtClean="0">
                            <a:latin typeface="Cambria Math" panose="02040503050406030204" pitchFamily="18" charset="0"/>
                          </a:rPr>
                        </m:ctrlPr>
                      </m:sSubPr>
                      <m:e>
                        <m:r>
                          <a:rPr lang="id-ID" i="1" smtClean="0">
                            <a:latin typeface="Cambria Math" panose="02040503050406030204" pitchFamily="18" charset="0"/>
                          </a:rPr>
                          <m:t>𝑥</m:t>
                        </m:r>
                      </m:e>
                      <m:sub>
                        <m:r>
                          <a:rPr lang="id-ID" b="0" i="1" smtClean="0">
                            <a:latin typeface="Cambria Math" panose="02040503050406030204" pitchFamily="18" charset="0"/>
                          </a:rPr>
                          <m:t>6</m:t>
                        </m:r>
                      </m:sub>
                    </m:sSub>
                    <m:r>
                      <a:rPr lang="id-ID" i="1" smtClean="0">
                        <a:latin typeface="Cambria Math" panose="02040503050406030204" pitchFamily="18" charset="0"/>
                      </a:rPr>
                      <m:t>(</m:t>
                    </m:r>
                    <m:f>
                      <m:fPr>
                        <m:ctrlPr>
                          <a:rPr lang="id-ID" i="1" smtClean="0">
                            <a:solidFill>
                              <a:srgbClr val="836967"/>
                            </a:solidFill>
                            <a:latin typeface="Cambria Math" panose="02040503050406030204" pitchFamily="18" charset="0"/>
                          </a:rPr>
                        </m:ctrlPr>
                      </m:fPr>
                      <m:num>
                        <m:r>
                          <a:rPr lang="id-ID" i="1" smtClean="0">
                            <a:latin typeface="Cambria Math" panose="02040503050406030204" pitchFamily="18" charset="0"/>
                          </a:rPr>
                          <m:t>1</m:t>
                        </m:r>
                      </m:num>
                      <m:den>
                        <m:r>
                          <a:rPr lang="id-ID" i="1" smtClean="0">
                            <a:latin typeface="Cambria Math" panose="02040503050406030204" pitchFamily="18" charset="0"/>
                          </a:rPr>
                          <m:t>2</m:t>
                        </m:r>
                      </m:den>
                    </m:f>
                    <m:r>
                      <a:rPr lang="id-ID" b="0" i="1" smtClean="0">
                        <a:latin typeface="Cambria Math" panose="02040503050406030204" pitchFamily="18" charset="0"/>
                      </a:rPr>
                      <m:t>𝑛</m:t>
                    </m:r>
                    <m:r>
                      <a:rPr lang="id-ID" i="1" smtClean="0">
                        <a:latin typeface="Cambria Math" panose="02040503050406030204" pitchFamily="18" charset="0"/>
                      </a:rPr>
                      <m:t>)=…</m:t>
                    </m:r>
                  </m:oMath>
                </a14:m>
                <a:endParaRPr lang="id-ID" i="1" dirty="0"/>
              </a:p>
              <a:p>
                <a:pPr marL="0" indent="0">
                  <a:buFont typeface="Arial" panose="020B0604020202020204" pitchFamily="34" charset="0"/>
                  <a:buNone/>
                </a:pPr>
                <a:r>
                  <a:rPr lang="id-ID" i="1" dirty="0"/>
                  <a:t>7. </a:t>
                </a:r>
                <a14:m>
                  <m:oMath xmlns:m="http://schemas.openxmlformats.org/officeDocument/2006/math">
                    <m:sSub>
                      <m:sSubPr>
                        <m:ctrlPr>
                          <a:rPr lang="id-ID" i="1" smtClean="0">
                            <a:latin typeface="Cambria Math" panose="02040503050406030204" pitchFamily="18" charset="0"/>
                          </a:rPr>
                        </m:ctrlPr>
                      </m:sSubPr>
                      <m:e>
                        <m:r>
                          <a:rPr lang="id-ID" i="1" smtClean="0">
                            <a:latin typeface="Cambria Math" panose="02040503050406030204" pitchFamily="18" charset="0"/>
                          </a:rPr>
                          <m:t>𝑥</m:t>
                        </m:r>
                      </m:e>
                      <m:sub>
                        <m:r>
                          <a:rPr lang="id-ID" b="0" i="1" smtClean="0">
                            <a:latin typeface="Cambria Math" panose="02040503050406030204" pitchFamily="18" charset="0"/>
                          </a:rPr>
                          <m:t>5</m:t>
                        </m:r>
                      </m:sub>
                    </m:sSub>
                    <m:d>
                      <m:dPr>
                        <m:ctrlPr>
                          <a:rPr lang="id-ID" b="0" i="1" smtClean="0">
                            <a:latin typeface="Cambria Math" panose="02040503050406030204" pitchFamily="18" charset="0"/>
                          </a:rPr>
                        </m:ctrlPr>
                      </m:dPr>
                      <m:e>
                        <m:r>
                          <a:rPr lang="id-ID" b="0" i="1" smtClean="0">
                            <a:latin typeface="Cambria Math" panose="02040503050406030204" pitchFamily="18" charset="0"/>
                          </a:rPr>
                          <m:t>−</m:t>
                        </m:r>
                        <m:r>
                          <a:rPr lang="id-ID" b="0" i="1" smtClean="0">
                            <a:latin typeface="Cambria Math" panose="02040503050406030204" pitchFamily="18" charset="0"/>
                          </a:rPr>
                          <m:t>𝑛</m:t>
                        </m:r>
                      </m:e>
                    </m:d>
                    <m:r>
                      <a:rPr lang="id-ID" b="0" i="1" smtClean="0">
                        <a:latin typeface="Cambria Math" panose="02040503050406030204" pitchFamily="18" charset="0"/>
                      </a:rPr>
                      <m:t>=…</m:t>
                    </m:r>
                  </m:oMath>
                </a14:m>
                <a:endParaRPr lang="id-ID" i="1" dirty="0"/>
              </a:p>
              <a:p>
                <a:pPr marL="0" indent="0">
                  <a:buFont typeface="Arial" panose="020B0604020202020204" pitchFamily="34" charset="0"/>
                  <a:buNone/>
                </a:pPr>
                <a:r>
                  <a:rPr lang="id-ID" i="1" dirty="0"/>
                  <a:t>8. </a:t>
                </a:r>
                <a14:m>
                  <m:oMath xmlns:m="http://schemas.openxmlformats.org/officeDocument/2006/math">
                    <m:sSub>
                      <m:sSubPr>
                        <m:ctrlPr>
                          <a:rPr lang="id-ID" i="1" smtClean="0">
                            <a:latin typeface="Cambria Math" panose="02040503050406030204" pitchFamily="18" charset="0"/>
                          </a:rPr>
                        </m:ctrlPr>
                      </m:sSubPr>
                      <m:e>
                        <m:r>
                          <a:rPr lang="id-ID" b="0" i="1" smtClean="0">
                            <a:latin typeface="Cambria Math" panose="02040503050406030204" pitchFamily="18" charset="0"/>
                          </a:rPr>
                          <m:t>2</m:t>
                        </m:r>
                        <m:r>
                          <a:rPr lang="id-ID" i="1" smtClean="0">
                            <a:latin typeface="Cambria Math" panose="02040503050406030204" pitchFamily="18" charset="0"/>
                          </a:rPr>
                          <m:t>𝑥</m:t>
                        </m:r>
                      </m:e>
                      <m:sub>
                        <m:r>
                          <a:rPr lang="id-ID" b="0" i="1" smtClean="0">
                            <a:latin typeface="Cambria Math" panose="02040503050406030204" pitchFamily="18" charset="0"/>
                          </a:rPr>
                          <m:t>5</m:t>
                        </m:r>
                      </m:sub>
                    </m:sSub>
                    <m:d>
                      <m:dPr>
                        <m:ctrlPr>
                          <a:rPr lang="id-ID" b="0" i="1" smtClean="0">
                            <a:latin typeface="Cambria Math" panose="02040503050406030204" pitchFamily="18" charset="0"/>
                          </a:rPr>
                        </m:ctrlPr>
                      </m:dPr>
                      <m:e>
                        <m:r>
                          <a:rPr lang="id-ID" b="0" i="1" smtClean="0">
                            <a:latin typeface="Cambria Math" panose="02040503050406030204" pitchFamily="18" charset="0"/>
                          </a:rPr>
                          <m:t>−</m:t>
                        </m:r>
                        <m:r>
                          <a:rPr lang="id-ID" b="0" i="1" smtClean="0">
                            <a:latin typeface="Cambria Math" panose="02040503050406030204" pitchFamily="18" charset="0"/>
                          </a:rPr>
                          <m:t>𝑛</m:t>
                        </m:r>
                        <m:r>
                          <a:rPr lang="id-ID" b="0" i="1" smtClean="0">
                            <a:latin typeface="Cambria Math" panose="02040503050406030204" pitchFamily="18" charset="0"/>
                          </a:rPr>
                          <m:t>−5</m:t>
                        </m:r>
                      </m:e>
                    </m:d>
                    <m:r>
                      <a:rPr lang="id-ID" b="0" i="1" smtClean="0">
                        <a:latin typeface="Cambria Math" panose="02040503050406030204" pitchFamily="18" charset="0"/>
                      </a:rPr>
                      <m:t>=…</m:t>
                    </m:r>
                  </m:oMath>
                </a14:m>
                <a:endParaRPr lang="id-ID" i="1" dirty="0"/>
              </a:p>
              <a:p>
                <a:pPr marL="0" indent="0">
                  <a:buFont typeface="Arial" panose="020B0604020202020204" pitchFamily="34" charset="0"/>
                  <a:buNone/>
                </a:pPr>
                <a:r>
                  <a:rPr lang="id-ID" i="1" dirty="0"/>
                  <a:t>9. </a:t>
                </a:r>
                <a14:m>
                  <m:oMath xmlns:m="http://schemas.openxmlformats.org/officeDocument/2006/math">
                    <m:sSub>
                      <m:sSubPr>
                        <m:ctrlPr>
                          <a:rPr lang="id-ID" i="1" smtClean="0">
                            <a:latin typeface="Cambria Math" panose="02040503050406030204" pitchFamily="18" charset="0"/>
                          </a:rPr>
                        </m:ctrlPr>
                      </m:sSubPr>
                      <m:e>
                        <m:r>
                          <a:rPr lang="id-ID" b="0" i="1" smtClean="0">
                            <a:latin typeface="Cambria Math" panose="02040503050406030204" pitchFamily="18" charset="0"/>
                          </a:rPr>
                          <m:t>2</m:t>
                        </m:r>
                        <m:r>
                          <a:rPr lang="id-ID" i="1" smtClean="0">
                            <a:latin typeface="Cambria Math" panose="02040503050406030204" pitchFamily="18" charset="0"/>
                          </a:rPr>
                          <m:t>𝑥</m:t>
                        </m:r>
                      </m:e>
                      <m:sub>
                        <m:r>
                          <a:rPr lang="id-ID" b="0" i="1" smtClean="0">
                            <a:latin typeface="Cambria Math" panose="02040503050406030204" pitchFamily="18" charset="0"/>
                          </a:rPr>
                          <m:t>6</m:t>
                        </m:r>
                      </m:sub>
                    </m:sSub>
                    <m:d>
                      <m:dPr>
                        <m:ctrlPr>
                          <a:rPr lang="id-ID" b="0" i="1" smtClean="0">
                            <a:latin typeface="Cambria Math" panose="02040503050406030204" pitchFamily="18" charset="0"/>
                          </a:rPr>
                        </m:ctrlPr>
                      </m:dPr>
                      <m:e>
                        <m:r>
                          <a:rPr lang="id-ID" b="0" i="1" smtClean="0">
                            <a:latin typeface="Cambria Math" panose="02040503050406030204" pitchFamily="18" charset="0"/>
                          </a:rPr>
                          <m:t>𝑛</m:t>
                        </m:r>
                        <m:r>
                          <a:rPr lang="id-ID" b="0" i="1" smtClean="0">
                            <a:latin typeface="Cambria Math" panose="02040503050406030204" pitchFamily="18" charset="0"/>
                          </a:rPr>
                          <m:t>+5</m:t>
                        </m:r>
                      </m:e>
                    </m:d>
                    <m:r>
                      <a:rPr lang="id-ID" b="0" i="1" smtClean="0">
                        <a:latin typeface="Cambria Math" panose="02040503050406030204" pitchFamily="18" charset="0"/>
                      </a:rPr>
                      <m:t>=…</m:t>
                    </m:r>
                  </m:oMath>
                </a14:m>
                <a:endParaRPr lang="id-ID" i="1" dirty="0"/>
              </a:p>
              <a:p>
                <a:pPr marL="0" indent="0">
                  <a:buNone/>
                </a:pPr>
                <a:r>
                  <a:rPr lang="id-ID" i="1" dirty="0"/>
                  <a:t>10. </a:t>
                </a:r>
                <a14:m>
                  <m:oMath xmlns:m="http://schemas.openxmlformats.org/officeDocument/2006/math">
                    <m:sSub>
                      <m:sSubPr>
                        <m:ctrlPr>
                          <a:rPr lang="id-ID" i="1" smtClean="0">
                            <a:latin typeface="Cambria Math" panose="02040503050406030204" pitchFamily="18" charset="0"/>
                          </a:rPr>
                        </m:ctrlPr>
                      </m:sSubPr>
                      <m:e>
                        <m:r>
                          <a:rPr lang="id-ID" b="0" i="1" smtClean="0">
                            <a:latin typeface="Cambria Math" panose="02040503050406030204" pitchFamily="18" charset="0"/>
                          </a:rPr>
                          <m:t>2</m:t>
                        </m:r>
                        <m:r>
                          <a:rPr lang="id-ID" i="1" smtClean="0">
                            <a:latin typeface="Cambria Math" panose="02040503050406030204" pitchFamily="18" charset="0"/>
                          </a:rPr>
                          <m:t>𝑥</m:t>
                        </m:r>
                      </m:e>
                      <m:sub>
                        <m:r>
                          <a:rPr lang="id-ID" b="0" i="1" smtClean="0">
                            <a:latin typeface="Cambria Math" panose="02040503050406030204" pitchFamily="18" charset="0"/>
                          </a:rPr>
                          <m:t>5</m:t>
                        </m:r>
                      </m:sub>
                    </m:sSub>
                    <m:d>
                      <m:dPr>
                        <m:ctrlPr>
                          <a:rPr lang="id-ID" b="0" i="1" smtClean="0">
                            <a:latin typeface="Cambria Math" panose="02040503050406030204" pitchFamily="18" charset="0"/>
                          </a:rPr>
                        </m:ctrlPr>
                      </m:dPr>
                      <m:e>
                        <m:r>
                          <a:rPr lang="id-ID" b="0" i="1" smtClean="0">
                            <a:latin typeface="Cambria Math" panose="02040503050406030204" pitchFamily="18" charset="0"/>
                          </a:rPr>
                          <m:t>−</m:t>
                        </m:r>
                        <m:r>
                          <a:rPr lang="id-ID" b="0" i="1" smtClean="0">
                            <a:latin typeface="Cambria Math" panose="02040503050406030204" pitchFamily="18" charset="0"/>
                          </a:rPr>
                          <m:t>𝑛</m:t>
                        </m:r>
                        <m:r>
                          <a:rPr lang="id-ID" b="0" i="1" smtClean="0">
                            <a:latin typeface="Cambria Math" panose="02040503050406030204" pitchFamily="18" charset="0"/>
                          </a:rPr>
                          <m:t>−5</m:t>
                        </m:r>
                      </m:e>
                    </m:d>
                    <m:r>
                      <a:rPr lang="id-ID" b="0" i="1" smtClean="0">
                        <a:latin typeface="Cambria Math" panose="02040503050406030204" pitchFamily="18" charset="0"/>
                      </a:rPr>
                      <m:t>−</m:t>
                    </m:r>
                  </m:oMath>
                </a14:m>
                <a:r>
                  <a:rPr lang="id-ID" dirty="0"/>
                  <a:t> </a:t>
                </a:r>
                <a14:m>
                  <m:oMath xmlns:m="http://schemas.openxmlformats.org/officeDocument/2006/math">
                    <m:sSub>
                      <m:sSubPr>
                        <m:ctrlPr>
                          <a:rPr lang="id-ID" i="1">
                            <a:latin typeface="Cambria Math" panose="02040503050406030204" pitchFamily="18" charset="0"/>
                          </a:rPr>
                        </m:ctrlPr>
                      </m:sSubPr>
                      <m:e>
                        <m:r>
                          <a:rPr lang="id-ID" i="1">
                            <a:latin typeface="Cambria Math" panose="02040503050406030204" pitchFamily="18" charset="0"/>
                          </a:rPr>
                          <m:t>2</m:t>
                        </m:r>
                        <m:r>
                          <a:rPr lang="id-ID" i="1">
                            <a:latin typeface="Cambria Math" panose="02040503050406030204" pitchFamily="18" charset="0"/>
                          </a:rPr>
                          <m:t>𝑥</m:t>
                        </m:r>
                      </m:e>
                      <m:sub>
                        <m:r>
                          <a:rPr lang="id-ID" b="0" i="1" smtClean="0">
                            <a:latin typeface="Cambria Math" panose="02040503050406030204" pitchFamily="18" charset="0"/>
                          </a:rPr>
                          <m:t>6</m:t>
                        </m:r>
                      </m:sub>
                    </m:sSub>
                    <m:d>
                      <m:dPr>
                        <m:ctrlPr>
                          <a:rPr lang="id-ID" i="1">
                            <a:latin typeface="Cambria Math" panose="02040503050406030204" pitchFamily="18" charset="0"/>
                          </a:rPr>
                        </m:ctrlPr>
                      </m:dPr>
                      <m:e>
                        <m:r>
                          <a:rPr lang="id-ID" i="1">
                            <a:latin typeface="Cambria Math" panose="02040503050406030204" pitchFamily="18" charset="0"/>
                          </a:rPr>
                          <m:t>𝑛</m:t>
                        </m:r>
                        <m:r>
                          <a:rPr lang="id-ID" i="1">
                            <a:latin typeface="Cambria Math" panose="02040503050406030204" pitchFamily="18" charset="0"/>
                          </a:rPr>
                          <m:t>+5</m:t>
                        </m:r>
                      </m:e>
                    </m:d>
                    <m:r>
                      <a:rPr lang="id-ID" b="0" i="1" smtClean="0">
                        <a:latin typeface="Cambria Math" panose="02040503050406030204" pitchFamily="18" charset="0"/>
                      </a:rPr>
                      <m:t>=…</m:t>
                    </m:r>
                  </m:oMath>
                </a14:m>
                <a:endParaRPr lang="id-ID" i="1" dirty="0"/>
              </a:p>
            </p:txBody>
          </p:sp>
        </mc:Choice>
        <mc:Fallback xmlns="">
          <p:sp>
            <p:nvSpPr>
              <p:cNvPr id="11" name="Content Placeholder 5">
                <a:extLst>
                  <a:ext uri="{FF2B5EF4-FFF2-40B4-BE49-F238E27FC236}">
                    <a16:creationId xmlns:a16="http://schemas.microsoft.com/office/drawing/2014/main" id="{61EA6B10-7D20-1FBD-A7B9-EA2718EE67B9}"/>
                  </a:ext>
                </a:extLst>
              </p:cNvPr>
              <p:cNvSpPr txBox="1">
                <a:spLocks noRot="1" noChangeAspect="1" noMove="1" noResize="1" noEditPoints="1" noAdjustHandles="1" noChangeArrowheads="1" noChangeShapeType="1" noTextEdit="1"/>
              </p:cNvSpPr>
              <p:nvPr/>
            </p:nvSpPr>
            <p:spPr>
              <a:xfrm>
                <a:off x="838200" y="584791"/>
                <a:ext cx="10515600" cy="5186047"/>
              </a:xfrm>
              <a:prstGeom prst="rect">
                <a:avLst/>
              </a:prstGeom>
              <a:blipFill>
                <a:blip r:embed="rId4"/>
                <a:stretch>
                  <a:fillRect l="-1217" t="-2233"/>
                </a:stretch>
              </a:blipFill>
            </p:spPr>
            <p:txBody>
              <a:bodyPr/>
              <a:lstStyle/>
              <a:p>
                <a:r>
                  <a:rPr lang="id-ID">
                    <a:noFill/>
                  </a:rPr>
                  <a:t> </a:t>
                </a:r>
              </a:p>
            </p:txBody>
          </p:sp>
        </mc:Fallback>
      </mc:AlternateContent>
    </p:spTree>
    <p:extLst>
      <p:ext uri="{BB962C8B-B14F-4D97-AF65-F5344CB8AC3E}">
        <p14:creationId xmlns:p14="http://schemas.microsoft.com/office/powerpoint/2010/main" val="8089917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380F2-C9CE-A862-FE23-9B76FEDEFE05}"/>
              </a:ext>
            </a:extLst>
          </p:cNvPr>
          <p:cNvSpPr>
            <a:spLocks noGrp="1"/>
          </p:cNvSpPr>
          <p:nvPr>
            <p:ph type="title"/>
          </p:nvPr>
        </p:nvSpPr>
        <p:spPr>
          <a:xfrm>
            <a:off x="838200" y="233917"/>
            <a:ext cx="10515600" cy="1063256"/>
          </a:xfrm>
        </p:spPr>
        <p:txBody>
          <a:bodyPr/>
          <a:lstStyle/>
          <a:p>
            <a:r>
              <a:rPr lang="id-ID" b="1" dirty="0"/>
              <a:t>TUGAS 4 MATLAB</a:t>
            </a:r>
          </a:p>
        </p:txBody>
      </p:sp>
      <p:sp>
        <p:nvSpPr>
          <p:cNvPr id="3" name="Date Placeholder 2">
            <a:extLst>
              <a:ext uri="{FF2B5EF4-FFF2-40B4-BE49-F238E27FC236}">
                <a16:creationId xmlns:a16="http://schemas.microsoft.com/office/drawing/2014/main" id="{FC4A8335-71CC-2C8E-50F3-5F5EF82280A9}"/>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C4C62673-CD28-D636-DC5E-9211978D2627}"/>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323CED25-302A-21E8-D046-B0572265C25B}"/>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27</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F54880AF-096A-6C72-34A7-06E1DDE2ABAD}"/>
              </a:ext>
            </a:extLst>
          </p:cNvPr>
          <p:cNvSpPr>
            <a:spLocks noGrp="1"/>
          </p:cNvSpPr>
          <p:nvPr>
            <p:ph idx="1"/>
          </p:nvPr>
        </p:nvSpPr>
        <p:spPr>
          <a:xfrm>
            <a:off x="1084520" y="1509823"/>
            <a:ext cx="10269279" cy="4846527"/>
          </a:xfrm>
        </p:spPr>
        <p:txBody>
          <a:bodyPr>
            <a:normAutofit fontScale="62500" lnSpcReduction="20000"/>
          </a:bodyPr>
          <a:lstStyle/>
          <a:p>
            <a:pPr marL="0" indent="0">
              <a:lnSpc>
                <a:spcPct val="120000"/>
              </a:lnSpc>
              <a:buNone/>
            </a:pPr>
            <a:r>
              <a:rPr lang="id-ID" dirty="0"/>
              <a:t>Simulasikan operasi sinyal berikut ini. </a:t>
            </a:r>
          </a:p>
          <a:p>
            <a:pPr marL="0" indent="0" algn="just">
              <a:lnSpc>
                <a:spcPct val="120000"/>
              </a:lnSpc>
              <a:buNone/>
            </a:pPr>
            <a:r>
              <a:rPr lang="id-ID" dirty="0"/>
              <a:t>Masing-masing mahasiswa mengirimkan screen shoot source code dan hasil simulasi di matlab untuk operasi sinyal berikut ini ! Simulasi bisa menggunakan soal di Tugas 6 atau membuat soal sendiri.</a:t>
            </a:r>
          </a:p>
          <a:p>
            <a:pPr marL="514350" indent="-514350">
              <a:lnSpc>
                <a:spcPct val="120000"/>
              </a:lnSpc>
              <a:buFont typeface="+mj-lt"/>
              <a:buAutoNum type="arabicPeriod"/>
            </a:pPr>
            <a:r>
              <a:rPr lang="en-US" dirty="0"/>
              <a:t>Signal addition</a:t>
            </a:r>
          </a:p>
          <a:p>
            <a:pPr marL="514350" indent="-514350">
              <a:lnSpc>
                <a:spcPct val="120000"/>
              </a:lnSpc>
              <a:buFont typeface="+mj-lt"/>
              <a:buAutoNum type="arabicPeriod"/>
            </a:pPr>
            <a:r>
              <a:rPr lang="en-US" dirty="0"/>
              <a:t>Signal multiplication</a:t>
            </a:r>
          </a:p>
          <a:p>
            <a:pPr marL="514350" indent="-514350">
              <a:lnSpc>
                <a:spcPct val="120000"/>
              </a:lnSpc>
              <a:buFont typeface="+mj-lt"/>
              <a:buAutoNum type="arabicPeriod"/>
            </a:pPr>
            <a:r>
              <a:rPr lang="en-US" dirty="0"/>
              <a:t>Scaling</a:t>
            </a:r>
          </a:p>
          <a:p>
            <a:pPr marL="514350" indent="-514350">
              <a:lnSpc>
                <a:spcPct val="120000"/>
              </a:lnSpc>
              <a:buFont typeface="+mj-lt"/>
              <a:buAutoNum type="arabicPeriod"/>
            </a:pPr>
            <a:r>
              <a:rPr lang="en-US" dirty="0"/>
              <a:t>Shifting</a:t>
            </a:r>
          </a:p>
          <a:p>
            <a:pPr marL="514350" indent="-514350">
              <a:lnSpc>
                <a:spcPct val="120000"/>
              </a:lnSpc>
              <a:buFont typeface="+mj-lt"/>
              <a:buAutoNum type="arabicPeriod"/>
            </a:pPr>
            <a:r>
              <a:rPr lang="en-US" dirty="0"/>
              <a:t>Folding</a:t>
            </a:r>
          </a:p>
          <a:p>
            <a:pPr marL="514350" indent="-514350">
              <a:lnSpc>
                <a:spcPct val="120000"/>
              </a:lnSpc>
              <a:buFont typeface="+mj-lt"/>
              <a:buAutoNum type="arabicPeriod"/>
            </a:pPr>
            <a:r>
              <a:rPr lang="en-US" dirty="0"/>
              <a:t>Sample summation</a:t>
            </a:r>
          </a:p>
          <a:p>
            <a:pPr marL="514350" indent="-514350">
              <a:lnSpc>
                <a:spcPct val="120000"/>
              </a:lnSpc>
              <a:buFont typeface="+mj-lt"/>
              <a:buAutoNum type="arabicPeriod"/>
            </a:pPr>
            <a:r>
              <a:rPr lang="en-US" dirty="0"/>
              <a:t>Sample products</a:t>
            </a:r>
          </a:p>
          <a:p>
            <a:pPr marL="514350" indent="-514350">
              <a:lnSpc>
                <a:spcPct val="120000"/>
              </a:lnSpc>
              <a:buFont typeface="+mj-lt"/>
              <a:buAutoNum type="arabicPeriod"/>
            </a:pPr>
            <a:r>
              <a:rPr lang="en-US" dirty="0"/>
              <a:t>Signal energy</a:t>
            </a:r>
          </a:p>
          <a:p>
            <a:pPr marL="0" indent="0">
              <a:buNone/>
            </a:pPr>
            <a:endParaRPr lang="id-ID" dirty="0"/>
          </a:p>
        </p:txBody>
      </p:sp>
    </p:spTree>
    <p:extLst>
      <p:ext uri="{BB962C8B-B14F-4D97-AF65-F5344CB8AC3E}">
        <p14:creationId xmlns:p14="http://schemas.microsoft.com/office/powerpoint/2010/main" val="2720751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08DD0-41CC-2564-EFDA-0791D0C262A0}"/>
              </a:ext>
            </a:extLst>
          </p:cNvPr>
          <p:cNvSpPr>
            <a:spLocks noGrp="1"/>
          </p:cNvSpPr>
          <p:nvPr>
            <p:ph type="title"/>
          </p:nvPr>
        </p:nvSpPr>
        <p:spPr/>
        <p:txBody>
          <a:bodyPr/>
          <a:lstStyle/>
          <a:p>
            <a:r>
              <a:rPr lang="id-ID" b="1" dirty="0"/>
              <a:t>TUGAS 5</a:t>
            </a:r>
            <a:br>
              <a:rPr lang="id-ID" b="1" dirty="0"/>
            </a:br>
            <a:r>
              <a:rPr lang="id-ID" b="1" dirty="0"/>
              <a:t>KONVOLUSI</a:t>
            </a:r>
          </a:p>
        </p:txBody>
      </p:sp>
      <p:sp>
        <p:nvSpPr>
          <p:cNvPr id="3" name="Date Placeholder 2">
            <a:extLst>
              <a:ext uri="{FF2B5EF4-FFF2-40B4-BE49-F238E27FC236}">
                <a16:creationId xmlns:a16="http://schemas.microsoft.com/office/drawing/2014/main" id="{9FDB35FD-092E-A988-7B79-5D4294326672}"/>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F17EE845-95A1-69CB-79D4-3DFC2F3A84AC}"/>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A0E870BB-72CB-A74D-03E0-3530B98C71E0}"/>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28</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4257BC60-CB0A-FC19-CE37-79525B537F79}"/>
                  </a:ext>
                </a:extLst>
              </p:cNvPr>
              <p:cNvSpPr>
                <a:spLocks noGrp="1"/>
              </p:cNvSpPr>
              <p:nvPr>
                <p:ph idx="1"/>
              </p:nvPr>
            </p:nvSpPr>
            <p:spPr/>
            <p:txBody>
              <a:bodyPr>
                <a:normAutofit/>
              </a:bodyPr>
              <a:lstStyle/>
              <a:p>
                <a:pPr marL="0" indent="0">
                  <a:buNone/>
                </a:pPr>
                <a:r>
                  <a:rPr lang="id-ID" sz="2000" dirty="0"/>
                  <a:t>1. Jelaskan apa yang dimaksud dengan konvolusi ?</a:t>
                </a:r>
              </a:p>
              <a:p>
                <a:pPr marL="0" indent="0">
                  <a:buNone/>
                </a:pPr>
                <a:r>
                  <a:rPr lang="id-ID" sz="2000" dirty="0"/>
                  <a:t>2. Diketahui sinyal diskrit sebagai berikut :</a:t>
                </a:r>
              </a:p>
              <a:p>
                <a:pPr marL="0" indent="0">
                  <a:buNone/>
                </a:pPr>
                <a14:m>
                  <m:oMathPara xmlns:m="http://schemas.openxmlformats.org/officeDocument/2006/math">
                    <m:oMathParaPr>
                      <m:jc m:val="centerGroup"/>
                    </m:oMathParaPr>
                    <m:oMath xmlns:m="http://schemas.openxmlformats.org/officeDocument/2006/math">
                      <m:r>
                        <a:rPr lang="id-ID" sz="2000" i="1" smtClean="0">
                          <a:latin typeface="Cambria Math" panose="02040503050406030204" pitchFamily="18" charset="0"/>
                        </a:rPr>
                        <m:t>𝑥</m:t>
                      </m:r>
                      <m:d>
                        <m:dPr>
                          <m:ctrlPr>
                            <a:rPr lang="id-ID" sz="2000" b="0" i="1" smtClean="0">
                              <a:latin typeface="Cambria Math" panose="02040503050406030204" pitchFamily="18" charset="0"/>
                            </a:rPr>
                          </m:ctrlPr>
                        </m:dPr>
                        <m:e>
                          <m:r>
                            <a:rPr lang="id-ID" sz="2000" b="0" i="1" smtClean="0">
                              <a:latin typeface="Cambria Math" panose="02040503050406030204" pitchFamily="18" charset="0"/>
                            </a:rPr>
                            <m:t>𝑛</m:t>
                          </m:r>
                        </m:e>
                      </m:d>
                      <m:r>
                        <a:rPr lang="id-ID" sz="2000" b="0" i="1" smtClean="0">
                          <a:latin typeface="Cambria Math" panose="02040503050406030204" pitchFamily="18" charset="0"/>
                        </a:rPr>
                        <m:t>={1,2,5,8,9,2,6,8,5,2,1,2}</m:t>
                      </m:r>
                    </m:oMath>
                  </m:oMathPara>
                </a14:m>
                <a:endParaRPr lang="id-ID" sz="2000" dirty="0"/>
              </a:p>
              <a:p>
                <a:pPr marL="0" indent="0">
                  <a:buNone/>
                </a:pPr>
                <a:r>
                  <a:rPr lang="id-ID" sz="2000" dirty="0">
                    <a:latin typeface="Avenir Next LT Pro (Body)"/>
                    <a:cs typeface="Calibri" panose="020F0502020204030204" pitchFamily="34" charset="0"/>
                  </a:rPr>
                  <a:t>					             ↑</a:t>
                </a:r>
                <a:endParaRPr lang="id-ID" sz="2000" dirty="0"/>
              </a:p>
              <a:p>
                <a:pPr marL="0" indent="0">
                  <a:buNone/>
                </a:pPr>
                <a14:m>
                  <m:oMathPara xmlns:m="http://schemas.openxmlformats.org/officeDocument/2006/math">
                    <m:oMathParaPr>
                      <m:jc m:val="centerGroup"/>
                    </m:oMathParaPr>
                    <m:oMath xmlns:m="http://schemas.openxmlformats.org/officeDocument/2006/math">
                      <m:r>
                        <a:rPr lang="id-ID" sz="2000" b="0" i="1" smtClean="0">
                          <a:latin typeface="Cambria Math" panose="02040503050406030204" pitchFamily="18" charset="0"/>
                        </a:rPr>
                        <m:t>h</m:t>
                      </m:r>
                      <m:d>
                        <m:dPr>
                          <m:ctrlPr>
                            <a:rPr lang="id-ID" sz="2000" b="0" i="1" smtClean="0">
                              <a:latin typeface="Cambria Math" panose="02040503050406030204" pitchFamily="18" charset="0"/>
                            </a:rPr>
                          </m:ctrlPr>
                        </m:dPr>
                        <m:e>
                          <m:r>
                            <a:rPr lang="id-ID" sz="2000" b="0" i="1" smtClean="0">
                              <a:latin typeface="Cambria Math" panose="02040503050406030204" pitchFamily="18" charset="0"/>
                            </a:rPr>
                            <m:t>𝑛</m:t>
                          </m:r>
                        </m:e>
                      </m:d>
                      <m:r>
                        <a:rPr lang="id-ID" sz="2000" b="0" i="1" smtClean="0">
                          <a:latin typeface="Cambria Math" panose="02040503050406030204" pitchFamily="18" charset="0"/>
                        </a:rPr>
                        <m:t>={2,3,5,6,7,8,8,9,9,3,2,4}</m:t>
                      </m:r>
                    </m:oMath>
                  </m:oMathPara>
                </a14:m>
                <a:endParaRPr lang="id-ID" sz="2000" dirty="0"/>
              </a:p>
              <a:p>
                <a:pPr marL="0" indent="0">
                  <a:buNone/>
                </a:pPr>
                <a:r>
                  <a:rPr lang="id-ID" sz="2000" dirty="0">
                    <a:latin typeface="Avenir Next LT Pro (Body)"/>
                    <a:cs typeface="Calibri" panose="020F0502020204030204" pitchFamily="34" charset="0"/>
                  </a:rPr>
                  <a:t>			                              ↑</a:t>
                </a:r>
              </a:p>
              <a:p>
                <a:pPr marL="0" indent="0">
                  <a:buNone/>
                </a:pPr>
                <a:r>
                  <a:rPr lang="id-ID" sz="2000" dirty="0">
                    <a:latin typeface="Avenir Next LT Pro (Body)"/>
                    <a:cs typeface="Calibri" panose="020F0502020204030204" pitchFamily="34" charset="0"/>
                  </a:rPr>
                  <a:t>     Hitung konvolusi </a:t>
                </a:r>
                <a14:m>
                  <m:oMath xmlns:m="http://schemas.openxmlformats.org/officeDocument/2006/math">
                    <m:r>
                      <a:rPr lang="id-ID" sz="2000" b="0" i="1" smtClean="0">
                        <a:latin typeface="Cambria Math" panose="02040503050406030204" pitchFamily="18" charset="0"/>
                        <a:cs typeface="Calibri" panose="020F0502020204030204" pitchFamily="34" charset="0"/>
                      </a:rPr>
                      <m:t>𝑦</m:t>
                    </m:r>
                    <m:d>
                      <m:dPr>
                        <m:ctrlPr>
                          <a:rPr lang="id-ID" sz="2000" b="0" i="1" smtClean="0">
                            <a:latin typeface="Cambria Math" panose="02040503050406030204" pitchFamily="18" charset="0"/>
                            <a:cs typeface="Calibri" panose="020F0502020204030204" pitchFamily="34" charset="0"/>
                          </a:rPr>
                        </m:ctrlPr>
                      </m:dPr>
                      <m:e>
                        <m:r>
                          <a:rPr lang="id-ID" sz="2000" b="0" i="1" smtClean="0">
                            <a:latin typeface="Cambria Math" panose="02040503050406030204" pitchFamily="18" charset="0"/>
                            <a:cs typeface="Calibri" panose="020F0502020204030204" pitchFamily="34" charset="0"/>
                          </a:rPr>
                          <m:t>𝑛</m:t>
                        </m:r>
                      </m:e>
                    </m:d>
                    <m:r>
                      <a:rPr lang="id-ID" sz="2000" b="0" i="1" smtClean="0">
                        <a:latin typeface="Cambria Math" panose="02040503050406030204" pitchFamily="18" charset="0"/>
                        <a:cs typeface="Calibri" panose="020F0502020204030204" pitchFamily="34" charset="0"/>
                      </a:rPr>
                      <m:t>=</m:t>
                    </m:r>
                    <m:r>
                      <a:rPr lang="id-ID" sz="2000" b="0" i="1" smtClean="0">
                        <a:latin typeface="Cambria Math" panose="02040503050406030204" pitchFamily="18" charset="0"/>
                        <a:cs typeface="Calibri" panose="020F0502020204030204" pitchFamily="34" charset="0"/>
                      </a:rPr>
                      <m:t>𝑥</m:t>
                    </m:r>
                    <m:d>
                      <m:dPr>
                        <m:ctrlPr>
                          <a:rPr lang="id-ID" sz="2000" b="0" i="1" smtClean="0">
                            <a:latin typeface="Cambria Math" panose="02040503050406030204" pitchFamily="18" charset="0"/>
                            <a:cs typeface="Calibri" panose="020F0502020204030204" pitchFamily="34" charset="0"/>
                          </a:rPr>
                        </m:ctrlPr>
                      </m:dPr>
                      <m:e>
                        <m:r>
                          <a:rPr lang="id-ID" sz="2000" b="0" i="1" smtClean="0">
                            <a:latin typeface="Cambria Math" panose="02040503050406030204" pitchFamily="18" charset="0"/>
                            <a:cs typeface="Calibri" panose="020F0502020204030204" pitchFamily="34" charset="0"/>
                          </a:rPr>
                          <m:t>𝑛</m:t>
                        </m:r>
                      </m:e>
                    </m:d>
                    <m:r>
                      <a:rPr lang="id-ID" sz="2000" b="0" i="1" smtClean="0">
                        <a:latin typeface="Cambria Math" panose="02040503050406030204" pitchFamily="18" charset="0"/>
                        <a:cs typeface="Calibri" panose="020F0502020204030204" pitchFamily="34" charset="0"/>
                      </a:rPr>
                      <m:t>∗</m:t>
                    </m:r>
                    <m:r>
                      <a:rPr lang="id-ID" sz="2000" b="0" i="1" smtClean="0">
                        <a:latin typeface="Cambria Math" panose="02040503050406030204" pitchFamily="18" charset="0"/>
                        <a:cs typeface="Calibri" panose="020F0502020204030204" pitchFamily="34" charset="0"/>
                      </a:rPr>
                      <m:t>h</m:t>
                    </m:r>
                    <m:r>
                      <a:rPr lang="id-ID" sz="2000" b="0" i="1" smtClean="0">
                        <a:latin typeface="Cambria Math" panose="02040503050406030204" pitchFamily="18" charset="0"/>
                        <a:cs typeface="Calibri" panose="020F0502020204030204" pitchFamily="34" charset="0"/>
                      </a:rPr>
                      <m:t>(</m:t>
                    </m:r>
                    <m:r>
                      <a:rPr lang="id-ID" sz="2000" b="0" i="1" smtClean="0">
                        <a:latin typeface="Cambria Math" panose="02040503050406030204" pitchFamily="18" charset="0"/>
                        <a:cs typeface="Calibri" panose="020F0502020204030204" pitchFamily="34" charset="0"/>
                      </a:rPr>
                      <m:t>𝑛</m:t>
                    </m:r>
                    <m:r>
                      <a:rPr lang="id-ID" sz="2000" b="0" i="1" smtClean="0">
                        <a:latin typeface="Cambria Math" panose="02040503050406030204" pitchFamily="18" charset="0"/>
                        <a:cs typeface="Calibri" panose="020F0502020204030204" pitchFamily="34" charset="0"/>
                      </a:rPr>
                      <m:t>)</m:t>
                    </m:r>
                  </m:oMath>
                </a14:m>
                <a:endParaRPr lang="id-ID" sz="2000" dirty="0"/>
              </a:p>
            </p:txBody>
          </p:sp>
        </mc:Choice>
        <mc:Fallback xmlns="">
          <p:sp>
            <p:nvSpPr>
              <p:cNvPr id="6" name="Content Placeholder 5">
                <a:extLst>
                  <a:ext uri="{FF2B5EF4-FFF2-40B4-BE49-F238E27FC236}">
                    <a16:creationId xmlns:a16="http://schemas.microsoft.com/office/drawing/2014/main" id="{4257BC60-CB0A-FC19-CE37-79525B537F79}"/>
                  </a:ext>
                </a:extLst>
              </p:cNvPr>
              <p:cNvSpPr>
                <a:spLocks noGrp="1" noRot="1" noChangeAspect="1" noMove="1" noResize="1" noEditPoints="1" noAdjustHandles="1" noChangeArrowheads="1" noChangeShapeType="1" noTextEdit="1"/>
              </p:cNvSpPr>
              <p:nvPr>
                <p:ph idx="1"/>
              </p:nvPr>
            </p:nvSpPr>
            <p:spPr>
              <a:blipFill>
                <a:blip r:embed="rId2"/>
                <a:stretch>
                  <a:fillRect l="-638" t="-1580"/>
                </a:stretch>
              </a:blipFill>
            </p:spPr>
            <p:txBody>
              <a:bodyPr/>
              <a:lstStyle/>
              <a:p>
                <a:r>
                  <a:rPr lang="id-ID">
                    <a:noFill/>
                  </a:rPr>
                  <a:t> </a:t>
                </a:r>
              </a:p>
            </p:txBody>
          </p:sp>
        </mc:Fallback>
      </mc:AlternateContent>
      <p:sp>
        <p:nvSpPr>
          <p:cNvPr id="7" name="Oval 6">
            <a:extLst>
              <a:ext uri="{FF2B5EF4-FFF2-40B4-BE49-F238E27FC236}">
                <a16:creationId xmlns:a16="http://schemas.microsoft.com/office/drawing/2014/main" id="{CF896666-3DDC-F53F-63BB-DBDC3004E5FC}"/>
              </a:ext>
            </a:extLst>
          </p:cNvPr>
          <p:cNvSpPr/>
          <p:nvPr/>
        </p:nvSpPr>
        <p:spPr>
          <a:xfrm>
            <a:off x="6305107" y="2519926"/>
            <a:ext cx="212651" cy="5316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Oval 8">
            <a:extLst>
              <a:ext uri="{FF2B5EF4-FFF2-40B4-BE49-F238E27FC236}">
                <a16:creationId xmlns:a16="http://schemas.microsoft.com/office/drawing/2014/main" id="{170E6E72-1A31-6059-B3D2-31F246F8DD1C}"/>
              </a:ext>
            </a:extLst>
          </p:cNvPr>
          <p:cNvSpPr/>
          <p:nvPr/>
        </p:nvSpPr>
        <p:spPr>
          <a:xfrm>
            <a:off x="5532474" y="3184454"/>
            <a:ext cx="212651" cy="5316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124580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85EB6-63A4-0397-2C81-54F0002F8017}"/>
              </a:ext>
            </a:extLst>
          </p:cNvPr>
          <p:cNvSpPr>
            <a:spLocks noGrp="1"/>
          </p:cNvSpPr>
          <p:nvPr>
            <p:ph type="title"/>
          </p:nvPr>
        </p:nvSpPr>
        <p:spPr/>
        <p:txBody>
          <a:bodyPr/>
          <a:lstStyle/>
          <a:p>
            <a:r>
              <a:rPr lang="id-ID" dirty="0"/>
              <a:t>Tugas 6 : Representasikan sinyal diskrit berikut ini dalam bentuk grafik ! </a:t>
            </a:r>
          </a:p>
        </p:txBody>
      </p:sp>
      <p:sp>
        <p:nvSpPr>
          <p:cNvPr id="3" name="Date Placeholder 2">
            <a:extLst>
              <a:ext uri="{FF2B5EF4-FFF2-40B4-BE49-F238E27FC236}">
                <a16:creationId xmlns:a16="http://schemas.microsoft.com/office/drawing/2014/main" id="{2DC065C9-709A-FB0B-9C22-EA6478E664DB}"/>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BC91369D-86AD-A770-8D4E-FC76C36EF492}"/>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374E90C4-308A-07B7-B105-84C6EFF07BE1}"/>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29</a:t>
            </a:fld>
            <a:endParaRPr lang="en-US" dirty="0">
              <a:solidFill>
                <a:prstClr val="black">
                  <a:tint val="75000"/>
                </a:prstClr>
              </a:solidFill>
            </a:endParaRPr>
          </a:p>
        </p:txBody>
      </p:sp>
      <mc:AlternateContent xmlns:mc="http://schemas.openxmlformats.org/markup-compatibility/2006">
        <mc:Choice xmlns:a14="http://schemas.microsoft.com/office/drawing/2010/main" Requires="a14">
          <p:sp>
            <p:nvSpPr>
              <p:cNvPr id="6" name="Content Placeholder 5">
                <a:extLst>
                  <a:ext uri="{FF2B5EF4-FFF2-40B4-BE49-F238E27FC236}">
                    <a16:creationId xmlns:a16="http://schemas.microsoft.com/office/drawing/2014/main" id="{5BF281F1-0718-40AC-9DFC-8E86FF8A5587}"/>
                  </a:ext>
                </a:extLst>
              </p:cNvPr>
              <p:cNvSpPr>
                <a:spLocks noGrp="1"/>
              </p:cNvSpPr>
              <p:nvPr>
                <p:ph idx="1"/>
              </p:nvPr>
            </p:nvSpPr>
            <p:spPr/>
            <p:txBody>
              <a:bodyPr/>
              <a:lstStyle/>
              <a:p>
                <a:pPr marL="514350" indent="-514350">
                  <a:buFont typeface="+mj-lt"/>
                  <a:buAutoNum type="arabicPeriod"/>
                </a:pPr>
                <a14:m>
                  <m:oMath xmlns:m="http://schemas.openxmlformats.org/officeDocument/2006/math">
                    <m:r>
                      <a:rPr lang="id-ID" b="0" i="1" smtClean="0">
                        <a:latin typeface="Cambria Math" panose="02040503050406030204" pitchFamily="18" charset="0"/>
                      </a:rPr>
                      <m:t>𝑥</m:t>
                    </m:r>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m:t>
                    </m:r>
                    <m:d>
                      <m:dPr>
                        <m:begChr m:val="{"/>
                        <m:endChr m:val="}"/>
                        <m:ctrlPr>
                          <a:rPr lang="id-ID" b="0" i="1" smtClean="0">
                            <a:latin typeface="Cambria Math" panose="02040503050406030204" pitchFamily="18" charset="0"/>
                          </a:rPr>
                        </m:ctrlPr>
                      </m:dPr>
                      <m:e>
                        <m:r>
                          <a:rPr lang="id-ID" b="0" i="1" smtClean="0">
                            <a:latin typeface="Cambria Math" panose="02040503050406030204" pitchFamily="18" charset="0"/>
                          </a:rPr>
                          <m:t>1 5 4 2 1 4 1 2</m:t>
                        </m:r>
                      </m:e>
                    </m:d>
                  </m:oMath>
                </a14:m>
                <a:endParaRPr lang="id-ID" b="0" dirty="0"/>
              </a:p>
              <a:p>
                <a:pPr marL="0" indent="0">
                  <a:buNone/>
                </a:pPr>
                <a:r>
                  <a:rPr lang="id-ID" dirty="0">
                    <a:latin typeface="Calibri" panose="020F0502020204030204" pitchFamily="34" charset="0"/>
                    <a:cs typeface="Calibri" panose="020F0502020204030204" pitchFamily="34" charset="0"/>
                  </a:rPr>
                  <a:t>		         ↑</a:t>
                </a:r>
                <a:endParaRPr lang="id-ID" dirty="0"/>
              </a:p>
              <a:p>
                <a:pPr marL="0" indent="0">
                  <a:buNone/>
                </a:pPr>
                <a:r>
                  <a:rPr lang="id-ID" b="0" dirty="0"/>
                  <a:t>2. </a:t>
                </a:r>
                <a14:m>
                  <m:oMath xmlns:m="http://schemas.openxmlformats.org/officeDocument/2006/math">
                    <m:r>
                      <a:rPr lang="id-ID" b="0" i="1" smtClean="0">
                        <a:latin typeface="Cambria Math" panose="02040503050406030204" pitchFamily="18" charset="0"/>
                      </a:rPr>
                      <m:t>𝑥</m:t>
                    </m:r>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m:t>
                    </m:r>
                    <m:d>
                      <m:dPr>
                        <m:begChr m:val="{"/>
                        <m:endChr m:val="}"/>
                        <m:ctrlPr>
                          <a:rPr lang="id-ID" b="0" i="1" smtClean="0">
                            <a:latin typeface="Cambria Math" panose="02040503050406030204" pitchFamily="18" charset="0"/>
                          </a:rPr>
                        </m:ctrlPr>
                      </m:dPr>
                      <m:e>
                        <m:r>
                          <a:rPr lang="id-ID" b="0" i="1" smtClean="0">
                            <a:latin typeface="Cambria Math" panose="02040503050406030204" pitchFamily="18" charset="0"/>
                          </a:rPr>
                          <m:t>1 5 4 2</m:t>
                        </m:r>
                      </m:e>
                    </m:d>
                  </m:oMath>
                </a14:m>
                <a:endParaRPr lang="id-ID" b="0" dirty="0"/>
              </a:p>
              <a:p>
                <a:pPr marL="0" indent="0">
                  <a:buNone/>
                </a:pPr>
                <a:r>
                  <a:rPr lang="id-ID" dirty="0">
                    <a:latin typeface="Calibri" panose="020F0502020204030204" pitchFamily="34" charset="0"/>
                    <a:cs typeface="Calibri" panose="020F0502020204030204" pitchFamily="34" charset="0"/>
                  </a:rPr>
                  <a:t>                              ↑</a:t>
                </a:r>
                <a:endParaRPr lang="id-ID" dirty="0"/>
              </a:p>
              <a:p>
                <a:pPr marL="0" indent="0">
                  <a:buNone/>
                </a:pPr>
                <a:r>
                  <a:rPr lang="id-ID" b="0" dirty="0"/>
                  <a:t>3. </a:t>
                </a:r>
                <a14:m>
                  <m:oMath xmlns:m="http://schemas.openxmlformats.org/officeDocument/2006/math">
                    <m:r>
                      <a:rPr lang="id-ID" b="0" i="1" smtClean="0">
                        <a:latin typeface="Cambria Math" panose="02040503050406030204" pitchFamily="18" charset="0"/>
                      </a:rPr>
                      <m:t>𝑥</m:t>
                    </m:r>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m:t>
                    </m:r>
                    <m:d>
                      <m:dPr>
                        <m:begChr m:val="{"/>
                        <m:endChr m:val="}"/>
                        <m:ctrlPr>
                          <a:rPr lang="id-ID" b="0" i="1" smtClean="0">
                            <a:latin typeface="Cambria Math" panose="02040503050406030204" pitchFamily="18" charset="0"/>
                          </a:rPr>
                        </m:ctrlPr>
                      </m:dPr>
                      <m:e>
                        <m:r>
                          <a:rPr lang="id-ID" b="0" i="1" smtClean="0">
                            <a:latin typeface="Cambria Math" panose="02040503050406030204" pitchFamily="18" charset="0"/>
                          </a:rPr>
                          <m:t>1 5 4 1 2</m:t>
                        </m:r>
                      </m:e>
                    </m:d>
                  </m:oMath>
                </a14:m>
                <a:endParaRPr lang="id-ID" b="0" dirty="0"/>
              </a:p>
              <a:p>
                <a:pPr marL="0" indent="0">
                  <a:buNone/>
                </a:pPr>
                <a:r>
                  <a:rPr lang="id-ID" dirty="0">
                    <a:latin typeface="Calibri" panose="020F0502020204030204" pitchFamily="34" charset="0"/>
                    <a:cs typeface="Calibri" panose="020F0502020204030204" pitchFamily="34" charset="0"/>
                  </a:rPr>
                  <a:t>                    ↑</a:t>
                </a:r>
                <a:endParaRPr lang="id-ID" dirty="0"/>
              </a:p>
            </p:txBody>
          </p:sp>
        </mc:Choice>
        <mc:Fallback>
          <p:sp>
            <p:nvSpPr>
              <p:cNvPr id="6" name="Content Placeholder 5">
                <a:extLst>
                  <a:ext uri="{FF2B5EF4-FFF2-40B4-BE49-F238E27FC236}">
                    <a16:creationId xmlns:a16="http://schemas.microsoft.com/office/drawing/2014/main" id="{5BF281F1-0718-40AC-9DFC-8E86FF8A5587}"/>
                  </a:ext>
                </a:extLst>
              </p:cNvPr>
              <p:cNvSpPr>
                <a:spLocks noGrp="1" noRot="1" noChangeAspect="1" noMove="1" noResize="1" noEditPoints="1" noAdjustHandles="1" noChangeArrowheads="1" noChangeShapeType="1" noTextEdit="1"/>
              </p:cNvSpPr>
              <p:nvPr>
                <p:ph idx="1"/>
              </p:nvPr>
            </p:nvSpPr>
            <p:spPr>
              <a:blipFill>
                <a:blip r:embed="rId2"/>
                <a:stretch>
                  <a:fillRect l="-1217"/>
                </a:stretch>
              </a:blipFill>
            </p:spPr>
            <p:txBody>
              <a:bodyPr/>
              <a:lstStyle/>
              <a:p>
                <a:r>
                  <a:rPr lang="id-ID">
                    <a:noFill/>
                  </a:rPr>
                  <a:t> </a:t>
                </a:r>
              </a:p>
            </p:txBody>
          </p:sp>
        </mc:Fallback>
      </mc:AlternateContent>
    </p:spTree>
    <p:extLst>
      <p:ext uri="{BB962C8B-B14F-4D97-AF65-F5344CB8AC3E}">
        <p14:creationId xmlns:p14="http://schemas.microsoft.com/office/powerpoint/2010/main" val="162720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9C75B-3608-4C1E-AB25-41D8B989375D}"/>
              </a:ext>
            </a:extLst>
          </p:cNvPr>
          <p:cNvSpPr>
            <a:spLocks noGrp="1"/>
          </p:cNvSpPr>
          <p:nvPr>
            <p:ph type="title"/>
          </p:nvPr>
        </p:nvSpPr>
        <p:spPr>
          <a:xfrm>
            <a:off x="390616" y="75694"/>
            <a:ext cx="9969625" cy="512568"/>
          </a:xfrm>
          <a:solidFill>
            <a:srgbClr val="FF9514"/>
          </a:solidFill>
        </p:spPr>
        <p:txBody>
          <a:bodyPr>
            <a:normAutofit fontScale="90000"/>
          </a:bodyPr>
          <a:lstStyle/>
          <a:p>
            <a:r>
              <a:rPr lang="id-ID" b="1" dirty="0">
                <a:solidFill>
                  <a:schemeClr val="bg1"/>
                </a:solidFill>
              </a:rPr>
              <a:t>Review Skenario DSP:</a:t>
            </a:r>
          </a:p>
        </p:txBody>
      </p:sp>
      <p:sp>
        <p:nvSpPr>
          <p:cNvPr id="3" name="Date Placeholder 2">
            <a:extLst>
              <a:ext uri="{FF2B5EF4-FFF2-40B4-BE49-F238E27FC236}">
                <a16:creationId xmlns:a16="http://schemas.microsoft.com/office/drawing/2014/main" id="{4B0991E1-9A79-4D8A-8F24-ABA2B8363645}"/>
              </a:ext>
            </a:extLst>
          </p:cNvPr>
          <p:cNvSpPr>
            <a:spLocks noGrp="1"/>
          </p:cNvSpPr>
          <p:nvPr>
            <p:ph type="dt" sz="half" idx="10"/>
          </p:nvPr>
        </p:nvSpPr>
        <p:spPr/>
        <p:txBody>
          <a:bodyPr/>
          <a:lstStyle/>
          <a:p>
            <a:pPr>
              <a:defRPr/>
            </a:pPr>
            <a:fld id="{1734EFD7-7393-473F-86C5-CD199328AB52}"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185928D8-7D33-4BBE-A747-0079D5CEE0B8}"/>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0D6F8F4E-632E-4FC1-BB27-D958BBEE2615}"/>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3</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4E6A4405-F9AE-4A83-A26F-8A614E04D6C1}"/>
              </a:ext>
            </a:extLst>
          </p:cNvPr>
          <p:cNvSpPr>
            <a:spLocks noGrp="1"/>
          </p:cNvSpPr>
          <p:nvPr>
            <p:ph idx="1"/>
          </p:nvPr>
        </p:nvSpPr>
        <p:spPr>
          <a:xfrm>
            <a:off x="838200" y="712551"/>
            <a:ext cx="10515600" cy="5058288"/>
          </a:xfrm>
        </p:spPr>
        <p:txBody>
          <a:bodyPr>
            <a:normAutofit/>
          </a:bodyPr>
          <a:lstStyle/>
          <a:p>
            <a:r>
              <a:rPr lang="id-ID" sz="1800" dirty="0"/>
              <a:t>Sistem modern, umumnya...</a:t>
            </a:r>
          </a:p>
          <a:p>
            <a:pPr lvl="1"/>
            <a:r>
              <a:rPr lang="id-ID" sz="1800" dirty="0"/>
              <a:t>mendapatkan sinyal waktu kontinu dari sensor</a:t>
            </a:r>
          </a:p>
          <a:p>
            <a:pPr lvl="1"/>
            <a:r>
              <a:rPr lang="id-ID" sz="1800" dirty="0"/>
              <a:t>sistem waktu kontinu memodifikasi sinyal</a:t>
            </a:r>
          </a:p>
          <a:p>
            <a:pPr lvl="1"/>
            <a:r>
              <a:rPr lang="id-ID" sz="1800" dirty="0"/>
              <a:t>"konverter analog-ke-digital" (ADC atau A-ke-D) mengambil sampel sinyal untuk membuat sinyal waktu-diskrit ... "aliran angka"</a:t>
            </a:r>
          </a:p>
          <a:p>
            <a:pPr lvl="1"/>
            <a:r>
              <a:rPr lang="id-ID" sz="1800" dirty="0"/>
              <a:t>Sistem waktu-diskrit untuk melakukan pemrosesan</a:t>
            </a:r>
          </a:p>
          <a:p>
            <a:pPr lvl="1"/>
            <a:r>
              <a:rPr lang="id-ID" sz="1800" dirty="0"/>
              <a:t>dan kemudian (jika diinginkan) ubah kembali ke analog</a:t>
            </a:r>
          </a:p>
        </p:txBody>
      </p:sp>
      <p:pic>
        <p:nvPicPr>
          <p:cNvPr id="8" name="Picture 7">
            <a:extLst>
              <a:ext uri="{FF2B5EF4-FFF2-40B4-BE49-F238E27FC236}">
                <a16:creationId xmlns:a16="http://schemas.microsoft.com/office/drawing/2014/main" id="{5A7964CF-F7C9-43BF-9B62-449A4853EC2F}"/>
              </a:ext>
            </a:extLst>
          </p:cNvPr>
          <p:cNvPicPr>
            <a:picLocks noChangeAspect="1"/>
          </p:cNvPicPr>
          <p:nvPr/>
        </p:nvPicPr>
        <p:blipFill>
          <a:blip r:embed="rId2"/>
          <a:stretch>
            <a:fillRect/>
          </a:stretch>
        </p:blipFill>
        <p:spPr>
          <a:xfrm>
            <a:off x="1748413" y="3000824"/>
            <a:ext cx="8695173" cy="3284505"/>
          </a:xfrm>
          <a:prstGeom prst="rect">
            <a:avLst/>
          </a:prstGeom>
        </p:spPr>
      </p:pic>
    </p:spTree>
    <p:extLst>
      <p:ext uri="{BB962C8B-B14F-4D97-AF65-F5344CB8AC3E}">
        <p14:creationId xmlns:p14="http://schemas.microsoft.com/office/powerpoint/2010/main" val="3808251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6E9AD-3DBE-A0F0-2B66-DCDBE09C2417}"/>
              </a:ext>
            </a:extLst>
          </p:cNvPr>
          <p:cNvSpPr>
            <a:spLocks noGrp="1"/>
          </p:cNvSpPr>
          <p:nvPr>
            <p:ph type="title"/>
          </p:nvPr>
        </p:nvSpPr>
        <p:spPr/>
        <p:txBody>
          <a:bodyPr/>
          <a:lstStyle/>
          <a:p>
            <a:r>
              <a:rPr lang="id-ID" b="1" dirty="0"/>
              <a:t>KUIS </a:t>
            </a:r>
          </a:p>
        </p:txBody>
      </p:sp>
      <p:sp>
        <p:nvSpPr>
          <p:cNvPr id="3" name="Date Placeholder 2">
            <a:extLst>
              <a:ext uri="{FF2B5EF4-FFF2-40B4-BE49-F238E27FC236}">
                <a16:creationId xmlns:a16="http://schemas.microsoft.com/office/drawing/2014/main" id="{447B8DE3-F24D-C59A-22AF-F6D9141FE650}"/>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799C59EA-986B-BA9C-F8EE-8A3889408B21}"/>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9BA9286E-6921-DDF6-7F23-AE3F5FE5B1C6}"/>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4</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0F23BEEE-C59B-28F5-EB4E-5A8BDE548DE7}"/>
              </a:ext>
            </a:extLst>
          </p:cNvPr>
          <p:cNvSpPr>
            <a:spLocks noGrp="1"/>
          </p:cNvSpPr>
          <p:nvPr>
            <p:ph idx="1"/>
          </p:nvPr>
        </p:nvSpPr>
        <p:spPr/>
        <p:txBody>
          <a:bodyPr>
            <a:normAutofit/>
          </a:bodyPr>
          <a:lstStyle/>
          <a:p>
            <a:pPr marL="514350" indent="-514350" algn="just">
              <a:buFont typeface="+mj-lt"/>
              <a:buAutoNum type="arabicPeriod"/>
            </a:pPr>
            <a:r>
              <a:rPr lang="id-ID" sz="4400" b="1" dirty="0"/>
              <a:t>Jelaskan perbedaan sinyal analog dan sinyal diskrit ! Deskripsikan secara jelas ! Berikan contohnya !</a:t>
            </a:r>
          </a:p>
          <a:p>
            <a:pPr marL="514350" indent="-514350" algn="just">
              <a:buFont typeface="+mj-lt"/>
              <a:buAutoNum type="arabicPeriod"/>
            </a:pPr>
            <a:r>
              <a:rPr lang="id-ID" sz="4400" b="1" dirty="0"/>
              <a:t>Jelaskan skenario DSP yang kamu ketahui beserta contohnya !</a:t>
            </a:r>
          </a:p>
        </p:txBody>
      </p:sp>
    </p:spTree>
    <p:extLst>
      <p:ext uri="{BB962C8B-B14F-4D97-AF65-F5344CB8AC3E}">
        <p14:creationId xmlns:p14="http://schemas.microsoft.com/office/powerpoint/2010/main" val="3906726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0C691-617F-5DCC-6AD5-32754CC9584E}"/>
              </a:ext>
            </a:extLst>
          </p:cNvPr>
          <p:cNvSpPr>
            <a:spLocks noGrp="1"/>
          </p:cNvSpPr>
          <p:nvPr>
            <p:ph type="title"/>
          </p:nvPr>
        </p:nvSpPr>
        <p:spPr/>
        <p:txBody>
          <a:bodyPr/>
          <a:lstStyle/>
          <a:p>
            <a:r>
              <a:rPr lang="id-ID" dirty="0"/>
              <a:t>Sinyal Waktu Diskrit</a:t>
            </a:r>
          </a:p>
        </p:txBody>
      </p:sp>
      <p:sp>
        <p:nvSpPr>
          <p:cNvPr id="3" name="Date Placeholder 2">
            <a:extLst>
              <a:ext uri="{FF2B5EF4-FFF2-40B4-BE49-F238E27FC236}">
                <a16:creationId xmlns:a16="http://schemas.microsoft.com/office/drawing/2014/main" id="{137B30CB-353B-6F2A-2C32-11C41B606C86}"/>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7894EFA7-D577-5D42-DEF3-0C7E3C0C8BB1}"/>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843C6373-5AF0-0486-3C71-144AE1D5D10E}"/>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5</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215A5EC0-7F21-D5FA-3DB6-0AB43CAF0021}"/>
                  </a:ext>
                </a:extLst>
              </p:cNvPr>
              <p:cNvSpPr>
                <a:spLocks noGrp="1"/>
              </p:cNvSpPr>
              <p:nvPr>
                <p:ph idx="1"/>
              </p:nvPr>
            </p:nvSpPr>
            <p:spPr/>
            <p:txBody>
              <a:bodyPr>
                <a:normAutofit fontScale="92500" lnSpcReduction="20000"/>
              </a:bodyPr>
              <a:lstStyle/>
              <a:p>
                <a:pPr algn="just">
                  <a:lnSpc>
                    <a:spcPct val="110000"/>
                  </a:lnSpc>
                </a:pPr>
                <a:r>
                  <a:rPr lang="id-ID" dirty="0">
                    <a:latin typeface="Avenir Next LT Pro (Body)"/>
                  </a:rPr>
                  <a:t>Sinyal Analog </a:t>
                </a:r>
                <a:r>
                  <a:rPr lang="id-ID" dirty="0">
                    <a:latin typeface="Avenir Next LT Pro (Body)"/>
                    <a:cs typeface="Calibri" panose="020F0502020204030204" pitchFamily="34" charset="0"/>
                  </a:rPr>
                  <a:t>→</a:t>
                </a:r>
                <a:r>
                  <a:rPr lang="id-ID" dirty="0">
                    <a:latin typeface="Avenir Next LT Pro (Body)"/>
                  </a:rPr>
                  <a:t> </a:t>
                </a:r>
                <a14:m>
                  <m:oMath xmlns:m="http://schemas.openxmlformats.org/officeDocument/2006/math">
                    <m:sSub>
                      <m:sSubPr>
                        <m:ctrlPr>
                          <a:rPr lang="id-ID" i="1" smtClean="0">
                            <a:latin typeface="Cambria Math" panose="02040503050406030204" pitchFamily="18" charset="0"/>
                          </a:rPr>
                        </m:ctrlPr>
                      </m:sSubPr>
                      <m:e>
                        <m:r>
                          <a:rPr lang="id-ID" b="0" i="1" smtClean="0">
                            <a:latin typeface="Cambria Math" panose="02040503050406030204" pitchFamily="18" charset="0"/>
                          </a:rPr>
                          <m:t>𝑥</m:t>
                        </m:r>
                      </m:e>
                      <m:sub>
                        <m:r>
                          <a:rPr lang="id-ID" b="0" i="1" smtClean="0">
                            <a:latin typeface="Cambria Math" panose="02040503050406030204" pitchFamily="18" charset="0"/>
                          </a:rPr>
                          <m:t>𝑎</m:t>
                        </m:r>
                      </m:sub>
                    </m:sSub>
                    <m:r>
                      <a:rPr lang="id-ID" b="0" i="1" smtClean="0">
                        <a:latin typeface="Cambria Math" panose="02040503050406030204" pitchFamily="18" charset="0"/>
                      </a:rPr>
                      <m:t>(</m:t>
                    </m:r>
                    <m:r>
                      <a:rPr lang="id-ID" b="0" i="1" smtClean="0">
                        <a:latin typeface="Cambria Math" panose="02040503050406030204" pitchFamily="18" charset="0"/>
                      </a:rPr>
                      <m:t>𝑡</m:t>
                    </m:r>
                    <m:r>
                      <a:rPr lang="id-ID" b="0" i="1" smtClean="0">
                        <a:latin typeface="Cambria Math" panose="02040503050406030204" pitchFamily="18" charset="0"/>
                      </a:rPr>
                      <m:t>)</m:t>
                    </m:r>
                  </m:oMath>
                </a14:m>
                <a:r>
                  <a:rPr lang="id-ID" dirty="0">
                    <a:latin typeface="Avenir Next LT Pro (Body)"/>
                  </a:rPr>
                  <a:t> dimana </a:t>
                </a:r>
                <a14:m>
                  <m:oMath xmlns:m="http://schemas.openxmlformats.org/officeDocument/2006/math">
                    <m:r>
                      <a:rPr lang="id-ID" b="0" i="1" smtClean="0">
                        <a:latin typeface="Cambria Math" panose="02040503050406030204" pitchFamily="18" charset="0"/>
                      </a:rPr>
                      <m:t>𝑡</m:t>
                    </m:r>
                    <m:r>
                      <a:rPr lang="id-ID" b="0" i="1" smtClean="0">
                        <a:latin typeface="Cambria Math" panose="02040503050406030204" pitchFamily="18" charset="0"/>
                      </a:rPr>
                      <m:t> </m:t>
                    </m:r>
                  </m:oMath>
                </a14:m>
                <a:r>
                  <a:rPr lang="id-ID" dirty="0">
                    <a:latin typeface="Avenir Next LT Pro (Body)"/>
                  </a:rPr>
                  <a:t>dapat mewakili kuantitas fisik apa pun, diasumsikan bahwa </a:t>
                </a:r>
                <a14:m>
                  <m:oMath xmlns:m="http://schemas.openxmlformats.org/officeDocument/2006/math">
                    <m:r>
                      <a:rPr lang="id-ID" i="1">
                        <a:latin typeface="Cambria Math" panose="02040503050406030204" pitchFamily="18" charset="0"/>
                      </a:rPr>
                      <m:t>𝑡</m:t>
                    </m:r>
                  </m:oMath>
                </a14:m>
                <a:r>
                  <a:rPr lang="id-ID" dirty="0">
                    <a:latin typeface="Avenir Next LT Pro (Body)"/>
                  </a:rPr>
                  <a:t> mewakili waktu dalam detik.</a:t>
                </a:r>
              </a:p>
              <a:p>
                <a:pPr algn="just">
                  <a:lnSpc>
                    <a:spcPct val="110000"/>
                  </a:lnSpc>
                </a:pPr>
                <a:r>
                  <a:rPr lang="id-ID" dirty="0">
                    <a:latin typeface="Avenir Next LT Pro (Body)"/>
                  </a:rPr>
                  <a:t>Sinyal Diskrit </a:t>
                </a:r>
                <a:r>
                  <a:rPr lang="id-ID" dirty="0">
                    <a:latin typeface="Avenir Next LT Pro (Body)"/>
                    <a:cs typeface="Calibri" panose="020F0502020204030204" pitchFamily="34" charset="0"/>
                  </a:rPr>
                  <a:t>→ </a:t>
                </a:r>
                <a14:m>
                  <m:oMath xmlns:m="http://schemas.openxmlformats.org/officeDocument/2006/math">
                    <m:r>
                      <a:rPr lang="id-ID" b="0" i="1" smtClean="0">
                        <a:latin typeface="Cambria Math" panose="02040503050406030204" pitchFamily="18" charset="0"/>
                        <a:cs typeface="Calibri" panose="020F0502020204030204" pitchFamily="34" charset="0"/>
                      </a:rPr>
                      <m:t>𝑥</m:t>
                    </m:r>
                    <m:r>
                      <a:rPr lang="id-ID" b="0" i="1" smtClean="0">
                        <a:latin typeface="Cambria Math" panose="02040503050406030204" pitchFamily="18" charset="0"/>
                        <a:cs typeface="Calibri" panose="020F0502020204030204" pitchFamily="34" charset="0"/>
                      </a:rPr>
                      <m:t>(</m:t>
                    </m:r>
                    <m:r>
                      <a:rPr lang="id-ID" b="0" i="1" smtClean="0">
                        <a:latin typeface="Cambria Math" panose="02040503050406030204" pitchFamily="18" charset="0"/>
                        <a:cs typeface="Calibri" panose="020F0502020204030204" pitchFamily="34" charset="0"/>
                      </a:rPr>
                      <m:t>𝑛</m:t>
                    </m:r>
                    <m:r>
                      <a:rPr lang="id-ID" b="0" i="1" smtClean="0">
                        <a:latin typeface="Cambria Math" panose="02040503050406030204" pitchFamily="18" charset="0"/>
                        <a:cs typeface="Calibri" panose="020F0502020204030204" pitchFamily="34" charset="0"/>
                      </a:rPr>
                      <m:t>)</m:t>
                    </m:r>
                  </m:oMath>
                </a14:m>
                <a:r>
                  <a:rPr lang="id-ID" dirty="0">
                    <a:latin typeface="Avenir Next LT Pro (Body)"/>
                  </a:rPr>
                  <a:t> dimana variabel </a:t>
                </a:r>
                <a14:m>
                  <m:oMath xmlns:m="http://schemas.openxmlformats.org/officeDocument/2006/math">
                    <m:r>
                      <a:rPr lang="id-ID" i="1">
                        <a:latin typeface="Cambria Math" panose="02040503050406030204" pitchFamily="18" charset="0"/>
                        <a:cs typeface="Calibri" panose="020F0502020204030204" pitchFamily="34" charset="0"/>
                      </a:rPr>
                      <m:t>𝑛</m:t>
                    </m:r>
                    <m:r>
                      <a:rPr lang="id-ID" i="1">
                        <a:latin typeface="Cambria Math" panose="02040503050406030204" pitchFamily="18" charset="0"/>
                        <a:cs typeface="Calibri" panose="020F0502020204030204" pitchFamily="34" charset="0"/>
                      </a:rPr>
                      <m:t> </m:t>
                    </m:r>
                  </m:oMath>
                </a14:m>
                <a:r>
                  <a:rPr lang="id-ID" dirty="0">
                    <a:latin typeface="Avenir Next LT Pro (Body)"/>
                  </a:rPr>
                  <a:t>bernilai integer dan mewakili kejadian diskrit dalam waktu. Oleh karena itu disebut juga sinyal waktu diskrit, yang merupakan barisan bilangan dan akan dilambangkan dengan salah satu notasi berikut:</a:t>
                </a:r>
              </a:p>
              <a:p>
                <a:pPr marL="0" indent="0" algn="just">
                  <a:lnSpc>
                    <a:spcPct val="110000"/>
                  </a:lnSpc>
                  <a:buNone/>
                </a:pPr>
                <a14:m>
                  <m:oMathPara xmlns:m="http://schemas.openxmlformats.org/officeDocument/2006/math">
                    <m:oMathParaPr>
                      <m:jc m:val="centerGroup"/>
                    </m:oMathParaPr>
                    <m:oMath xmlns:m="http://schemas.openxmlformats.org/officeDocument/2006/math">
                      <m:r>
                        <a:rPr lang="id-ID" b="0" i="1" smtClean="0">
                          <a:latin typeface="Cambria Math" panose="02040503050406030204" pitchFamily="18" charset="0"/>
                        </a:rPr>
                        <m:t>𝑥</m:t>
                      </m:r>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m:t>
                      </m:r>
                      <m:d>
                        <m:dPr>
                          <m:begChr m:val="{"/>
                          <m:endChr m:val="}"/>
                          <m:ctrlPr>
                            <a:rPr lang="id-ID" b="0" i="1" smtClean="0">
                              <a:latin typeface="Cambria Math" panose="02040503050406030204" pitchFamily="18" charset="0"/>
                            </a:rPr>
                          </m:ctrlPr>
                        </m:dPr>
                        <m:e>
                          <m:r>
                            <a:rPr lang="id-ID" b="0" i="1" smtClean="0">
                              <a:latin typeface="Cambria Math" panose="02040503050406030204" pitchFamily="18" charset="0"/>
                            </a:rPr>
                            <m:t>𝑥</m:t>
                          </m:r>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e>
                      </m:d>
                      <m:r>
                        <a:rPr lang="id-ID" b="0" i="1" smtClean="0">
                          <a:latin typeface="Cambria Math" panose="02040503050406030204" pitchFamily="18" charset="0"/>
                        </a:rPr>
                        <m:t>={…,</m:t>
                      </m:r>
                      <m:r>
                        <a:rPr lang="id-ID" b="0" i="1" smtClean="0">
                          <a:latin typeface="Cambria Math" panose="02040503050406030204" pitchFamily="18" charset="0"/>
                        </a:rPr>
                        <m:t>𝑥</m:t>
                      </m:r>
                      <m:d>
                        <m:dPr>
                          <m:ctrlPr>
                            <a:rPr lang="id-ID" b="0" i="1" smtClean="0">
                              <a:latin typeface="Cambria Math" panose="02040503050406030204" pitchFamily="18" charset="0"/>
                            </a:rPr>
                          </m:ctrlPr>
                        </m:dPr>
                        <m:e>
                          <m:r>
                            <a:rPr lang="id-ID" b="0" i="1" smtClean="0">
                              <a:latin typeface="Cambria Math" panose="02040503050406030204" pitchFamily="18" charset="0"/>
                            </a:rPr>
                            <m:t>−1</m:t>
                          </m:r>
                        </m:e>
                      </m:d>
                      <m:r>
                        <a:rPr lang="id-ID" b="0" i="1" smtClean="0">
                          <a:latin typeface="Cambria Math" panose="02040503050406030204" pitchFamily="18" charset="0"/>
                        </a:rPr>
                        <m:t>,</m:t>
                      </m:r>
                      <m:r>
                        <a:rPr lang="id-ID" b="0" i="1" smtClean="0">
                          <a:latin typeface="Cambria Math" panose="02040503050406030204" pitchFamily="18" charset="0"/>
                        </a:rPr>
                        <m:t>𝑥</m:t>
                      </m:r>
                      <m:d>
                        <m:dPr>
                          <m:ctrlPr>
                            <a:rPr lang="id-ID" b="0" i="1" smtClean="0">
                              <a:latin typeface="Cambria Math" panose="02040503050406030204" pitchFamily="18" charset="0"/>
                            </a:rPr>
                          </m:ctrlPr>
                        </m:dPr>
                        <m:e>
                          <m:r>
                            <a:rPr lang="id-ID" b="0" i="1" smtClean="0">
                              <a:latin typeface="Cambria Math" panose="02040503050406030204" pitchFamily="18" charset="0"/>
                            </a:rPr>
                            <m:t>0</m:t>
                          </m:r>
                        </m:e>
                      </m:d>
                      <m:r>
                        <a:rPr lang="id-ID" b="0" i="1" smtClean="0">
                          <a:latin typeface="Cambria Math" panose="02040503050406030204" pitchFamily="18" charset="0"/>
                        </a:rPr>
                        <m:t>,</m:t>
                      </m:r>
                      <m:r>
                        <a:rPr lang="id-ID" b="0" i="1" smtClean="0">
                          <a:latin typeface="Cambria Math" panose="02040503050406030204" pitchFamily="18" charset="0"/>
                        </a:rPr>
                        <m:t>𝑥</m:t>
                      </m:r>
                      <m:d>
                        <m:dPr>
                          <m:ctrlPr>
                            <a:rPr lang="id-ID" b="0" i="1" smtClean="0">
                              <a:latin typeface="Cambria Math" panose="02040503050406030204" pitchFamily="18" charset="0"/>
                            </a:rPr>
                          </m:ctrlPr>
                        </m:dPr>
                        <m:e>
                          <m:r>
                            <a:rPr lang="id-ID" b="0" i="1" smtClean="0">
                              <a:latin typeface="Cambria Math" panose="02040503050406030204" pitchFamily="18" charset="0"/>
                            </a:rPr>
                            <m:t>1</m:t>
                          </m:r>
                        </m:e>
                      </m:d>
                      <m:r>
                        <a:rPr lang="id-ID" b="0" i="1" smtClean="0">
                          <a:latin typeface="Cambria Math" panose="02040503050406030204" pitchFamily="18" charset="0"/>
                        </a:rPr>
                        <m:t>,…}</m:t>
                      </m:r>
                    </m:oMath>
                  </m:oMathPara>
                </a14:m>
                <a:endParaRPr lang="id-ID" dirty="0">
                  <a:latin typeface="Avenir Next LT Pro (Body)"/>
                  <a:cs typeface="Calibri" panose="020F0502020204030204" pitchFamily="34" charset="0"/>
                </a:endParaRPr>
              </a:p>
              <a:p>
                <a:pPr marL="0" indent="0" algn="just">
                  <a:lnSpc>
                    <a:spcPct val="110000"/>
                  </a:lnSpc>
                  <a:buNone/>
                </a:pPr>
                <a:r>
                  <a:rPr lang="id-ID" dirty="0">
                    <a:latin typeface="Avenir Next LT Pro (Body)"/>
                    <a:cs typeface="Calibri" panose="020F0502020204030204" pitchFamily="34" charset="0"/>
                  </a:rPr>
                  <a:t>							↑</a:t>
                </a:r>
              </a:p>
              <a:p>
                <a:pPr marL="0" indent="0" algn="just">
                  <a:lnSpc>
                    <a:spcPct val="110000"/>
                  </a:lnSpc>
                  <a:buNone/>
                </a:pPr>
                <a:r>
                  <a:rPr lang="id-ID" dirty="0">
                    <a:latin typeface="Avenir Next LT Pro (Body)"/>
                    <a:cs typeface="Calibri" panose="020F0502020204030204" pitchFamily="34" charset="0"/>
                  </a:rPr>
                  <a:t>			(↑ menunjukkan sampel pada </a:t>
                </a:r>
                <a14:m>
                  <m:oMath xmlns:m="http://schemas.openxmlformats.org/officeDocument/2006/math">
                    <m:r>
                      <a:rPr lang="id-ID" b="0" i="1" smtClean="0">
                        <a:latin typeface="Cambria Math" panose="02040503050406030204" pitchFamily="18" charset="0"/>
                        <a:cs typeface="Calibri" panose="020F0502020204030204" pitchFamily="34" charset="0"/>
                      </a:rPr>
                      <m:t>𝑛</m:t>
                    </m:r>
                    <m:r>
                      <a:rPr lang="id-ID" b="0" i="1" smtClean="0">
                        <a:latin typeface="Cambria Math" panose="02040503050406030204" pitchFamily="18" charset="0"/>
                        <a:cs typeface="Calibri" panose="020F0502020204030204" pitchFamily="34" charset="0"/>
                      </a:rPr>
                      <m:t>=0</m:t>
                    </m:r>
                  </m:oMath>
                </a14:m>
                <a:r>
                  <a:rPr lang="id-ID" dirty="0">
                    <a:latin typeface="Avenir Next LT Pro (Body)"/>
                    <a:cs typeface="Calibri" panose="020F0502020204030204" pitchFamily="34" charset="0"/>
                  </a:rPr>
                  <a:t>)</a:t>
                </a:r>
              </a:p>
            </p:txBody>
          </p:sp>
        </mc:Choice>
        <mc:Fallback xmlns="">
          <p:sp>
            <p:nvSpPr>
              <p:cNvPr id="6" name="Content Placeholder 5">
                <a:extLst>
                  <a:ext uri="{FF2B5EF4-FFF2-40B4-BE49-F238E27FC236}">
                    <a16:creationId xmlns:a16="http://schemas.microsoft.com/office/drawing/2014/main" id="{215A5EC0-7F21-D5FA-3DB6-0AB43CAF0021}"/>
                  </a:ext>
                </a:extLst>
              </p:cNvPr>
              <p:cNvSpPr>
                <a:spLocks noGrp="1" noRot="1" noChangeAspect="1" noMove="1" noResize="1" noEditPoints="1" noAdjustHandles="1" noChangeArrowheads="1" noChangeShapeType="1" noTextEdit="1"/>
              </p:cNvSpPr>
              <p:nvPr>
                <p:ph idx="1"/>
              </p:nvPr>
            </p:nvSpPr>
            <p:spPr>
              <a:blipFill>
                <a:blip r:embed="rId2"/>
                <a:stretch>
                  <a:fillRect l="-928" t="-2844" r="-986" b="-1580"/>
                </a:stretch>
              </a:blipFill>
            </p:spPr>
            <p:txBody>
              <a:bodyPr/>
              <a:lstStyle/>
              <a:p>
                <a:r>
                  <a:rPr lang="id-ID">
                    <a:noFill/>
                  </a:rPr>
                  <a:t> </a:t>
                </a:r>
              </a:p>
            </p:txBody>
          </p:sp>
        </mc:Fallback>
      </mc:AlternateContent>
      <p:sp>
        <p:nvSpPr>
          <p:cNvPr id="7" name="Flowchart: Connector 6">
            <a:extLst>
              <a:ext uri="{FF2B5EF4-FFF2-40B4-BE49-F238E27FC236}">
                <a16:creationId xmlns:a16="http://schemas.microsoft.com/office/drawing/2014/main" id="{4741863D-5A1E-05E3-BC79-79683F1EE9FA}"/>
              </a:ext>
            </a:extLst>
          </p:cNvPr>
          <p:cNvSpPr/>
          <p:nvPr/>
        </p:nvSpPr>
        <p:spPr>
          <a:xfrm>
            <a:off x="7060677" y="4068191"/>
            <a:ext cx="697583" cy="895547"/>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867758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FDF38-EA82-DBD4-A849-D0116F0F5917}"/>
              </a:ext>
            </a:extLst>
          </p:cNvPr>
          <p:cNvSpPr>
            <a:spLocks noGrp="1"/>
          </p:cNvSpPr>
          <p:nvPr>
            <p:ph type="title"/>
          </p:nvPr>
        </p:nvSpPr>
        <p:spPr/>
        <p:txBody>
          <a:bodyPr/>
          <a:lstStyle/>
          <a:p>
            <a:r>
              <a:rPr lang="id-ID" dirty="0"/>
              <a:t>Representasi dalam MATLAB</a:t>
            </a:r>
          </a:p>
        </p:txBody>
      </p:sp>
      <p:sp>
        <p:nvSpPr>
          <p:cNvPr id="3" name="Date Placeholder 2">
            <a:extLst>
              <a:ext uri="{FF2B5EF4-FFF2-40B4-BE49-F238E27FC236}">
                <a16:creationId xmlns:a16="http://schemas.microsoft.com/office/drawing/2014/main" id="{EC124E30-4D7A-756B-481A-C89B44DAB33D}"/>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DB0665D1-C1D5-0E2E-2F34-F97577257049}"/>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A0AA7C64-DB9E-7664-08AD-508E54FF92DB}"/>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6</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37BA070C-5738-E4EA-4E00-8B9E08520031}"/>
                  </a:ext>
                </a:extLst>
              </p:cNvPr>
              <p:cNvSpPr>
                <a:spLocks noGrp="1"/>
              </p:cNvSpPr>
              <p:nvPr>
                <p:ph idx="1"/>
              </p:nvPr>
            </p:nvSpPr>
            <p:spPr/>
            <p:txBody>
              <a:bodyPr>
                <a:normAutofit fontScale="70000" lnSpcReduction="20000"/>
              </a:bodyPr>
              <a:lstStyle/>
              <a:p>
                <a:pPr>
                  <a:lnSpc>
                    <a:spcPct val="110000"/>
                  </a:lnSpc>
                </a:pPr>
                <a:r>
                  <a:rPr lang="id-ID" dirty="0"/>
                  <a:t>Representasi dalam MATLAB → 2 vektor → 𝑥 dan 𝑛</a:t>
                </a:r>
              </a:p>
              <a:p>
                <a:pPr>
                  <a:lnSpc>
                    <a:spcPct val="110000"/>
                  </a:lnSpc>
                </a:pPr>
                <a:r>
                  <a:rPr lang="id-ID" dirty="0"/>
                  <a:t>Contoh</a:t>
                </a:r>
              </a:p>
              <a:p>
                <a:pPr marL="0" indent="0">
                  <a:lnSpc>
                    <a:spcPct val="110000"/>
                  </a:lnSpc>
                  <a:buNone/>
                </a:pPr>
                <a14:m>
                  <m:oMathPara xmlns:m="http://schemas.openxmlformats.org/officeDocument/2006/math">
                    <m:oMathParaPr>
                      <m:jc m:val="centerGroup"/>
                    </m:oMathParaPr>
                    <m:oMath xmlns:m="http://schemas.openxmlformats.org/officeDocument/2006/math">
                      <m:r>
                        <a:rPr lang="id-ID" b="0" i="1" smtClean="0">
                          <a:latin typeface="Cambria Math" panose="02040503050406030204" pitchFamily="18" charset="0"/>
                        </a:rPr>
                        <m:t>𝑥</m:t>
                      </m:r>
                      <m:d>
                        <m:dPr>
                          <m:ctrlPr>
                            <a:rPr lang="id-ID" b="0" i="1" smtClean="0">
                              <a:latin typeface="Cambria Math" panose="02040503050406030204" pitchFamily="18" charset="0"/>
                            </a:rPr>
                          </m:ctrlPr>
                        </m:dPr>
                        <m:e>
                          <m:r>
                            <a:rPr lang="id-ID" b="0" i="1" smtClean="0">
                              <a:latin typeface="Cambria Math" panose="02040503050406030204" pitchFamily="18" charset="0"/>
                            </a:rPr>
                            <m:t>𝑛</m:t>
                          </m:r>
                        </m:e>
                      </m:d>
                      <m:r>
                        <a:rPr lang="id-ID" b="0" i="1" smtClean="0">
                          <a:latin typeface="Cambria Math" panose="02040503050406030204" pitchFamily="18" charset="0"/>
                        </a:rPr>
                        <m:t>={2, 1, −1, 0, 1, 4, 3, 7}</m:t>
                      </m:r>
                    </m:oMath>
                  </m:oMathPara>
                </a14:m>
                <a:endParaRPr lang="id-ID" dirty="0"/>
              </a:p>
              <a:p>
                <a:pPr marL="0" indent="0">
                  <a:lnSpc>
                    <a:spcPct val="110000"/>
                  </a:lnSpc>
                  <a:buNone/>
                </a:pPr>
                <a:r>
                  <a:rPr lang="id-ID" dirty="0">
                    <a:latin typeface="Calibri" panose="020F0502020204030204" pitchFamily="34" charset="0"/>
                    <a:cs typeface="Calibri" panose="020F0502020204030204" pitchFamily="34" charset="0"/>
                  </a:rPr>
                  <a:t>					               ↑</a:t>
                </a:r>
              </a:p>
              <a:p>
                <a:pPr marL="0" indent="0">
                  <a:lnSpc>
                    <a:spcPct val="110000"/>
                  </a:lnSpc>
                  <a:buNone/>
                </a:pPr>
                <a:r>
                  <a:rPr lang="id-ID" dirty="0"/>
                  <a:t>	&gt;&gt; n=[-3,-2,-1,0,1,2,3,4]; x=[2,1,-1,0,1,4,3,7]</a:t>
                </a:r>
              </a:p>
              <a:p>
                <a:pPr algn="just">
                  <a:lnSpc>
                    <a:spcPct val="110000"/>
                  </a:lnSpc>
                </a:pPr>
                <a:r>
                  <a:rPr lang="id-ID" dirty="0"/>
                  <a:t>Bisa menggunakan representasi vektor x saja ketika informasi posisi sampel tidak diperlukan atau ketika informasi posisi tersebut tidak penting. Contohnya ketika sequene dimulai dari </a:t>
                </a:r>
                <a14:m>
                  <m:oMath xmlns:m="http://schemas.openxmlformats.org/officeDocument/2006/math">
                    <m:r>
                      <a:rPr lang="id-ID" b="0" i="1" smtClean="0">
                        <a:latin typeface="Cambria Math" panose="02040503050406030204" pitchFamily="18" charset="0"/>
                      </a:rPr>
                      <m:t>𝑛</m:t>
                    </m:r>
                    <m:r>
                      <a:rPr lang="id-ID" b="0" i="1" smtClean="0">
                        <a:latin typeface="Cambria Math" panose="02040503050406030204" pitchFamily="18" charset="0"/>
                      </a:rPr>
                      <m:t>=0</m:t>
                    </m:r>
                  </m:oMath>
                </a14:m>
                <a:r>
                  <a:rPr lang="id-ID" dirty="0"/>
                  <a:t>.</a:t>
                </a:r>
              </a:p>
              <a:p>
                <a:pPr algn="just">
                  <a:lnSpc>
                    <a:spcPct val="110000"/>
                  </a:lnSpc>
                </a:pPr>
                <a:r>
                  <a:rPr lang="id-ID" dirty="0"/>
                  <a:t>Arbitrary infinite duration sequence (urutan durasi yang tak terbatas) tidak dapat direpresentasikan dalam MATLAB karena keterbatasan memori yang terbatas.</a:t>
                </a:r>
              </a:p>
              <a:p>
                <a:pPr marL="0" indent="0">
                  <a:lnSpc>
                    <a:spcPct val="110000"/>
                  </a:lnSpc>
                  <a:buNone/>
                </a:pPr>
                <a:endParaRPr lang="id-ID" dirty="0"/>
              </a:p>
            </p:txBody>
          </p:sp>
        </mc:Choice>
        <mc:Fallback xmlns="">
          <p:sp>
            <p:nvSpPr>
              <p:cNvPr id="6" name="Content Placeholder 5">
                <a:extLst>
                  <a:ext uri="{FF2B5EF4-FFF2-40B4-BE49-F238E27FC236}">
                    <a16:creationId xmlns:a16="http://schemas.microsoft.com/office/drawing/2014/main" id="{37BA070C-5738-E4EA-4E00-8B9E08520031}"/>
                  </a:ext>
                </a:extLst>
              </p:cNvPr>
              <p:cNvSpPr>
                <a:spLocks noGrp="1" noRot="1" noChangeAspect="1" noMove="1" noResize="1" noEditPoints="1" noAdjustHandles="1" noChangeArrowheads="1" noChangeShapeType="1" noTextEdit="1"/>
              </p:cNvSpPr>
              <p:nvPr>
                <p:ph idx="1"/>
              </p:nvPr>
            </p:nvSpPr>
            <p:spPr>
              <a:blipFill>
                <a:blip r:embed="rId2"/>
                <a:stretch>
                  <a:fillRect l="-522" t="-1896" r="-580"/>
                </a:stretch>
              </a:blipFill>
            </p:spPr>
            <p:txBody>
              <a:bodyPr/>
              <a:lstStyle/>
              <a:p>
                <a:r>
                  <a:rPr lang="id-ID">
                    <a:noFill/>
                  </a:rPr>
                  <a:t> </a:t>
                </a:r>
              </a:p>
            </p:txBody>
          </p:sp>
        </mc:Fallback>
      </mc:AlternateContent>
      <p:sp>
        <p:nvSpPr>
          <p:cNvPr id="7" name="Flowchart: Connector 6">
            <a:extLst>
              <a:ext uri="{FF2B5EF4-FFF2-40B4-BE49-F238E27FC236}">
                <a16:creationId xmlns:a16="http://schemas.microsoft.com/office/drawing/2014/main" id="{BDFDC442-ADCF-B4AC-CD9B-582CFF49DB5E}"/>
              </a:ext>
            </a:extLst>
          </p:cNvPr>
          <p:cNvSpPr/>
          <p:nvPr/>
        </p:nvSpPr>
        <p:spPr>
          <a:xfrm>
            <a:off x="6353666" y="2479249"/>
            <a:ext cx="263950" cy="791852"/>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noFill/>
            </a:endParaRPr>
          </a:p>
        </p:txBody>
      </p:sp>
    </p:spTree>
    <p:extLst>
      <p:ext uri="{BB962C8B-B14F-4D97-AF65-F5344CB8AC3E}">
        <p14:creationId xmlns:p14="http://schemas.microsoft.com/office/powerpoint/2010/main" val="104443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A161A-AD08-E986-A75E-336838B03651}"/>
              </a:ext>
            </a:extLst>
          </p:cNvPr>
          <p:cNvSpPr>
            <a:spLocks noGrp="1"/>
          </p:cNvSpPr>
          <p:nvPr>
            <p:ph type="title"/>
          </p:nvPr>
        </p:nvSpPr>
        <p:spPr/>
        <p:txBody>
          <a:bodyPr/>
          <a:lstStyle/>
          <a:p>
            <a:r>
              <a:rPr lang="id-ID" dirty="0"/>
              <a:t>Types of Sequence</a:t>
            </a:r>
          </a:p>
        </p:txBody>
      </p:sp>
      <p:sp>
        <p:nvSpPr>
          <p:cNvPr id="3" name="Date Placeholder 2">
            <a:extLst>
              <a:ext uri="{FF2B5EF4-FFF2-40B4-BE49-F238E27FC236}">
                <a16:creationId xmlns:a16="http://schemas.microsoft.com/office/drawing/2014/main" id="{D867167D-7F1A-0EDB-A418-76A72C6C70E0}"/>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60200CA6-C40F-17B8-2276-6A7F0FC7776C}"/>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852388CE-8B9E-62B2-5ED8-42B0C3047B07}"/>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7</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EA9218BB-22A5-4F76-0A4E-9754D1D39E4C}"/>
              </a:ext>
            </a:extLst>
          </p:cNvPr>
          <p:cNvSpPr>
            <a:spLocks noGrp="1"/>
          </p:cNvSpPr>
          <p:nvPr>
            <p:ph idx="1"/>
          </p:nvPr>
        </p:nvSpPr>
        <p:spPr/>
        <p:txBody>
          <a:bodyPr/>
          <a:lstStyle/>
          <a:p>
            <a:pPr marL="514350" indent="-514350">
              <a:buFont typeface="+mj-lt"/>
              <a:buAutoNum type="arabicPeriod"/>
            </a:pPr>
            <a:r>
              <a:rPr lang="id-ID" dirty="0"/>
              <a:t>Unit sample sequence</a:t>
            </a:r>
          </a:p>
          <a:p>
            <a:pPr marL="514350" indent="-514350">
              <a:buFont typeface="+mj-lt"/>
              <a:buAutoNum type="arabicPeriod"/>
            </a:pPr>
            <a:r>
              <a:rPr lang="id-ID" dirty="0"/>
              <a:t>Unit step sequence</a:t>
            </a:r>
          </a:p>
          <a:p>
            <a:pPr marL="514350" indent="-514350">
              <a:buFont typeface="+mj-lt"/>
              <a:buAutoNum type="arabicPeriod"/>
            </a:pPr>
            <a:r>
              <a:rPr lang="id-ID" dirty="0"/>
              <a:t>Real valued exponential sequence</a:t>
            </a:r>
          </a:p>
          <a:p>
            <a:pPr marL="514350" indent="-514350">
              <a:buFont typeface="+mj-lt"/>
              <a:buAutoNum type="arabicPeriod"/>
            </a:pPr>
            <a:r>
              <a:rPr lang="id-ID" dirty="0"/>
              <a:t>Complex valued exponential sequence</a:t>
            </a:r>
          </a:p>
          <a:p>
            <a:pPr marL="514350" indent="-514350">
              <a:buFont typeface="+mj-lt"/>
              <a:buAutoNum type="arabicPeriod"/>
            </a:pPr>
            <a:r>
              <a:rPr lang="id-ID" dirty="0"/>
              <a:t>Sinusoidal sequence</a:t>
            </a:r>
          </a:p>
          <a:p>
            <a:pPr marL="514350" indent="-514350">
              <a:buFont typeface="+mj-lt"/>
              <a:buAutoNum type="arabicPeriod"/>
            </a:pPr>
            <a:r>
              <a:rPr lang="id-ID" dirty="0"/>
              <a:t>Random sequence</a:t>
            </a:r>
          </a:p>
          <a:p>
            <a:pPr marL="514350" indent="-514350">
              <a:buFont typeface="+mj-lt"/>
              <a:buAutoNum type="arabicPeriod"/>
            </a:pPr>
            <a:r>
              <a:rPr lang="id-ID" dirty="0"/>
              <a:t>Periodic sequence</a:t>
            </a:r>
          </a:p>
        </p:txBody>
      </p:sp>
    </p:spTree>
    <p:extLst>
      <p:ext uri="{BB962C8B-B14F-4D97-AF65-F5344CB8AC3E}">
        <p14:creationId xmlns:p14="http://schemas.microsoft.com/office/powerpoint/2010/main" val="2328835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8DE1D-7C0E-0A38-4210-FCD3A1F545C6}"/>
              </a:ext>
            </a:extLst>
          </p:cNvPr>
          <p:cNvSpPr>
            <a:spLocks noGrp="1"/>
          </p:cNvSpPr>
          <p:nvPr>
            <p:ph type="title"/>
          </p:nvPr>
        </p:nvSpPr>
        <p:spPr/>
        <p:txBody>
          <a:bodyPr>
            <a:normAutofit/>
          </a:bodyPr>
          <a:lstStyle/>
          <a:p>
            <a:r>
              <a:rPr lang="id-ID" b="1" dirty="0"/>
              <a:t>Tugas 2</a:t>
            </a:r>
          </a:p>
        </p:txBody>
      </p:sp>
      <p:sp>
        <p:nvSpPr>
          <p:cNvPr id="3" name="Date Placeholder 2">
            <a:extLst>
              <a:ext uri="{FF2B5EF4-FFF2-40B4-BE49-F238E27FC236}">
                <a16:creationId xmlns:a16="http://schemas.microsoft.com/office/drawing/2014/main" id="{87256634-6774-FCDB-0022-8CFBC814D9A5}"/>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E733F510-8F36-D010-9A04-93AF9F2A0F99}"/>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0430FF85-C520-2425-A1B9-73A9F0E45CB1}"/>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8</a:t>
            </a:fld>
            <a:endParaRPr lang="en-US" dirty="0">
              <a:solidFill>
                <a:prstClr val="black">
                  <a:tint val="75000"/>
                </a:prstClr>
              </a:solidFill>
            </a:endParaRPr>
          </a:p>
        </p:txBody>
      </p:sp>
      <p:graphicFrame>
        <p:nvGraphicFramePr>
          <p:cNvPr id="8" name="Content Placeholder 5">
            <a:extLst>
              <a:ext uri="{FF2B5EF4-FFF2-40B4-BE49-F238E27FC236}">
                <a16:creationId xmlns:a16="http://schemas.microsoft.com/office/drawing/2014/main" id="{83D47BFF-23EC-0EAA-57B8-DA5CB138D49B}"/>
              </a:ext>
            </a:extLst>
          </p:cNvPr>
          <p:cNvGraphicFramePr>
            <a:graphicFrameLocks noGrp="1"/>
          </p:cNvGraphicFramePr>
          <p:nvPr>
            <p:ph idx="1"/>
            <p:extLst>
              <p:ext uri="{D42A27DB-BD31-4B8C-83A1-F6EECF244321}">
                <p14:modId xmlns:p14="http://schemas.microsoft.com/office/powerpoint/2010/main" val="1573475925"/>
              </p:ext>
            </p:extLst>
          </p:nvPr>
        </p:nvGraphicFramePr>
        <p:xfrm>
          <a:off x="838200" y="1911096"/>
          <a:ext cx="10515600" cy="3859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1801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09036-A21F-B364-2A61-B4629D5B5E02}"/>
              </a:ext>
            </a:extLst>
          </p:cNvPr>
          <p:cNvSpPr>
            <a:spLocks noGrp="1"/>
          </p:cNvSpPr>
          <p:nvPr>
            <p:ph type="title"/>
          </p:nvPr>
        </p:nvSpPr>
        <p:spPr/>
        <p:txBody>
          <a:bodyPr/>
          <a:lstStyle/>
          <a:p>
            <a:r>
              <a:rPr lang="id-ID" dirty="0"/>
              <a:t>Unit Sample Signal</a:t>
            </a:r>
          </a:p>
        </p:txBody>
      </p:sp>
      <p:sp>
        <p:nvSpPr>
          <p:cNvPr id="3" name="Date Placeholder 2">
            <a:extLst>
              <a:ext uri="{FF2B5EF4-FFF2-40B4-BE49-F238E27FC236}">
                <a16:creationId xmlns:a16="http://schemas.microsoft.com/office/drawing/2014/main" id="{E1A9D455-F4BF-B3B6-F24D-CC8C1E562FFE}"/>
              </a:ext>
            </a:extLst>
          </p:cNvPr>
          <p:cNvSpPr>
            <a:spLocks noGrp="1"/>
          </p:cNvSpPr>
          <p:nvPr>
            <p:ph type="dt" sz="half" idx="10"/>
          </p:nvPr>
        </p:nvSpPr>
        <p:spPr/>
        <p:txBody>
          <a:bodyPr/>
          <a:lstStyle/>
          <a:p>
            <a:pPr>
              <a:defRPr/>
            </a:pPr>
            <a:fld id="{05FDC6FE-5F6E-4B0C-95DB-565A38435881}" type="datetime1">
              <a:rPr lang="id-ID" smtClean="0">
                <a:solidFill>
                  <a:prstClr val="black">
                    <a:tint val="75000"/>
                  </a:prstClr>
                </a:solidFill>
              </a:rPr>
              <a:t>13/02/2023</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id="{3122BA4E-0954-5002-122B-947E2C0AABE0}"/>
              </a:ext>
            </a:extLst>
          </p:cNvPr>
          <p:cNvSpPr>
            <a:spLocks noGrp="1"/>
          </p:cNvSpPr>
          <p:nvPr>
            <p:ph type="ftr" sz="quarter" idx="11"/>
          </p:nvPr>
        </p:nvSpPr>
        <p:spPr/>
        <p:txBody>
          <a:bodyPr/>
          <a:lstStyle/>
          <a:p>
            <a:pPr>
              <a:defRPr/>
            </a:pPr>
            <a:r>
              <a:rPr lang="en-US">
                <a:solidFill>
                  <a:prstClr val="black">
                    <a:tint val="75000"/>
                  </a:prstClr>
                </a:solidFill>
              </a:rPr>
              <a:t>Pengolahan Sinyal Digital</a:t>
            </a:r>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7AB55911-1A39-BB23-E380-844EEF5ABD02}"/>
              </a:ext>
            </a:extLst>
          </p:cNvPr>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9</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1E8C5FD4-9F05-54AE-8FC0-EC5CB8EC795B}"/>
                  </a:ext>
                </a:extLst>
              </p:cNvPr>
              <p:cNvSpPr>
                <a:spLocks noGrp="1"/>
              </p:cNvSpPr>
              <p:nvPr>
                <p:ph idx="1"/>
              </p:nvPr>
            </p:nvSpPr>
            <p:spPr>
              <a:xfrm>
                <a:off x="1207169" y="1507792"/>
                <a:ext cx="10515600" cy="3859742"/>
              </a:xfrm>
            </p:spPr>
            <p:txBody>
              <a:bodyPr>
                <a:normAutofit/>
              </a:bodyPr>
              <a:lstStyle/>
              <a:p>
                <a:pPr>
                  <a:lnSpc>
                    <a:spcPct val="100000"/>
                  </a:lnSpc>
                </a:pPr>
                <a14:m>
                  <m:oMath xmlns:m="http://schemas.openxmlformats.org/officeDocument/2006/math">
                    <m:r>
                      <a:rPr lang="id-ID" sz="2000" i="1" smtClean="0">
                        <a:latin typeface="Cambria Math" panose="02040503050406030204" pitchFamily="18" charset="0"/>
                        <a:ea typeface="Cambria Math" panose="02040503050406030204" pitchFamily="18" charset="0"/>
                      </a:rPr>
                      <m:t>𝛿</m:t>
                    </m:r>
                    <m:d>
                      <m:dPr>
                        <m:ctrlPr>
                          <a:rPr lang="id-ID" sz="2000" b="0" i="1" smtClean="0">
                            <a:latin typeface="Cambria Math" panose="02040503050406030204" pitchFamily="18" charset="0"/>
                            <a:ea typeface="Cambria Math" panose="02040503050406030204" pitchFamily="18" charset="0"/>
                          </a:rPr>
                        </m:ctrlPr>
                      </m:dPr>
                      <m:e>
                        <m:r>
                          <a:rPr lang="id-ID" sz="2000" b="0" i="1" smtClean="0">
                            <a:latin typeface="Cambria Math" panose="02040503050406030204" pitchFamily="18" charset="0"/>
                            <a:ea typeface="Cambria Math" panose="02040503050406030204" pitchFamily="18" charset="0"/>
                          </a:rPr>
                          <m:t>𝑛</m:t>
                        </m:r>
                      </m:e>
                    </m:d>
                    <m:r>
                      <a:rPr lang="id-ID" sz="2000" b="0" i="1" smtClean="0">
                        <a:latin typeface="Cambria Math" panose="02040503050406030204" pitchFamily="18" charset="0"/>
                        <a:ea typeface="Cambria Math" panose="02040503050406030204" pitchFamily="18" charset="0"/>
                      </a:rPr>
                      <m:t>=</m:t>
                    </m:r>
                    <m:d>
                      <m:dPr>
                        <m:begChr m:val="{"/>
                        <m:endChr m:val=""/>
                        <m:ctrlPr>
                          <a:rPr lang="id-ID" sz="2000" b="0" i="1" smtClean="0">
                            <a:latin typeface="Cambria Math" panose="02040503050406030204" pitchFamily="18" charset="0"/>
                            <a:ea typeface="Cambria Math" panose="02040503050406030204" pitchFamily="18" charset="0"/>
                          </a:rPr>
                        </m:ctrlPr>
                      </m:dPr>
                      <m:e>
                        <m:m>
                          <m:mPr>
                            <m:mcs>
                              <m:mc>
                                <m:mcPr>
                                  <m:count m:val="1"/>
                                  <m:mcJc m:val="center"/>
                                </m:mcPr>
                              </m:mc>
                            </m:mcs>
                            <m:ctrlPr>
                              <a:rPr lang="id-ID" sz="2000" b="0" i="1" smtClean="0">
                                <a:latin typeface="Cambria Math" panose="02040503050406030204" pitchFamily="18" charset="0"/>
                                <a:ea typeface="Cambria Math" panose="02040503050406030204" pitchFamily="18" charset="0"/>
                              </a:rPr>
                            </m:ctrlPr>
                          </m:mPr>
                          <m:mr>
                            <m:e>
                              <m:r>
                                <m:rPr>
                                  <m:brk m:alnAt="7"/>
                                </m:rPr>
                                <a:rPr lang="id-ID" sz="2000" b="0" i="1" smtClean="0">
                                  <a:latin typeface="Cambria Math" panose="02040503050406030204" pitchFamily="18" charset="0"/>
                                  <a:ea typeface="Cambria Math" panose="02040503050406030204" pitchFamily="18" charset="0"/>
                                </a:rPr>
                                <m:t>1</m:t>
                              </m:r>
                              <m:r>
                                <a:rPr lang="id-ID" sz="2000" b="0" i="1" smtClean="0">
                                  <a:latin typeface="Cambria Math" panose="02040503050406030204" pitchFamily="18" charset="0"/>
                                  <a:ea typeface="Cambria Math" panose="02040503050406030204" pitchFamily="18" charset="0"/>
                                </a:rPr>
                                <m:t>, </m:t>
                              </m:r>
                              <m:r>
                                <a:rPr lang="id-ID" sz="2000" b="0" i="1" smtClean="0">
                                  <a:latin typeface="Cambria Math" panose="02040503050406030204" pitchFamily="18" charset="0"/>
                                  <a:ea typeface="Cambria Math" panose="02040503050406030204" pitchFamily="18" charset="0"/>
                                </a:rPr>
                                <m:t>𝑛</m:t>
                              </m:r>
                              <m:r>
                                <a:rPr lang="id-ID" sz="2000" b="0" i="1" smtClean="0">
                                  <a:latin typeface="Cambria Math" panose="02040503050406030204" pitchFamily="18" charset="0"/>
                                  <a:ea typeface="Cambria Math" panose="02040503050406030204" pitchFamily="18" charset="0"/>
                                </a:rPr>
                                <m:t>=0</m:t>
                              </m:r>
                            </m:e>
                          </m:mr>
                          <m:mr>
                            <m:e>
                              <m:r>
                                <a:rPr lang="id-ID" sz="2000" b="0" i="1" smtClean="0">
                                  <a:latin typeface="Cambria Math" panose="02040503050406030204" pitchFamily="18" charset="0"/>
                                  <a:ea typeface="Cambria Math" panose="02040503050406030204" pitchFamily="18" charset="0"/>
                                </a:rPr>
                                <m:t>0, </m:t>
                              </m:r>
                              <m:r>
                                <a:rPr lang="id-ID" sz="2000" b="0" i="1" smtClean="0">
                                  <a:latin typeface="Cambria Math" panose="02040503050406030204" pitchFamily="18" charset="0"/>
                                  <a:ea typeface="Cambria Math" panose="02040503050406030204" pitchFamily="18" charset="0"/>
                                </a:rPr>
                                <m:t>𝑛</m:t>
                              </m:r>
                              <m:r>
                                <a:rPr lang="id-ID" sz="2000" b="0" i="1" smtClean="0">
                                  <a:latin typeface="Cambria Math" panose="02040503050406030204" pitchFamily="18" charset="0"/>
                                  <a:ea typeface="Cambria Math" panose="02040503050406030204" pitchFamily="18" charset="0"/>
                                </a:rPr>
                                <m:t>≠0</m:t>
                              </m:r>
                            </m:e>
                          </m:mr>
                        </m:m>
                      </m:e>
                    </m:d>
                  </m:oMath>
                </a14:m>
                <a:endParaRPr lang="id-ID" sz="2000" dirty="0"/>
              </a:p>
              <a:p>
                <a:pPr marL="457200" lvl="1" indent="0">
                  <a:lnSpc>
                    <a:spcPct val="100000"/>
                  </a:lnSpc>
                  <a:buNone/>
                </a:pPr>
                <a:r>
                  <a:rPr lang="pt-BR" sz="1600" dirty="0"/>
                  <a:t>&gt;&gt; n=-5:5;</a:t>
                </a:r>
              </a:p>
              <a:p>
                <a:pPr marL="457200" lvl="1" indent="0">
                  <a:lnSpc>
                    <a:spcPct val="100000"/>
                  </a:lnSpc>
                  <a:buNone/>
                </a:pPr>
                <a:r>
                  <a:rPr lang="pt-BR" sz="1600" dirty="0"/>
                  <a:t>&gt;&gt; x=[n==0];</a:t>
                </a:r>
              </a:p>
              <a:p>
                <a:pPr marL="457200" lvl="1" indent="0">
                  <a:lnSpc>
                    <a:spcPct val="100000"/>
                  </a:lnSpc>
                  <a:buNone/>
                </a:pPr>
                <a:r>
                  <a:rPr lang="pt-BR" sz="1600" dirty="0"/>
                  <a:t>&gt;&gt; stem (n,x)</a:t>
                </a:r>
              </a:p>
              <a:p>
                <a:pPr marL="0" indent="0">
                  <a:lnSpc>
                    <a:spcPct val="100000"/>
                  </a:lnSpc>
                  <a:buNone/>
                </a:pPr>
                <a:endParaRPr lang="id-ID" sz="2000" dirty="0"/>
              </a:p>
              <a:p>
                <a:pPr marL="0" indent="0">
                  <a:lnSpc>
                    <a:spcPct val="100000"/>
                  </a:lnSpc>
                  <a:buNone/>
                </a:pPr>
                <a:endParaRPr lang="id-ID" sz="2000" dirty="0"/>
              </a:p>
            </p:txBody>
          </p:sp>
        </mc:Choice>
        <mc:Fallback xmlns="">
          <p:sp>
            <p:nvSpPr>
              <p:cNvPr id="6" name="Content Placeholder 5">
                <a:extLst>
                  <a:ext uri="{FF2B5EF4-FFF2-40B4-BE49-F238E27FC236}">
                    <a16:creationId xmlns:a16="http://schemas.microsoft.com/office/drawing/2014/main" id="{1E8C5FD4-9F05-54AE-8FC0-EC5CB8EC795B}"/>
                  </a:ext>
                </a:extLst>
              </p:cNvPr>
              <p:cNvSpPr>
                <a:spLocks noGrp="1" noRot="1" noChangeAspect="1" noMove="1" noResize="1" noEditPoints="1" noAdjustHandles="1" noChangeArrowheads="1" noChangeShapeType="1" noTextEdit="1"/>
              </p:cNvSpPr>
              <p:nvPr>
                <p:ph idx="1"/>
              </p:nvPr>
            </p:nvSpPr>
            <p:spPr>
              <a:xfrm>
                <a:off x="1207169" y="1507792"/>
                <a:ext cx="10515600" cy="3859742"/>
              </a:xfrm>
              <a:blipFill>
                <a:blip r:embed="rId2"/>
                <a:stretch>
                  <a:fillRect/>
                </a:stretch>
              </a:blipFill>
            </p:spPr>
            <p:txBody>
              <a:bodyPr/>
              <a:lstStyle/>
              <a:p>
                <a:r>
                  <a:rPr lang="id-ID">
                    <a:noFill/>
                  </a:rPr>
                  <a:t> </a:t>
                </a:r>
              </a:p>
            </p:txBody>
          </p:sp>
        </mc:Fallback>
      </mc:AlternateContent>
      <p:pic>
        <p:nvPicPr>
          <p:cNvPr id="1026" name="Picture 2">
            <a:extLst>
              <a:ext uri="{FF2B5EF4-FFF2-40B4-BE49-F238E27FC236}">
                <a16:creationId xmlns:a16="http://schemas.microsoft.com/office/drawing/2014/main" id="{58BCEAF6-B8AA-8D08-0029-06B413CD5C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1282" y="3180683"/>
            <a:ext cx="4394649" cy="2681259"/>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7" name="Content Placeholder 5">
                <a:extLst>
                  <a:ext uri="{FF2B5EF4-FFF2-40B4-BE49-F238E27FC236}">
                    <a16:creationId xmlns:a16="http://schemas.microsoft.com/office/drawing/2014/main" id="{B562A3EA-FDFC-2843-BB7C-6B96FBF2B5BC}"/>
                  </a:ext>
                </a:extLst>
              </p:cNvPr>
              <p:cNvSpPr txBox="1">
                <a:spLocks/>
              </p:cNvSpPr>
              <p:nvPr/>
            </p:nvSpPr>
            <p:spPr>
              <a:xfrm>
                <a:off x="6589295" y="1499129"/>
                <a:ext cx="10515600" cy="38597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r>
                      <a:rPr lang="id-ID" sz="2000" i="1" smtClean="0">
                        <a:latin typeface="Cambria Math" panose="02040503050406030204" pitchFamily="18" charset="0"/>
                        <a:ea typeface="Cambria Math" panose="02040503050406030204" pitchFamily="18" charset="0"/>
                      </a:rPr>
                      <m:t>𝛿</m:t>
                    </m:r>
                    <m:d>
                      <m:dPr>
                        <m:ctrlPr>
                          <a:rPr lang="id-ID" sz="2000" i="1" smtClean="0">
                            <a:latin typeface="Cambria Math" panose="02040503050406030204" pitchFamily="18" charset="0"/>
                            <a:ea typeface="Cambria Math" panose="02040503050406030204" pitchFamily="18" charset="0"/>
                          </a:rPr>
                        </m:ctrlPr>
                      </m:dPr>
                      <m:e>
                        <m:r>
                          <a:rPr lang="id-ID" sz="2000" i="1" smtClean="0">
                            <a:latin typeface="Cambria Math" panose="02040503050406030204" pitchFamily="18" charset="0"/>
                            <a:ea typeface="Cambria Math" panose="02040503050406030204" pitchFamily="18" charset="0"/>
                          </a:rPr>
                          <m:t>𝑛</m:t>
                        </m:r>
                        <m:r>
                          <a:rPr lang="id-ID" sz="2000" i="1" smtClean="0">
                            <a:latin typeface="Cambria Math" panose="02040503050406030204" pitchFamily="18" charset="0"/>
                            <a:ea typeface="Cambria Math" panose="02040503050406030204" pitchFamily="18" charset="0"/>
                          </a:rPr>
                          <m:t>−2</m:t>
                        </m:r>
                      </m:e>
                    </m:d>
                    <m:r>
                      <a:rPr lang="id-ID" sz="2000" i="1" smtClean="0">
                        <a:latin typeface="Cambria Math" panose="02040503050406030204" pitchFamily="18" charset="0"/>
                        <a:ea typeface="Cambria Math" panose="02040503050406030204" pitchFamily="18" charset="0"/>
                      </a:rPr>
                      <m:t>=</m:t>
                    </m:r>
                    <m:d>
                      <m:dPr>
                        <m:begChr m:val="{"/>
                        <m:endChr m:val=""/>
                        <m:ctrlPr>
                          <a:rPr lang="id-ID" sz="2000" i="1" smtClean="0">
                            <a:latin typeface="Cambria Math" panose="02040503050406030204" pitchFamily="18" charset="0"/>
                            <a:ea typeface="Cambria Math" panose="02040503050406030204" pitchFamily="18" charset="0"/>
                          </a:rPr>
                        </m:ctrlPr>
                      </m:dPr>
                      <m:e>
                        <m:m>
                          <m:mPr>
                            <m:mcs>
                              <m:mc>
                                <m:mcPr>
                                  <m:count m:val="1"/>
                                  <m:mcJc m:val="center"/>
                                </m:mcPr>
                              </m:mc>
                            </m:mcs>
                            <m:ctrlPr>
                              <a:rPr lang="id-ID" sz="2000" i="1" smtClean="0">
                                <a:latin typeface="Cambria Math" panose="02040503050406030204" pitchFamily="18" charset="0"/>
                                <a:ea typeface="Cambria Math" panose="02040503050406030204" pitchFamily="18" charset="0"/>
                              </a:rPr>
                            </m:ctrlPr>
                          </m:mPr>
                          <m:mr>
                            <m:e>
                              <m:r>
                                <m:rPr>
                                  <m:brk m:alnAt="7"/>
                                </m:rPr>
                                <a:rPr lang="id-ID" sz="2000" i="1" smtClean="0">
                                  <a:latin typeface="Cambria Math" panose="02040503050406030204" pitchFamily="18" charset="0"/>
                                  <a:ea typeface="Cambria Math" panose="02040503050406030204" pitchFamily="18" charset="0"/>
                                </a:rPr>
                                <m:t>1</m:t>
                              </m:r>
                              <m:r>
                                <a:rPr lang="id-ID" sz="2000" i="1" smtClean="0">
                                  <a:latin typeface="Cambria Math" panose="02040503050406030204" pitchFamily="18" charset="0"/>
                                  <a:ea typeface="Cambria Math" panose="02040503050406030204" pitchFamily="18" charset="0"/>
                                </a:rPr>
                                <m:t>, </m:t>
                              </m:r>
                              <m:r>
                                <a:rPr lang="id-ID" sz="2000" i="1" smtClean="0">
                                  <a:latin typeface="Cambria Math" panose="02040503050406030204" pitchFamily="18" charset="0"/>
                                  <a:ea typeface="Cambria Math" panose="02040503050406030204" pitchFamily="18" charset="0"/>
                                </a:rPr>
                                <m:t>𝑛</m:t>
                              </m:r>
                              <m:r>
                                <a:rPr lang="id-ID" sz="2000" i="1" smtClean="0">
                                  <a:latin typeface="Cambria Math" panose="02040503050406030204" pitchFamily="18" charset="0"/>
                                  <a:ea typeface="Cambria Math" panose="02040503050406030204" pitchFamily="18" charset="0"/>
                                </a:rPr>
                                <m:t>=2</m:t>
                              </m:r>
                            </m:e>
                          </m:mr>
                          <m:mr>
                            <m:e>
                              <m:r>
                                <a:rPr lang="id-ID" sz="2000" i="1" smtClean="0">
                                  <a:latin typeface="Cambria Math" panose="02040503050406030204" pitchFamily="18" charset="0"/>
                                  <a:ea typeface="Cambria Math" panose="02040503050406030204" pitchFamily="18" charset="0"/>
                                </a:rPr>
                                <m:t>0, </m:t>
                              </m:r>
                              <m:r>
                                <a:rPr lang="id-ID" sz="2000" i="1" smtClean="0">
                                  <a:latin typeface="Cambria Math" panose="02040503050406030204" pitchFamily="18" charset="0"/>
                                  <a:ea typeface="Cambria Math" panose="02040503050406030204" pitchFamily="18" charset="0"/>
                                </a:rPr>
                                <m:t>𝑛</m:t>
                              </m:r>
                              <m:r>
                                <a:rPr lang="id-ID" sz="2000" i="1" smtClean="0">
                                  <a:latin typeface="Cambria Math" panose="02040503050406030204" pitchFamily="18" charset="0"/>
                                  <a:ea typeface="Cambria Math" panose="02040503050406030204" pitchFamily="18" charset="0"/>
                                </a:rPr>
                                <m:t>≠2</m:t>
                              </m:r>
                            </m:e>
                          </m:mr>
                        </m:m>
                      </m:e>
                    </m:d>
                  </m:oMath>
                </a14:m>
                <a:endParaRPr lang="id-ID" sz="2000" dirty="0">
                  <a:ea typeface="Cambria Math" panose="02040503050406030204" pitchFamily="18" charset="0"/>
                </a:endParaRPr>
              </a:p>
              <a:p>
                <a:pPr marL="457200" lvl="1" indent="0">
                  <a:buNone/>
                </a:pPr>
                <a:r>
                  <a:rPr lang="pt-BR" sz="1600" dirty="0"/>
                  <a:t>&gt;&gt; n=-5:5;</a:t>
                </a:r>
              </a:p>
              <a:p>
                <a:pPr marL="457200" lvl="1" indent="0">
                  <a:buNone/>
                </a:pPr>
                <a:r>
                  <a:rPr lang="pt-BR" sz="1600" dirty="0"/>
                  <a:t>&gt;&gt; x=[(n-2)==0];</a:t>
                </a:r>
              </a:p>
              <a:p>
                <a:pPr marL="457200" lvl="1" indent="0">
                  <a:buNone/>
                </a:pPr>
                <a:r>
                  <a:rPr lang="pt-BR" sz="1600" dirty="0"/>
                  <a:t>&gt;&gt; stem (n,x)</a:t>
                </a:r>
                <a:endParaRPr lang="id-ID" sz="1600" dirty="0"/>
              </a:p>
            </p:txBody>
          </p:sp>
        </mc:Choice>
        <mc:Fallback xmlns="">
          <p:sp>
            <p:nvSpPr>
              <p:cNvPr id="7" name="Content Placeholder 5">
                <a:extLst>
                  <a:ext uri="{FF2B5EF4-FFF2-40B4-BE49-F238E27FC236}">
                    <a16:creationId xmlns:a16="http://schemas.microsoft.com/office/drawing/2014/main" id="{B562A3EA-FDFC-2843-BB7C-6B96FBF2B5BC}"/>
                  </a:ext>
                </a:extLst>
              </p:cNvPr>
              <p:cNvSpPr txBox="1">
                <a:spLocks noRot="1" noChangeAspect="1" noMove="1" noResize="1" noEditPoints="1" noAdjustHandles="1" noChangeArrowheads="1" noChangeShapeType="1" noTextEdit="1"/>
              </p:cNvSpPr>
              <p:nvPr/>
            </p:nvSpPr>
            <p:spPr>
              <a:xfrm>
                <a:off x="6589295" y="1499129"/>
                <a:ext cx="10515600" cy="3859742"/>
              </a:xfrm>
              <a:prstGeom prst="rect">
                <a:avLst/>
              </a:prstGeom>
              <a:blipFill>
                <a:blip r:embed="rId4"/>
                <a:stretch>
                  <a:fillRect/>
                </a:stretch>
              </a:blipFill>
            </p:spPr>
            <p:txBody>
              <a:bodyPr/>
              <a:lstStyle/>
              <a:p>
                <a:r>
                  <a:rPr lang="id-ID">
                    <a:noFill/>
                  </a:rPr>
                  <a:t> </a:t>
                </a:r>
              </a:p>
            </p:txBody>
          </p:sp>
        </mc:Fallback>
      </mc:AlternateContent>
      <p:pic>
        <p:nvPicPr>
          <p:cNvPr id="1028" name="Picture 4">
            <a:extLst>
              <a:ext uri="{FF2B5EF4-FFF2-40B4-BE49-F238E27FC236}">
                <a16:creationId xmlns:a16="http://schemas.microsoft.com/office/drawing/2014/main" id="{AAFAEC23-D757-868C-156F-7B4BBD93E7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4969" y="3180683"/>
            <a:ext cx="4742905" cy="268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2694686"/>
      </p:ext>
    </p:extLst>
  </p:cSld>
  <p:clrMapOvr>
    <a:masterClrMapping/>
  </p:clrMapOvr>
</p:sld>
</file>

<file path=ppt/theme/theme1.xml><?xml version="1.0" encoding="utf-8"?>
<a:theme xmlns:a="http://schemas.openxmlformats.org/drawingml/2006/main" name="ShapesVTI">
  <a:themeElements>
    <a:clrScheme name="Shapes">
      <a:dk1>
        <a:sysClr val="windowText" lastClr="000000"/>
      </a:dk1>
      <a:lt1>
        <a:sysClr val="window" lastClr="FFFFFF"/>
      </a:lt1>
      <a:dk2>
        <a:srgbClr val="281B10"/>
      </a:dk2>
      <a:lt2>
        <a:srgbClr val="FFF9F5"/>
      </a:lt2>
      <a:accent1>
        <a:srgbClr val="EE7661"/>
      </a:accent1>
      <a:accent2>
        <a:srgbClr val="4E91F0"/>
      </a:accent2>
      <a:accent3>
        <a:srgbClr val="5B5260"/>
      </a:accent3>
      <a:accent4>
        <a:srgbClr val="2CC3B4"/>
      </a:accent4>
      <a:accent5>
        <a:srgbClr val="C097F8"/>
      </a:accent5>
      <a:accent6>
        <a:srgbClr val="FF9514"/>
      </a:accent6>
      <a:hlink>
        <a:srgbClr val="E50CBC"/>
      </a:hlink>
      <a:folHlink>
        <a:srgbClr val="6257FF"/>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DEF148-1770-458F-8F5B-C3D0A278AA97}">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1A449C04-64B3-4403-94B7-8D2284C38D1B}">
  <ds:schemaRefs>
    <ds:schemaRef ds:uri="http://schemas.microsoft.com/sharepoint/v3/contenttype/forms"/>
  </ds:schemaRefs>
</ds:datastoreItem>
</file>

<file path=customXml/itemProps3.xml><?xml version="1.0" encoding="utf-8"?>
<ds:datastoreItem xmlns:ds="http://schemas.openxmlformats.org/officeDocument/2006/customXml" ds:itemID="{8413533D-8C39-401E-8B75-B1AEEEC56B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Shapes presentation</Template>
  <TotalTime>2226</TotalTime>
  <Words>1823</Words>
  <Application>Microsoft Office PowerPoint</Application>
  <PresentationFormat>Widescreen</PresentationFormat>
  <Paragraphs>308</Paragraphs>
  <Slides>29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Avenir Next LT Pro</vt:lpstr>
      <vt:lpstr>Avenir Next LT Pro (Body)</vt:lpstr>
      <vt:lpstr>Calibri</vt:lpstr>
      <vt:lpstr>Cambria Math</vt:lpstr>
      <vt:lpstr>Tw Cen MT</vt:lpstr>
      <vt:lpstr>ShapesVTI</vt:lpstr>
      <vt:lpstr>Pertemuan 2 Sinyal dan Sistem Diskrit</vt:lpstr>
      <vt:lpstr>PowerPoint Presentation</vt:lpstr>
      <vt:lpstr>Review Skenario DSP:</vt:lpstr>
      <vt:lpstr>KUIS </vt:lpstr>
      <vt:lpstr>Sinyal Waktu Diskrit</vt:lpstr>
      <vt:lpstr>Representasi dalam MATLAB</vt:lpstr>
      <vt:lpstr>Types of Sequence</vt:lpstr>
      <vt:lpstr>Tugas 2</vt:lpstr>
      <vt:lpstr>Unit Sample Signal</vt:lpstr>
      <vt:lpstr>Unit Step Signal</vt:lpstr>
      <vt:lpstr>Unit Ramp Signal</vt:lpstr>
      <vt:lpstr>Real Valued Exponential Signal</vt:lpstr>
      <vt:lpstr>Complex-valued Exponential Signal</vt:lpstr>
      <vt:lpstr>Sinusoidal Signal</vt:lpstr>
      <vt:lpstr>Operation on Sequences</vt:lpstr>
      <vt:lpstr>Signal Addition</vt:lpstr>
      <vt:lpstr>Sinyal dan Sistem Diskrit</vt:lpstr>
      <vt:lpstr>Filter</vt:lpstr>
      <vt:lpstr>Penggantian Filter Analog dengan Filter Digital</vt:lpstr>
      <vt:lpstr>Filter Digital: Proses mendapatkan runtun diskrit</vt:lpstr>
      <vt:lpstr>Runtun Waktu Diskrit</vt:lpstr>
      <vt:lpstr>Referensi</vt:lpstr>
      <vt:lpstr>Thank you</vt:lpstr>
      <vt:lpstr>Tugas 3 OPERASI SINYAL Kerjakan soal-soal berikut ini :</vt:lpstr>
      <vt:lpstr>PowerPoint Presentation</vt:lpstr>
      <vt:lpstr>PowerPoint Presentation</vt:lpstr>
      <vt:lpstr>TUGAS 4 MATLAB</vt:lpstr>
      <vt:lpstr>TUGAS 5 KONVOLUSI</vt:lpstr>
      <vt:lpstr>Tugas 6 : Representasikan sinyal diskrit berikut ini dalam bentuk grafik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Shapes</dc:title>
  <dc:creator>Reviewer</dc:creator>
  <cp:lastModifiedBy>Reviewer</cp:lastModifiedBy>
  <cp:revision>278</cp:revision>
  <dcterms:created xsi:type="dcterms:W3CDTF">2021-03-07T04:48:48Z</dcterms:created>
  <dcterms:modified xsi:type="dcterms:W3CDTF">2023-02-13T09:31:07Z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