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  <p:sldMasterId id="2147483659" r:id="rId2"/>
  </p:sldMasterIdLst>
  <p:notesMasterIdLst>
    <p:notesMasterId r:id="rId14"/>
  </p:notesMasterIdLst>
  <p:handoutMasterIdLst>
    <p:handoutMasterId r:id="rId15"/>
  </p:handoutMasterIdLst>
  <p:sldIdLst>
    <p:sldId id="256" r:id="rId3"/>
    <p:sldId id="277" r:id="rId4"/>
    <p:sldId id="276" r:id="rId5"/>
    <p:sldId id="275" r:id="rId6"/>
    <p:sldId id="257" r:id="rId7"/>
    <p:sldId id="258" r:id="rId8"/>
    <p:sldId id="279" r:id="rId9"/>
    <p:sldId id="280" r:id="rId10"/>
    <p:sldId id="259" r:id="rId11"/>
    <p:sldId id="260" r:id="rId12"/>
    <p:sldId id="274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64" autoAdjust="0"/>
  </p:normalViewPr>
  <p:slideViewPr>
    <p:cSldViewPr>
      <p:cViewPr varScale="1">
        <p:scale>
          <a:sx n="70" d="100"/>
          <a:sy n="70" d="100"/>
        </p:scale>
        <p:origin x="-11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D155D-99AD-4F8F-9F24-B4CAAE49A216}" type="datetimeFigureOut">
              <a:rPr lang="id-ID" smtClean="0"/>
              <a:pPr/>
              <a:t>04/09/2013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3059D-1668-4642-BBD1-775685B1420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</a:defRPr>
            </a:lvl1pPr>
          </a:lstStyle>
          <a:p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endParaRPr lang="en-GB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</a:defRPr>
            </a:lvl1pPr>
          </a:lstStyle>
          <a:p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fld id="{F46EBBD4-D32C-4F95-8215-37767AA88B8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0D866-780D-42A7-BF32-9734CCD57081}" type="slidenum">
              <a:rPr lang="en-GB"/>
              <a:pPr/>
              <a:t>1</a:t>
            </a:fld>
            <a:endParaRPr lang="en-GB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901D82-ECEE-4122-B88A-A9D8F928B259}" type="slidenum">
              <a:rPr lang="en-GB"/>
              <a:pPr/>
              <a:t>10</a:t>
            </a:fld>
            <a:endParaRPr lang="en-GB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A99D7F-B215-4ED1-B993-D3F813512C17}" type="slidenum">
              <a:rPr lang="en-GB"/>
              <a:pPr/>
              <a:t>11</a:t>
            </a:fld>
            <a:endParaRPr lang="en-GB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78492B-515A-4B98-B725-094DE22496CA}" type="slidenum">
              <a:rPr lang="en-US"/>
              <a:pPr/>
              <a:t>2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1CE2F7-D4CF-44D9-83B2-A1E0EE9B340D}" type="slidenum">
              <a:rPr lang="en-GB"/>
              <a:pPr/>
              <a:t>3</a:t>
            </a:fld>
            <a:endParaRPr lang="en-GB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0CF4E3-AB6C-4071-89D7-E769DAE11127}" type="slidenum">
              <a:rPr lang="en-GB"/>
              <a:pPr/>
              <a:t>4</a:t>
            </a:fld>
            <a:endParaRPr lang="en-GB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F2854-330C-4855-AA5F-59415643AE73}" type="slidenum">
              <a:rPr lang="en-GB"/>
              <a:pPr/>
              <a:t>5</a:t>
            </a:fld>
            <a:endParaRPr lang="en-GB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8E7A83-15CC-4F31-90D6-C5A7FDD1CA58}" type="slidenum">
              <a:rPr lang="en-GB"/>
              <a:pPr/>
              <a:t>6</a:t>
            </a:fld>
            <a:endParaRPr lang="en-GB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8E7A83-15CC-4F31-90D6-C5A7FDD1CA58}" type="slidenum">
              <a:rPr lang="en-GB"/>
              <a:pPr/>
              <a:t>7</a:t>
            </a:fld>
            <a:endParaRPr lang="en-GB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17CA6-21E4-4AEC-8425-DBCA924AB0AE}" type="slidenum">
              <a:rPr lang="en-GB"/>
              <a:pPr/>
              <a:t>8</a:t>
            </a:fld>
            <a:endParaRPr lang="en-GB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052FAB-DC6C-4AE9-96D3-00AF65405B3A}" type="slidenum">
              <a:rPr lang="en-GB"/>
              <a:pPr/>
              <a:t>9</a:t>
            </a:fld>
            <a:endParaRPr lang="en-GB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4403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4403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403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44041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44042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4043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4044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4045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4046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4047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440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050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44052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6D1AC23-8CDB-4C08-9490-BCE2A64AB1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8" grpId="0"/>
      <p:bldP spid="4404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404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28F55-5E1B-4BC0-B5F8-3CA34E5FB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AB1FE-BF12-4589-A6A4-5670740C4D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BC75-4D28-430F-8B2E-D8B64F0F30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BE193-1BA6-4BEE-8A49-E102F2E3CD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8EE21-8E2A-4493-8724-65F7898BF6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F85BD-865A-4F79-BEF2-A5012CBC8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49ED7-B058-4A36-98F2-E92F4A9A49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72820-E5F3-4306-8F6D-96FDC93484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12CF7-EAE5-402E-B6F9-1AD93190CC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1A777-8EA6-49BB-8592-24C7A8182E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A27EF-A081-4EE9-BCC7-A4AB13F6B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01877-8942-4DB2-A60A-FC5BDE43C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49B05-2A66-4E58-B66F-CC134B963F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19F39-D317-4D2E-9B3F-CDE45088D7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6AD2E-0946-4677-A13A-DE90BBDCE7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559D9-AA60-4797-9890-BCDBB2D695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1C47D-D0BC-41AD-BBE8-180035E79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0079E-AB00-4795-8CBB-6D8A834996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60E41-D7FA-4CE0-BCCA-A3CA0821D1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A63CD-5A4E-43B6-8A53-67FF1A107E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86327-80A1-4802-87F9-95AF56756E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4301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301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301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301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301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301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302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302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302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430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2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302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430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51471D7-A933-4668-B078-E18E5F34CB3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0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0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0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0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3" grpId="0"/>
      <p:bldP spid="43024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302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302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302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302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30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r>
              <a:rPr lang="en-US"/>
              <a:t>Elektronika 1 - Teori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4243EAD1-9A5E-4A08-B5B7-2CE6693687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8909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8909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8909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8909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0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890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sepsuheri@yahoo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2060575"/>
            <a:ext cx="7086600" cy="1006475"/>
          </a:xfrm>
        </p:spPr>
        <p:txBody>
          <a:bodyPr/>
          <a:lstStyle/>
          <a:p>
            <a:r>
              <a:rPr lang="id-ID" sz="6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Sistem Tertanam</a:t>
            </a:r>
            <a:endParaRPr lang="en-GB" sz="6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3796" name="Rectangle 4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6143636" y="838200"/>
            <a:ext cx="2771764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TEK </a:t>
            </a:r>
            <a:r>
              <a:rPr lang="id-ID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.... </a:t>
            </a:r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</a:t>
            </a:r>
            <a:r>
              <a:rPr lang="en-US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1-2)</a:t>
            </a:r>
            <a:endParaRPr lang="en-GB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39750" y="4581525"/>
            <a:ext cx="82248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Program </a:t>
            </a:r>
            <a:r>
              <a:rPr lang="en-US" sz="2800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Keahlian</a:t>
            </a:r>
            <a:r>
              <a:rPr lang="en-US" sz="28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Teknik</a:t>
            </a:r>
            <a:r>
              <a:rPr lang="en-US" sz="28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Komputer</a:t>
            </a:r>
            <a:endParaRPr lang="en-US" sz="28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Direktorat</a:t>
            </a:r>
            <a:r>
              <a:rPr lang="en-US" sz="28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Program Diploma</a:t>
            </a:r>
          </a:p>
          <a:p>
            <a:pPr algn="ctr"/>
            <a:r>
              <a:rPr lang="en-US" sz="2800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Institut</a:t>
            </a:r>
            <a:r>
              <a:rPr lang="en-US" sz="28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Pertanian</a:t>
            </a:r>
            <a:r>
              <a:rPr lang="en-US" sz="28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Bogor</a:t>
            </a:r>
          </a:p>
          <a:p>
            <a:pPr algn="ctr"/>
            <a:r>
              <a:rPr lang="en-US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20</a:t>
            </a:r>
            <a:r>
              <a:rPr lang="id-ID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13</a:t>
            </a:r>
            <a:endParaRPr lang="en-US" sz="28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0" name="Picture 9" descr="ipb_animas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428604"/>
            <a:ext cx="1000132" cy="107157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68E6-AECE-4C12-9CAE-6460B8D1ECA5}" type="slidenum">
              <a:rPr lang="en-US"/>
              <a:pPr/>
              <a:t>10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74725"/>
            <a:ext cx="7543800" cy="762000"/>
          </a:xfrm>
        </p:spPr>
        <p:txBody>
          <a:bodyPr/>
          <a:lstStyle/>
          <a:p>
            <a:r>
              <a:rPr lang="en-US" b="0" dirty="0" err="1">
                <a:latin typeface="Arial Narrow" pitchFamily="34" charset="0"/>
                <a:cs typeface="Times New Roman" pitchFamily="18" charset="0"/>
              </a:rPr>
              <a:t>Pertemuan</a:t>
            </a:r>
            <a:r>
              <a:rPr lang="en-US" b="0" dirty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id-ID" b="0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>(8</a:t>
            </a:r>
            <a:r>
              <a:rPr lang="en-US" b="0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id-ID" b="0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>– </a:t>
            </a:r>
            <a:r>
              <a:rPr lang="id-ID" b="0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>14)</a:t>
            </a:r>
            <a:endParaRPr lang="en-GB" sz="3200" dirty="0">
              <a:solidFill>
                <a:srgbClr val="66FFFF"/>
              </a:solidFill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090643" y="1909762"/>
            <a:ext cx="7910513" cy="466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Sensor-Sensor + </a:t>
            </a:r>
            <a:r>
              <a:rPr lang="id-ID" sz="2400" i="1" dirty="0" smtClean="0"/>
              <a:t>IC Special Function</a:t>
            </a:r>
            <a:endParaRPr lang="id-ID" sz="2400" dirty="0" smtClean="0"/>
          </a:p>
          <a:p>
            <a:pPr marL="457200" indent="-457200">
              <a:buFont typeface="+mj-lt"/>
              <a:buAutoNum type="arabicPeriod" startAt="8"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Protokol </a:t>
            </a:r>
            <a:r>
              <a:rPr lang="id-ID" sz="2400" dirty="0" smtClean="0"/>
              <a:t>I2C (</a:t>
            </a:r>
            <a:r>
              <a:rPr lang="id-ID" sz="2400" i="1" dirty="0" smtClean="0"/>
              <a:t>I square C</a:t>
            </a:r>
            <a:r>
              <a:rPr lang="id-ID" sz="2400" dirty="0" smtClean="0"/>
              <a:t>) &amp; I2S (I square S)</a:t>
            </a:r>
          </a:p>
          <a:p>
            <a:pPr marL="457200" indent="-457200">
              <a:buFont typeface="+mj-lt"/>
              <a:buAutoNum type="arabicPeriod" startAt="8"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Protokol </a:t>
            </a:r>
            <a:r>
              <a:rPr lang="id-ID" sz="2400" dirty="0" smtClean="0"/>
              <a:t>SPI (Serial Paralel Interface)</a:t>
            </a:r>
          </a:p>
          <a:p>
            <a:pPr marL="457200" indent="-457200">
              <a:buFont typeface="+mj-lt"/>
              <a:buAutoNum type="arabicPeriod" startAt="8"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Penerapan </a:t>
            </a:r>
            <a:r>
              <a:rPr lang="id-ID" sz="2400" dirty="0" smtClean="0"/>
              <a:t>Kontrol PID</a:t>
            </a:r>
          </a:p>
          <a:p>
            <a:pPr marL="457200" indent="-457200">
              <a:buFont typeface="+mj-lt"/>
              <a:buAutoNum type="arabicPeriod" startAt="8"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Penerapan </a:t>
            </a:r>
            <a:r>
              <a:rPr lang="id-ID" sz="2400" dirty="0" smtClean="0"/>
              <a:t>Kontrol Fuzzy</a:t>
            </a:r>
          </a:p>
          <a:p>
            <a:pPr marL="457200" indent="-457200">
              <a:buFont typeface="+mj-lt"/>
              <a:buAutoNum type="arabicPeriod" startAt="8"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Arsitektur </a:t>
            </a:r>
            <a:r>
              <a:rPr lang="id-ID" sz="2400" dirty="0" smtClean="0"/>
              <a:t>uC AVR + AVR STUDIO</a:t>
            </a:r>
          </a:p>
          <a:p>
            <a:pPr marL="457200" indent="-457200">
              <a:buFont typeface="+mj-lt"/>
              <a:buAutoNum type="arabicPeriod" startAt="8"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Pemrograman </a:t>
            </a:r>
            <a:r>
              <a:rPr lang="id-ID" sz="2400" dirty="0" smtClean="0"/>
              <a:t>Dasar AVR (Code Vision AVR</a:t>
            </a:r>
            <a:r>
              <a:rPr lang="id-ID" sz="2400" dirty="0" smtClean="0"/>
              <a:t>)</a:t>
            </a:r>
            <a:endParaRPr lang="id-ID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CDA4-EEBC-4E83-A0F0-B5AAEB745916}" type="slidenum">
              <a:rPr lang="en-US"/>
              <a:pPr/>
              <a:t>11</a:t>
            </a:fld>
            <a:endParaRPr lang="en-US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2411413" y="2852738"/>
            <a:ext cx="4670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Terima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Kasih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1692275" y="4076700"/>
            <a:ext cx="6551613" cy="0"/>
          </a:xfrm>
          <a:prstGeom prst="line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d-ID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2411413" y="4221163"/>
            <a:ext cx="6121400" cy="0"/>
          </a:xfrm>
          <a:prstGeom prst="line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d-ID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7667625" y="2492375"/>
            <a:ext cx="0" cy="2305050"/>
          </a:xfrm>
          <a:prstGeom prst="line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d-ID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7885113" y="2708275"/>
            <a:ext cx="0" cy="2520950"/>
          </a:xfrm>
          <a:prstGeom prst="line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Agency FB" pitchFamily="34" charset="0"/>
              </a:rPr>
              <a:t>Asep</a:t>
            </a:r>
            <a:r>
              <a:rPr lang="en-US" sz="7200" dirty="0">
                <a:solidFill>
                  <a:schemeClr val="accent6">
                    <a:lumMod val="40000"/>
                    <a:lumOff val="60000"/>
                  </a:schemeClr>
                </a:solidFill>
                <a:latin typeface="Agency FB" pitchFamily="34" charset="0"/>
              </a:rPr>
              <a:t> </a:t>
            </a:r>
            <a:r>
              <a:rPr lang="en-US" sz="72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Agency FB" pitchFamily="34" charset="0"/>
              </a:rPr>
              <a:t>Suheri</a:t>
            </a:r>
            <a:endParaRPr lang="en-US" sz="7200" dirty="0">
              <a:solidFill>
                <a:schemeClr val="accent6">
                  <a:lumMod val="40000"/>
                  <a:lumOff val="60000"/>
                </a:schemeClr>
              </a:solidFill>
              <a:latin typeface="Agency FB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5572132" y="1071546"/>
            <a:ext cx="3348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b="1" dirty="0">
                <a:solidFill>
                  <a:schemeClr val="folHlink"/>
                </a:solidFill>
                <a:latin typeface="Times New Roman" pitchFamily="18" charset="0"/>
              </a:rPr>
              <a:t>Married with </a:t>
            </a:r>
            <a:r>
              <a:rPr lang="id-ID" sz="2400" b="1" dirty="0" smtClean="0">
                <a:solidFill>
                  <a:schemeClr val="folHlink"/>
                </a:solidFill>
                <a:latin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chemeClr val="folHlink"/>
                </a:solidFill>
                <a:latin typeface="Times New Roman" pitchFamily="18" charset="0"/>
              </a:rPr>
              <a:t>children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143000" y="2133600"/>
            <a:ext cx="7237879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chemeClr val="hlink"/>
                </a:solidFill>
                <a:latin typeface="Times New Roman" pitchFamily="18" charset="0"/>
              </a:rPr>
              <a:t>Office </a:t>
            </a:r>
            <a:r>
              <a:rPr lang="en-US" sz="2400" b="1" dirty="0">
                <a:solidFill>
                  <a:schemeClr val="hlink"/>
                </a:solidFill>
                <a:latin typeface="Times New Roman" pitchFamily="18" charset="0"/>
              </a:rPr>
              <a:t>: </a:t>
            </a: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</a:rPr>
              <a:t>Electrical </a:t>
            </a:r>
            <a:r>
              <a:rPr lang="id-ID" b="1" dirty="0" smtClean="0">
                <a:solidFill>
                  <a:schemeClr val="hlink"/>
                </a:solidFill>
                <a:latin typeface="Times New Roman" pitchFamily="18" charset="0"/>
              </a:rPr>
              <a:t>Engineering Department</a:t>
            </a: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</a:rPr>
              <a:t>, </a:t>
            </a:r>
            <a:r>
              <a:rPr lang="id-ID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hlink"/>
                </a:solidFill>
                <a:latin typeface="Times New Roman" pitchFamily="18" charset="0"/>
              </a:rPr>
              <a:t>Ibn</a:t>
            </a: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latin typeface="Times New Roman" pitchFamily="18" charset="0"/>
              </a:rPr>
              <a:t>Khaldun</a:t>
            </a:r>
            <a:r>
              <a:rPr lang="en-US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</a:rPr>
              <a:t>University</a:t>
            </a:r>
            <a:endParaRPr lang="id-ID" b="1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/>
            <a:r>
              <a:rPr lang="id-ID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hlink"/>
                </a:solidFill>
                <a:latin typeface="Times New Roman" pitchFamily="18" charset="0"/>
              </a:rPr>
              <a:t>Jl</a:t>
            </a: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latin typeface="Times New Roman" pitchFamily="18" charset="0"/>
              </a:rPr>
              <a:t>Kh</a:t>
            </a:r>
            <a:r>
              <a:rPr lang="en-US" b="1" dirty="0">
                <a:solidFill>
                  <a:schemeClr val="hlink"/>
                </a:solidFill>
                <a:latin typeface="Times New Roman" pitchFamily="18" charset="0"/>
              </a:rPr>
              <a:t>. </a:t>
            </a:r>
            <a:r>
              <a:rPr lang="en-US" b="1" dirty="0" err="1">
                <a:solidFill>
                  <a:schemeClr val="hlink"/>
                </a:solidFill>
                <a:latin typeface="Times New Roman" pitchFamily="18" charset="0"/>
              </a:rPr>
              <a:t>Sholeh</a:t>
            </a:r>
            <a:r>
              <a:rPr lang="en-US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latin typeface="Times New Roman" pitchFamily="18" charset="0"/>
              </a:rPr>
              <a:t>Iskandar</a:t>
            </a:r>
            <a:r>
              <a:rPr lang="en-US" b="1" dirty="0">
                <a:solidFill>
                  <a:schemeClr val="hlink"/>
                </a:solidFill>
                <a:latin typeface="Times New Roman" pitchFamily="18" charset="0"/>
              </a:rPr>
              <a:t> Km. 2 </a:t>
            </a: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</a:rPr>
              <a:t>Bogor</a:t>
            </a:r>
            <a:r>
              <a:rPr lang="id-ID" b="1" dirty="0" smtClean="0">
                <a:solidFill>
                  <a:schemeClr val="hlink"/>
                </a:solidFill>
                <a:latin typeface="Times New Roman" pitchFamily="18" charset="0"/>
              </a:rPr>
              <a:t> – Jawa Barat</a:t>
            </a:r>
            <a:r>
              <a:rPr lang="en-US" b="1" dirty="0">
                <a:solidFill>
                  <a:schemeClr val="hlink"/>
                </a:solidFill>
                <a:latin typeface="Times New Roman" pitchFamily="18" charset="0"/>
              </a:rPr>
              <a:t/>
            </a:r>
            <a:br>
              <a:rPr lang="en-US" b="1" dirty="0">
                <a:solidFill>
                  <a:schemeClr val="hlink"/>
                </a:solidFill>
                <a:latin typeface="Times New Roman" pitchFamily="18" charset="0"/>
              </a:rPr>
            </a:br>
            <a:endParaRPr lang="en-US" b="1" dirty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400" b="1" dirty="0" err="1">
                <a:solidFill>
                  <a:schemeClr val="folHlink"/>
                </a:solidFill>
                <a:latin typeface="Times New Roman" pitchFamily="18" charset="0"/>
              </a:rPr>
              <a:t>Cellphone</a:t>
            </a:r>
            <a:r>
              <a:rPr lang="en-US" sz="2400" b="1" dirty="0">
                <a:solidFill>
                  <a:schemeClr val="folHlink"/>
                </a:solidFill>
                <a:latin typeface="Times New Roman" pitchFamily="18" charset="0"/>
              </a:rPr>
              <a:t> : </a:t>
            </a:r>
            <a:r>
              <a:rPr lang="en-US" sz="3200" b="1" dirty="0">
                <a:solidFill>
                  <a:schemeClr val="folHlink"/>
                </a:solidFill>
                <a:latin typeface="Times New Roman" pitchFamily="18" charset="0"/>
              </a:rPr>
              <a:t>0813-10760466</a:t>
            </a:r>
            <a:r>
              <a:rPr lang="en-US" sz="2400" b="1" dirty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en-US" sz="2400" b="1" dirty="0">
                <a:solidFill>
                  <a:schemeClr val="folHlink"/>
                </a:solidFill>
                <a:latin typeface="Times New Roman" pitchFamily="18" charset="0"/>
              </a:rPr>
            </a:br>
            <a:endParaRPr lang="en-US" sz="2400" b="1" dirty="0">
              <a:solidFill>
                <a:schemeClr val="folHlink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400" b="1" dirty="0">
                <a:solidFill>
                  <a:schemeClr val="folHlink"/>
                </a:solidFill>
                <a:latin typeface="Times New Roman" pitchFamily="18" charset="0"/>
              </a:rPr>
              <a:t>e-mail address:</a:t>
            </a:r>
            <a:br>
              <a:rPr lang="en-US" sz="2400" b="1" dirty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en-US" sz="2400" dirty="0" smtClean="0">
                <a:solidFill>
                  <a:schemeClr val="folHlink"/>
                </a:solidFill>
                <a:latin typeface="Times New Roman" pitchFamily="18" charset="0"/>
                <a:hlinkClick r:id="rId3"/>
              </a:rPr>
              <a:t>asepsuheri@yahoo.com</a:t>
            </a:r>
            <a:r>
              <a:rPr lang="id-ID" sz="2400" dirty="0" smtClean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en-US" sz="2400" dirty="0">
                <a:solidFill>
                  <a:schemeClr val="folHlink"/>
                </a:solidFill>
                <a:latin typeface="Times New Roman" pitchFamily="18" charset="0"/>
              </a:rPr>
            </a:br>
            <a:endParaRPr lang="en-US" sz="24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BE97-10BE-4AB8-AB4C-715AB901208E}" type="slidenum">
              <a:rPr lang="en-US"/>
              <a:pPr/>
              <a:t>3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50900"/>
          </a:xfrm>
        </p:spPr>
        <p:txBody>
          <a:bodyPr/>
          <a:lstStyle/>
          <a:p>
            <a:r>
              <a:rPr lang="en-US" sz="4000" b="1" dirty="0"/>
              <a:t>Basic Concept of Electronics</a:t>
            </a:r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>
            <p:ph idx="1"/>
          </p:nvPr>
        </p:nvGraphicFramePr>
        <p:xfrm>
          <a:off x="142875" y="1196975"/>
          <a:ext cx="8893175" cy="5095875"/>
        </p:xfrm>
        <a:graphic>
          <a:graphicData uri="http://schemas.openxmlformats.org/presentationml/2006/ole">
            <p:oleObj spid="_x0000_s86020" name="Visio" r:id="rId4" imgW="12646914" imgH="724700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2879-EB87-4D23-AD20-8D05E002F4C6}" type="slidenum">
              <a:rPr lang="en-US"/>
              <a:pPr/>
              <a:t>4</a:t>
            </a:fld>
            <a:endParaRPr lang="en-US"/>
          </a:p>
        </p:txBody>
      </p:sp>
      <p:graphicFrame>
        <p:nvGraphicFramePr>
          <p:cNvPr id="82950" name="Object 6"/>
          <p:cNvGraphicFramePr>
            <a:graphicFrameLocks noChangeAspect="1"/>
          </p:cNvGraphicFramePr>
          <p:nvPr>
            <p:ph idx="1"/>
          </p:nvPr>
        </p:nvGraphicFramePr>
        <p:xfrm>
          <a:off x="1071538" y="1844675"/>
          <a:ext cx="7286676" cy="4727575"/>
        </p:xfrm>
        <a:graphic>
          <a:graphicData uri="http://schemas.openxmlformats.org/presentationml/2006/ole">
            <p:oleObj spid="_x0000_s82950" name="Visio" r:id="rId4" imgW="6630074" imgH="5698838" progId="Visio.Drawing.11">
              <p:embed/>
            </p:oleObj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66800" y="974725"/>
            <a:ext cx="754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S</a:t>
            </a:r>
            <a:r>
              <a:rPr kumimoji="0" lang="id-ID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KEMA PEMBELAJARAN</a:t>
            </a:r>
            <a:endParaRPr kumimoji="0" lang="en-GB" sz="44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387C-5609-4F2C-A2B2-A60A9290CDEA}" type="slidenum">
              <a:rPr lang="en-US"/>
              <a:pPr/>
              <a:t>5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74725"/>
            <a:ext cx="7543800" cy="762000"/>
          </a:xfrm>
        </p:spPr>
        <p:txBody>
          <a:bodyPr/>
          <a:lstStyle/>
          <a:p>
            <a:r>
              <a:rPr lang="en-US" b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itchFamily="34" charset="0"/>
                <a:cs typeface="Times New Roman" pitchFamily="18" charset="0"/>
              </a:rPr>
              <a:t>DESKRIPSI SINGKAT</a:t>
            </a:r>
            <a:r>
              <a:rPr lang="en-GB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086600" cy="4191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dirty="0">
                <a:cs typeface="Times New Roman" pitchFamily="18" charset="0"/>
              </a:rPr>
              <a:t>	</a:t>
            </a:r>
            <a:r>
              <a:rPr lang="sv-SE" dirty="0">
                <a:latin typeface="Arial Narrow" pitchFamily="34" charset="0"/>
                <a:cs typeface="Times New Roman" pitchFamily="18" charset="0"/>
              </a:rPr>
              <a:t>Mempelajari dan mengetahui karakteristik serta fungsi </a:t>
            </a:r>
            <a:r>
              <a:rPr lang="id-ID" dirty="0" smtClean="0">
                <a:latin typeface="Arial Narrow" pitchFamily="34" charset="0"/>
                <a:cs typeface="Times New Roman" pitchFamily="18" charset="0"/>
              </a:rPr>
              <a:t>Sistem Tertanam pada peralatan komputer </a:t>
            </a:r>
            <a:r>
              <a:rPr lang="sv-SE" dirty="0" smtClean="0">
                <a:latin typeface="Arial Narrow" pitchFamily="34" charset="0"/>
                <a:cs typeface="Times New Roman" pitchFamily="18" charset="0"/>
              </a:rPr>
              <a:t>serta </a:t>
            </a:r>
            <a:r>
              <a:rPr lang="sv-SE" dirty="0">
                <a:latin typeface="Arial Narrow" pitchFamily="34" charset="0"/>
                <a:cs typeface="Times New Roman" pitchFamily="18" charset="0"/>
              </a:rPr>
              <a:t>aplikasi dari </a:t>
            </a:r>
            <a:r>
              <a:rPr lang="sv-SE" dirty="0" smtClean="0">
                <a:latin typeface="Arial Narrow" pitchFamily="34" charset="0"/>
                <a:cs typeface="Times New Roman" pitchFamily="18" charset="0"/>
              </a:rPr>
              <a:t>pendukung </a:t>
            </a:r>
            <a:r>
              <a:rPr lang="sv-SE" dirty="0">
                <a:latin typeface="Arial Narrow" pitchFamily="34" charset="0"/>
                <a:cs typeface="Times New Roman" pitchFamily="18" charset="0"/>
              </a:rPr>
              <a:t>lainnya.</a:t>
            </a:r>
            <a:r>
              <a:rPr lang="en-GB" dirty="0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5421-A1E2-4131-B6F0-354CA3B0910D}" type="slidenum">
              <a:rPr lang="en-US"/>
              <a:pPr/>
              <a:t>6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74725"/>
            <a:ext cx="7543800" cy="762000"/>
          </a:xfrm>
        </p:spPr>
        <p:txBody>
          <a:bodyPr/>
          <a:lstStyle/>
          <a:p>
            <a:r>
              <a:rPr lang="en-US" sz="4000" b="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itchFamily="34" charset="0"/>
                <a:cs typeface="Times New Roman" pitchFamily="18" charset="0"/>
              </a:rPr>
              <a:t>TINJAUAN INSTRUKSIONAL UMUM</a:t>
            </a:r>
            <a: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8200" y="1981200"/>
            <a:ext cx="787720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d-ID" sz="2400" dirty="0" smtClean="0"/>
              <a:t> Setelah menyelesaikan kuliah ini mahasiswa diharapkan dapat memahami konsep pengembangan sistem embedded, melakukan </a:t>
            </a:r>
            <a:r>
              <a:rPr lang="id-ID" sz="2400" i="1" dirty="0" smtClean="0"/>
              <a:t>hardware interfacing</a:t>
            </a:r>
          </a:p>
          <a:p>
            <a:endParaRPr lang="id-ID" sz="2400" i="1" dirty="0" smtClean="0"/>
          </a:p>
          <a:p>
            <a:pPr>
              <a:buFont typeface="Wingdings" pitchFamily="2" charset="2"/>
              <a:buChar char="q"/>
            </a:pPr>
            <a:r>
              <a:rPr lang="id-ID" sz="2400" dirty="0" smtClean="0"/>
              <a:t> Mampu mengimplementasikan beberapa aplikasi pada sistem embedded dengan menggunakan bahasa pemrograman </a:t>
            </a:r>
            <a:r>
              <a:rPr lang="id-ID" sz="2400" b="1" i="1" dirty="0" smtClean="0"/>
              <a:t>Assembly</a:t>
            </a:r>
            <a:r>
              <a:rPr lang="id-ID" sz="2400" dirty="0" smtClean="0"/>
              <a:t>, </a:t>
            </a:r>
            <a:r>
              <a:rPr lang="id-ID" sz="2400" b="1" i="1" dirty="0" smtClean="0"/>
              <a:t>C</a:t>
            </a:r>
            <a:r>
              <a:rPr lang="id-ID" sz="2400" dirty="0" smtClean="0"/>
              <a:t>, maupun bahasa pemrograman lainnya yang disesuaikan dengan </a:t>
            </a:r>
            <a:r>
              <a:rPr lang="id-ID" sz="2400" i="1" dirty="0" smtClean="0"/>
              <a:t>platform </a:t>
            </a:r>
            <a:r>
              <a:rPr lang="id-ID" sz="2400" dirty="0" smtClean="0"/>
              <a:t>perangkat keras yang digunakan.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5421-A1E2-4131-B6F0-354CA3B0910D}" type="slidenum">
              <a:rPr lang="en-US"/>
              <a:pPr/>
              <a:t>7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00100" y="1970109"/>
            <a:ext cx="4392613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fi-FI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</a:rPr>
              <a:t>Penilaian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</a:rPr>
              <a:t>TEORI </a:t>
            </a: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  <a:sym typeface="Wingdings" pitchFamily="2" charset="2"/>
              </a:rPr>
              <a:t> </a:t>
            </a:r>
            <a:r>
              <a:rPr kumimoji="0" lang="id-ID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  <a:sym typeface="Wingdings" pitchFamily="2" charset="2"/>
              </a:rPr>
              <a:t>40</a:t>
            </a:r>
            <a:r>
              <a:rPr kumimoji="0" lang="fi-FI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  <a:sym typeface="Wingdings" pitchFamily="2" charset="2"/>
              </a:rPr>
              <a:t>%</a:t>
            </a:r>
            <a:endParaRPr kumimoji="0" lang="fi-FI" sz="2000" b="1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Tugas (5%)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Quiz (5%)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UTS (10%)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UAS (20%)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</a:rPr>
              <a:t>PRAKTIKUM </a:t>
            </a: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  <a:sym typeface="Wingdings" pitchFamily="2" charset="2"/>
              </a:rPr>
              <a:t> </a:t>
            </a:r>
            <a:r>
              <a:rPr kumimoji="0" lang="fi-FI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  <a:sym typeface="Wingdings" pitchFamily="2" charset="2"/>
              </a:rPr>
              <a:t>6</a:t>
            </a:r>
            <a:r>
              <a:rPr kumimoji="0" lang="id-ID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  <a:sym typeface="Wingdings" pitchFamily="2" charset="2"/>
              </a:rPr>
              <a:t>0</a:t>
            </a:r>
            <a:r>
              <a:rPr kumimoji="0" lang="fi-FI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n-ea"/>
                <a:cs typeface="+mn-cs"/>
                <a:sym typeface="Wingdings" pitchFamily="2" charset="2"/>
              </a:rPr>
              <a:t>%</a:t>
            </a:r>
            <a:endParaRPr kumimoji="0" lang="fi-FI" sz="2000" b="1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Tugas (</a:t>
            </a:r>
            <a:r>
              <a:rPr kumimoji="0" lang="id-ID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10</a:t>
            </a: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%)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d-ID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Proyek Akhir  </a:t>
            </a:r>
            <a:r>
              <a:rPr kumimoji="0" lang="fi-FI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(</a:t>
            </a:r>
            <a:r>
              <a:rPr kumimoji="0" lang="id-ID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20</a:t>
            </a:r>
            <a:r>
              <a:rPr kumimoji="0" lang="fi-FI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%)</a:t>
            </a:r>
            <a:endParaRPr kumimoji="0" lang="id-ID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 Narrow" pitchFamily="34" charset="0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d-ID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Laporan Praktikum </a:t>
            </a: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(</a:t>
            </a:r>
            <a:r>
              <a:rPr kumimoji="0" lang="id-ID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30</a:t>
            </a: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</a:rPr>
              <a:t>%)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608544" y="2000240"/>
            <a:ext cx="4392612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fi-FI" sz="3200" b="1" dirty="0">
                <a:solidFill>
                  <a:srgbClr val="92D050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Peraturan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</a:pPr>
            <a:r>
              <a:rPr lang="fi-FI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Mengikuti </a:t>
            </a:r>
            <a:r>
              <a:rPr lang="id-ID" sz="24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t</a:t>
            </a:r>
            <a:r>
              <a:rPr lang="fi-FI" sz="24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ata </a:t>
            </a:r>
            <a:r>
              <a:rPr lang="id-ID" sz="24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t</a:t>
            </a:r>
            <a:r>
              <a:rPr lang="fi-FI" sz="24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ertib</a:t>
            </a:r>
            <a:r>
              <a:rPr lang="id-ID" sz="24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 yang berlaku di </a:t>
            </a:r>
            <a:r>
              <a:rPr lang="fi-FI" sz="24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Direktorat </a:t>
            </a:r>
            <a:r>
              <a:rPr lang="fi-FI" sz="2400" dirty="0"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Program Diploma </a:t>
            </a:r>
            <a:r>
              <a:rPr lang="fi-FI" sz="24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 Narrow" pitchFamily="34" charset="0"/>
              </a:rPr>
              <a:t>IPB</a:t>
            </a:r>
            <a:endParaRPr lang="id-ID" sz="2400" dirty="0" smtClean="0">
              <a:effectLst>
                <a:outerShdw blurRad="38100" dist="38100" dir="2700000" algn="tl">
                  <a:srgbClr val="010199"/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066800" y="974725"/>
            <a:ext cx="754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PENILAIAN</a:t>
            </a:r>
            <a:r>
              <a:rPr kumimoji="0" lang="id-ID" sz="4000" b="0" i="0" u="none" strike="noStrike" kern="0" cap="none" spc="0" normalizeH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 &amp; PERATURAN</a:t>
            </a:r>
            <a:endParaRPr kumimoji="0" lang="en-GB" sz="44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D66C-E797-464E-89B8-1484D5960C13}" type="slidenum">
              <a:rPr lang="en-US"/>
              <a:pPr/>
              <a:t>8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74725"/>
            <a:ext cx="7543800" cy="762000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>Daftar Pustaka</a:t>
            </a:r>
            <a:endParaRPr lang="en-GB" sz="4800">
              <a:solidFill>
                <a:srgbClr val="66FFFF"/>
              </a:solidFill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116013" y="1981200"/>
            <a:ext cx="76327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id-ID" sz="1400" dirty="0" smtClean="0"/>
              <a:t>[1] .  </a:t>
            </a:r>
            <a:r>
              <a:rPr lang="en-US" sz="1400" dirty="0" err="1" smtClean="0"/>
              <a:t>Dany</a:t>
            </a:r>
            <a:r>
              <a:rPr lang="en-US" sz="1400" dirty="0" smtClean="0"/>
              <a:t> </a:t>
            </a:r>
            <a:r>
              <a:rPr lang="en-US" sz="1400" dirty="0" err="1" smtClean="0"/>
              <a:t>Christanto</a:t>
            </a:r>
            <a:r>
              <a:rPr lang="en-US" sz="1400" dirty="0" smtClean="0"/>
              <a:t>., </a:t>
            </a:r>
            <a:r>
              <a:rPr lang="en-US" sz="1400" b="1" i="1" dirty="0" err="1" smtClean="0"/>
              <a:t>Panduan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dasar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mikrokontroller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keluarga</a:t>
            </a:r>
            <a:r>
              <a:rPr lang="en-US" sz="1400" b="1" i="1" dirty="0" smtClean="0"/>
              <a:t> MCS-51</a:t>
            </a:r>
            <a:r>
              <a:rPr lang="en-US" sz="1400" dirty="0" smtClean="0"/>
              <a:t>., Innovative Electronic, 2004</a:t>
            </a:r>
            <a:endParaRPr lang="id-ID" sz="1400" dirty="0" smtClean="0"/>
          </a:p>
          <a:p>
            <a:r>
              <a:rPr lang="en-US" sz="1400" dirty="0" smtClean="0"/>
              <a:t> </a:t>
            </a:r>
            <a:endParaRPr lang="id-ID" sz="1400" dirty="0" smtClean="0"/>
          </a:p>
          <a:p>
            <a:pPr lvl="0"/>
            <a:r>
              <a:rPr lang="id-ID" sz="1400" dirty="0" smtClean="0"/>
              <a:t>[2] . </a:t>
            </a:r>
            <a:r>
              <a:rPr lang="en-US" sz="1400" dirty="0" smtClean="0"/>
              <a:t>CARR, J. Joseph, </a:t>
            </a:r>
            <a:r>
              <a:rPr lang="en-US" sz="1400" b="1" i="1" dirty="0" smtClean="0"/>
              <a:t>Designing Microprocessor Based Instrumentation</a:t>
            </a:r>
            <a:r>
              <a:rPr lang="en-US" sz="1400" dirty="0" smtClean="0"/>
              <a:t>, McGraw Hill., Singapore., 1991</a:t>
            </a:r>
            <a:endParaRPr lang="id-ID" sz="1400" dirty="0" smtClean="0"/>
          </a:p>
          <a:p>
            <a:r>
              <a:rPr lang="en-US" sz="1400" dirty="0" smtClean="0"/>
              <a:t> </a:t>
            </a:r>
            <a:endParaRPr lang="id-ID" sz="1400" dirty="0" smtClean="0"/>
          </a:p>
          <a:p>
            <a:pPr lvl="0"/>
            <a:r>
              <a:rPr lang="id-ID" sz="1400" dirty="0" smtClean="0"/>
              <a:t>[3] . </a:t>
            </a:r>
            <a:r>
              <a:rPr lang="en-US" sz="1400" dirty="0" smtClean="0"/>
              <a:t>ZAKS, </a:t>
            </a:r>
            <a:r>
              <a:rPr lang="en-US" sz="1400" dirty="0" err="1" smtClean="0"/>
              <a:t>Rodnay</a:t>
            </a:r>
            <a:r>
              <a:rPr lang="en-US" sz="1400" dirty="0" smtClean="0"/>
              <a:t> and LESEA, Austin, </a:t>
            </a:r>
            <a:r>
              <a:rPr lang="en-US" sz="1400" b="1" i="1" dirty="0" smtClean="0"/>
              <a:t>Microprocessor Interfacing Techniques 3</a:t>
            </a:r>
            <a:r>
              <a:rPr lang="en-US" sz="1400" b="1" i="1" baseline="30000" dirty="0" smtClean="0"/>
              <a:t>rd</a:t>
            </a:r>
            <a:r>
              <a:rPr lang="en-US" sz="1400" b="1" i="1" dirty="0" smtClean="0"/>
              <a:t> Edition</a:t>
            </a:r>
            <a:r>
              <a:rPr lang="en-US" sz="1400" dirty="0" smtClean="0"/>
              <a:t>, </a:t>
            </a:r>
            <a:r>
              <a:rPr lang="en-US" sz="1400" dirty="0" err="1" smtClean="0"/>
              <a:t>Sybex</a:t>
            </a:r>
            <a:r>
              <a:rPr lang="en-US" sz="1400" dirty="0" smtClean="0"/>
              <a:t> Inc., London, 1985</a:t>
            </a:r>
            <a:endParaRPr lang="id-ID" sz="1400" dirty="0" smtClean="0"/>
          </a:p>
          <a:p>
            <a:r>
              <a:rPr lang="en-US" sz="1400" dirty="0" smtClean="0"/>
              <a:t> </a:t>
            </a:r>
            <a:endParaRPr lang="id-ID" sz="1400" dirty="0" smtClean="0"/>
          </a:p>
          <a:p>
            <a:pPr lvl="0"/>
            <a:r>
              <a:rPr lang="id-ID" sz="1400" dirty="0" smtClean="0"/>
              <a:t>[4] . </a:t>
            </a:r>
            <a:r>
              <a:rPr lang="nb-NO" sz="1400" dirty="0" smtClean="0"/>
              <a:t>BREY, Barry B., </a:t>
            </a:r>
            <a:r>
              <a:rPr lang="nb-NO" sz="1400" b="1" i="1" dirty="0" smtClean="0"/>
              <a:t>Mikroprosser Intel: Arsitektur, Pemrograman dan Antarmuka</a:t>
            </a:r>
            <a:r>
              <a:rPr lang="nb-NO" sz="1400" dirty="0" smtClean="0"/>
              <a:t>, Penerbit Andi, Yogyakarta, 2005</a:t>
            </a:r>
            <a:endParaRPr lang="id-ID" sz="1400" dirty="0" smtClean="0"/>
          </a:p>
          <a:p>
            <a:r>
              <a:rPr lang="nb-NO" sz="1400" dirty="0" smtClean="0"/>
              <a:t> </a:t>
            </a:r>
            <a:endParaRPr lang="id-ID" sz="1400" dirty="0" smtClean="0"/>
          </a:p>
          <a:p>
            <a:pPr lvl="0"/>
            <a:r>
              <a:rPr lang="id-ID" sz="1400" dirty="0" smtClean="0"/>
              <a:t>[5] . </a:t>
            </a:r>
            <a:r>
              <a:rPr lang="en-US" sz="1400" dirty="0" err="1" smtClean="0"/>
              <a:t>Peatman</a:t>
            </a:r>
            <a:r>
              <a:rPr lang="en-US" sz="1400" dirty="0" smtClean="0"/>
              <a:t>, John B., </a:t>
            </a:r>
            <a:r>
              <a:rPr lang="en-US" sz="1400" b="1" i="1" dirty="0" smtClean="0"/>
              <a:t>Design with Microcontrollers</a:t>
            </a:r>
            <a:r>
              <a:rPr lang="en-US" sz="1400" dirty="0" smtClean="0"/>
              <a:t>, McGraw-Hill International Editions, New  York, 1988</a:t>
            </a:r>
            <a:endParaRPr lang="id-ID" sz="1400" dirty="0" smtClean="0"/>
          </a:p>
          <a:p>
            <a:r>
              <a:rPr lang="en-US" sz="1400" dirty="0" smtClean="0"/>
              <a:t> </a:t>
            </a:r>
            <a:endParaRPr lang="id-ID" sz="1400" dirty="0" smtClean="0"/>
          </a:p>
          <a:p>
            <a:pPr lvl="0"/>
            <a:r>
              <a:rPr lang="id-ID" sz="1400" dirty="0" smtClean="0"/>
              <a:t>[6] . Jane Liu</a:t>
            </a:r>
            <a:r>
              <a:rPr lang="id-ID" sz="1400" b="1" dirty="0" smtClean="0"/>
              <a:t>, </a:t>
            </a:r>
            <a:r>
              <a:rPr lang="id-ID" sz="1400" b="1" i="1" dirty="0" smtClean="0"/>
              <a:t>“Real-time Systems”</a:t>
            </a:r>
            <a:r>
              <a:rPr lang="id-ID" sz="1400" dirty="0" smtClean="0"/>
              <a:t> , Prentice Hall, 2000.</a:t>
            </a:r>
          </a:p>
          <a:p>
            <a:pPr lvl="0"/>
            <a:endParaRPr lang="id-ID" sz="1400" dirty="0" smtClean="0"/>
          </a:p>
          <a:p>
            <a:pPr lvl="0"/>
            <a:r>
              <a:rPr lang="id-ID" sz="1400" dirty="0" smtClean="0"/>
              <a:t>[7] . Phillip A. Laplante, </a:t>
            </a:r>
            <a:r>
              <a:rPr lang="id-ID" sz="1400" b="1" i="1" dirty="0" smtClean="0"/>
              <a:t>“Real-Time Systems Design and Analysis – An Engineer’s Handbook”</a:t>
            </a:r>
            <a:r>
              <a:rPr lang="id-ID" sz="1400" dirty="0" smtClean="0"/>
              <a:t>, Second Edition by, IEEE Press, 1997.</a:t>
            </a:r>
          </a:p>
          <a:p>
            <a:pPr lvl="0"/>
            <a:endParaRPr lang="id-ID" sz="1400" dirty="0" smtClean="0"/>
          </a:p>
          <a:p>
            <a:pPr lvl="0"/>
            <a:r>
              <a:rPr lang="id-ID" sz="1400" dirty="0" smtClean="0"/>
              <a:t>[8] . </a:t>
            </a:r>
            <a:r>
              <a:rPr lang="de-DE" sz="1400" dirty="0" smtClean="0"/>
              <a:t>Supono Suparlan, </a:t>
            </a:r>
            <a:r>
              <a:rPr lang="de-DE" sz="1400" b="1" i="1" dirty="0" smtClean="0"/>
              <a:t>Pengantar Organisasi Sistem Komputer</a:t>
            </a:r>
            <a:r>
              <a:rPr lang="de-DE" sz="1400" dirty="0" smtClean="0"/>
              <a:t>, Gunadarma, 1995</a:t>
            </a:r>
            <a:endParaRPr lang="id-ID" sz="1400" dirty="0" smtClean="0"/>
          </a:p>
          <a:p>
            <a:pPr lvl="0"/>
            <a:endParaRPr lang="id-ID" sz="1400" dirty="0" smtClean="0"/>
          </a:p>
          <a:p>
            <a:pPr lvl="0"/>
            <a:endParaRPr lang="id-ID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6A44-12F8-4E49-BBB7-4FDA0EDFAE28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74725"/>
            <a:ext cx="7543800" cy="762000"/>
          </a:xfrm>
        </p:spPr>
        <p:txBody>
          <a:bodyPr/>
          <a:lstStyle/>
          <a:p>
            <a:r>
              <a:rPr lang="en-US" b="0" dirty="0" err="1">
                <a:latin typeface="Arial Narrow" pitchFamily="34" charset="0"/>
                <a:cs typeface="Times New Roman" pitchFamily="18" charset="0"/>
              </a:rPr>
              <a:t>Pertemuan</a:t>
            </a:r>
            <a:r>
              <a:rPr lang="en-US" b="0" dirty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id-ID" b="0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>(1</a:t>
            </a:r>
            <a:r>
              <a:rPr lang="en-US" b="0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id-ID" b="0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>– </a:t>
            </a:r>
            <a:r>
              <a:rPr lang="id-ID" b="0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>7)</a:t>
            </a:r>
            <a:endParaRPr lang="en-GB" sz="3200" dirty="0">
              <a:solidFill>
                <a:srgbClr val="66FFFF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019205" y="1857364"/>
            <a:ext cx="7910513" cy="46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Sekilas tentang  Arsitektur uP, uC (MCS-51</a:t>
            </a:r>
            <a:r>
              <a:rPr lang="id-ID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id-ID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Pemrograman Bahasa Assembly untuk MCS-51</a:t>
            </a:r>
          </a:p>
          <a:p>
            <a:pPr marL="457200" indent="-457200">
              <a:buFont typeface="+mj-lt"/>
              <a:buAutoNum type="arabicPeriod"/>
            </a:pPr>
            <a:endParaRPr lang="id-ID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Timer </a:t>
            </a:r>
            <a:r>
              <a:rPr lang="id-ID" sz="2400" dirty="0" smtClean="0"/>
              <a:t>dan Counter</a:t>
            </a:r>
          </a:p>
          <a:p>
            <a:pPr marL="457200" indent="-457200">
              <a:buFont typeface="+mj-lt"/>
              <a:buAutoNum type="arabicPeriod"/>
            </a:pPr>
            <a:endParaRPr lang="id-ID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Komunikasi </a:t>
            </a:r>
            <a:r>
              <a:rPr lang="id-ID" sz="2400" dirty="0" smtClean="0"/>
              <a:t>Serial </a:t>
            </a:r>
          </a:p>
          <a:p>
            <a:pPr marL="457200" indent="-457200">
              <a:buFont typeface="+mj-lt"/>
              <a:buAutoNum type="arabicPeriod"/>
            </a:pPr>
            <a:endParaRPr lang="id-ID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Interupsi</a:t>
            </a:r>
            <a:endParaRPr lang="id-ID" sz="2400" dirty="0" smtClean="0"/>
          </a:p>
          <a:p>
            <a:pPr marL="457200" indent="-457200">
              <a:buFont typeface="+mj-lt"/>
              <a:buAutoNum type="arabicPeriod"/>
            </a:pPr>
            <a:endParaRPr lang="id-ID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Ekspansi </a:t>
            </a:r>
            <a:r>
              <a:rPr lang="id-ID" sz="2400" dirty="0" smtClean="0"/>
              <a:t>Sistem MCS-51</a:t>
            </a:r>
          </a:p>
          <a:p>
            <a:pPr marL="457200" indent="-457200">
              <a:buFont typeface="+mj-lt"/>
              <a:buAutoNum type="arabicPeriod"/>
            </a:pPr>
            <a:endParaRPr lang="id-ID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Interfacing </a:t>
            </a:r>
            <a:r>
              <a:rPr lang="id-ID" sz="2000" dirty="0" smtClean="0"/>
              <a:t>dengan LCD karakter dan Grafik, driver </a:t>
            </a:r>
            <a:r>
              <a:rPr lang="id-ID" sz="2000" dirty="0" smtClean="0"/>
              <a:t>motor</a:t>
            </a:r>
            <a:endParaRPr lang="id-ID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422</TotalTime>
  <Words>292</Words>
  <Application>Microsoft Office PowerPoint</Application>
  <PresentationFormat>On-screen Show (4:3)</PresentationFormat>
  <Paragraphs>98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Shimmer</vt:lpstr>
      <vt:lpstr>Default Design</vt:lpstr>
      <vt:lpstr>Visio</vt:lpstr>
      <vt:lpstr>Microsoft Office Visio Drawing</vt:lpstr>
      <vt:lpstr>Sistem Tertanam</vt:lpstr>
      <vt:lpstr>Asep Suheri</vt:lpstr>
      <vt:lpstr>Basic Concept of Electronics</vt:lpstr>
      <vt:lpstr>Slide 4</vt:lpstr>
      <vt:lpstr>DESKRIPSI SINGKAT </vt:lpstr>
      <vt:lpstr>TINJAUAN INSTRUKSIONAL UMUM </vt:lpstr>
      <vt:lpstr>Slide 7</vt:lpstr>
      <vt:lpstr>Daftar Pustaka</vt:lpstr>
      <vt:lpstr>Pertemuan (1 – 7)</vt:lpstr>
      <vt:lpstr>Pertemuan (8 – 14)</vt:lpstr>
      <vt:lpstr>Slide 11</vt:lpstr>
    </vt:vector>
  </TitlesOfParts>
  <Company>Lab Dasar FT UIKA-B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Elektronika 1</dc:title>
  <dc:creator>Asep Suheri</dc:creator>
  <cp:keywords>Tekom 2013</cp:keywords>
  <cp:lastModifiedBy>asep suheri</cp:lastModifiedBy>
  <cp:revision>62</cp:revision>
  <cp:lastPrinted>1601-01-01T00:00:00Z</cp:lastPrinted>
  <dcterms:created xsi:type="dcterms:W3CDTF">2007-08-20T13:43:29Z</dcterms:created>
  <dcterms:modified xsi:type="dcterms:W3CDTF">2013-09-04T00:02:28Z</dcterms:modified>
</cp:coreProperties>
</file>